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21"/>
  </p:notesMasterIdLst>
  <p:sldIdLst>
    <p:sldId id="256" r:id="rId3"/>
    <p:sldId id="274" r:id="rId4"/>
    <p:sldId id="288" r:id="rId5"/>
    <p:sldId id="289" r:id="rId6"/>
    <p:sldId id="292" r:id="rId7"/>
    <p:sldId id="290" r:id="rId8"/>
    <p:sldId id="291" r:id="rId9"/>
    <p:sldId id="297" r:id="rId10"/>
    <p:sldId id="293" r:id="rId11"/>
    <p:sldId id="294" r:id="rId12"/>
    <p:sldId id="296" r:id="rId13"/>
    <p:sldId id="283" r:id="rId14"/>
    <p:sldId id="299" r:id="rId15"/>
    <p:sldId id="298" r:id="rId16"/>
    <p:sldId id="300" r:id="rId17"/>
    <p:sldId id="301" r:id="rId18"/>
    <p:sldId id="266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F7AF-9C32-4AAE-9028-3FFFB5F20F8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60372-E9EE-4535-9DC7-CF67F6F5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4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1253daff5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1253daff5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9F7D-AFCF-441E-B88E-DA38C981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4425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157619">
            <a:off x="10956838" y="1365977"/>
            <a:ext cx="2194593" cy="7136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Google Shape;486;p40"/>
          <p:cNvGrpSpPr/>
          <p:nvPr/>
        </p:nvGrpSpPr>
        <p:grpSpPr>
          <a:xfrm flipH="1">
            <a:off x="7890521" y="2489880"/>
            <a:ext cx="6269079" cy="6022489"/>
            <a:chOff x="-2168835" y="2467196"/>
            <a:chExt cx="4701809" cy="4516867"/>
          </a:xfrm>
        </p:grpSpPr>
        <p:pic>
          <p:nvPicPr>
            <p:cNvPr id="487" name="Google Shape;487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0" name="Google Shape;49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13" flipH="1">
            <a:off x="9525729" y="-915988"/>
            <a:ext cx="3388563" cy="285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13949">
            <a:off x="-59509" y="6396796"/>
            <a:ext cx="1649805" cy="53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220320">
            <a:off x="-854041" y="5855108"/>
            <a:ext cx="2288255" cy="744131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0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40"/>
          <p:cNvSpPr txBox="1">
            <a:spLocks noGrp="1"/>
          </p:cNvSpPr>
          <p:nvPr>
            <p:ph type="subTitle" idx="1"/>
          </p:nvPr>
        </p:nvSpPr>
        <p:spPr>
          <a:xfrm>
            <a:off x="2490923" y="1902333"/>
            <a:ext cx="4531200" cy="6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40"/>
          <p:cNvSpPr txBox="1">
            <a:spLocks noGrp="1"/>
          </p:cNvSpPr>
          <p:nvPr>
            <p:ph type="subTitle" idx="2"/>
          </p:nvPr>
        </p:nvSpPr>
        <p:spPr>
          <a:xfrm>
            <a:off x="2490923" y="2560756"/>
            <a:ext cx="4531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subTitle" idx="3"/>
          </p:nvPr>
        </p:nvSpPr>
        <p:spPr>
          <a:xfrm>
            <a:off x="2490900" y="3698479"/>
            <a:ext cx="4531200" cy="6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subTitle" idx="4"/>
          </p:nvPr>
        </p:nvSpPr>
        <p:spPr>
          <a:xfrm>
            <a:off x="2490900" y="4356901"/>
            <a:ext cx="4531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852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8E7A-F345-4DB8-AEE1-C55DE6601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183FA-DE9F-4D63-A105-56E188DF6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1EDA5-6CA3-4CE6-9D1F-E5CBEE8C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553D5-52DC-40C1-9117-F2E6A322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F7CB9-C2FF-41F7-B8DF-6ABF74D3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3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C181-386A-4A9C-8A8F-F0DC3B02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09FD5-3A6C-463B-ABAD-D1A1D2C9D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A8DA3-BF84-42EF-A2FD-858330EC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B8EC4-94B1-468C-BD4E-E6DE94608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ABB5B-0798-4C65-9180-B2528C98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2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25FF-5D5E-4ED7-A794-69DD762A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48552-E5F9-4D8A-B400-3DF2794F9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54DAF-6B49-422C-B5B1-1CC82885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80509-D676-4E9A-B01C-CD190C34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D2A2B-9736-4316-826A-0C437A62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30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B803-9449-4F58-817D-937275E08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E4AA0-1BBC-46B1-AD23-120746EDD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97592-AEE6-45B2-8710-EA6E10522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A595-520B-4F59-A0EE-F0D87B14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CE2E5-8E2D-4764-A69B-54E9258B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01F8A-041F-4F23-8ED6-B59AEC77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4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DBE0-CA91-44FC-A37C-322717DE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B0AB9-E9BB-4676-BC3B-3B0F30400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7B301-D13D-46EC-A829-79090AE82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F0773-5219-45C0-A8EA-5E6ED8314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95529-48B8-45CE-82E9-9B4A5588F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0926ED-3644-4E31-9D8A-C4E1B789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07430-4025-4F73-B1E1-129B518F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BBCDB-F144-46C4-B931-9D92ED8F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31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9FB1-3238-4E0F-BADE-1030AD542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8E454-561B-4BDC-AD9B-5052A65A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7FCE7-72AD-469F-9ED6-DEDAD399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04355-131B-49A2-A8E9-A2CC2CF8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53878-E957-47D9-9061-11D51840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9F8A1-2B7E-4C53-A1CD-2AE8249C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695F1-D74D-484E-BDCD-B319F1FC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49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7B29-12DB-4F94-94A3-3EC235E4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AA14-99B8-46DD-A894-4A86BFAF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A8E4D-90F8-40EE-8213-F4334D4C2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AC0F4-0DB9-43E5-9E82-067E7336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F79A6-1371-4276-ADE0-F64E4DD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4B2E0-44D0-4D77-A3F7-61EB02D7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3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930C-B281-4BFD-8981-AAEF06618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A652E-8C37-4A20-AC6C-500086917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037AF-0E9A-4D11-A75A-4FA7C990C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49984-D731-4914-96E8-A8C97FE6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6F2A5-6D8E-4C6A-8399-DAE6D468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9E18B-5298-4AE3-97A6-351D6DFF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6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D5F9-3295-45EB-B625-65A5B6E0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3B1D2-144F-46C8-A6BE-3CBFF8DE5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AB1B4-1721-425E-BA5B-4FDD1FFA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9A9C1-6D75-4ACE-858C-7DE2618C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A267-D980-47DE-B5A8-B878A378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56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0A821-0132-4A49-8DF9-810840E74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B5ED3-9B8F-4FE9-9ED8-B2E09408A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D417-27F7-471F-BC83-50C1F576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18122-0F33-4D57-996D-0ADAE629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A9707-C306-4E42-9208-C8898443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5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EB5BF-0CC3-4CB7-B1D1-32850B0B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E9443-B566-4F68-98FF-729D77471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5E78-21EA-459D-A341-D2FF4B896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979A-781F-4AE0-84A0-D1CCDE5A44F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83E14-4FA3-41CA-B13B-95B1E86BB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95202-DB91-46C1-9260-48767E56C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7A86-934A-419E-BFC4-BA354CB0B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5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عظمة الله تعالى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>
                <a:cs typeface="AGA Battouta Regular" pitchFamily="2" charset="-78"/>
              </a:rPr>
              <a:t>اسمي الله تعالى المحيي المميت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</a:t>
            </a:r>
            <a:r>
              <a:rPr lang="ar-JO" sz="4400" dirty="0">
                <a:cs typeface="AGA Battouta Regular" pitchFamily="2" charset="-78"/>
              </a:rPr>
              <a:t>التربية الاسلامية</a:t>
            </a:r>
            <a:r>
              <a:rPr lang="ar-SA" sz="4400" dirty="0">
                <a:cs typeface="AGA Battouta Regular" pitchFamily="2" charset="-78"/>
              </a:rPr>
              <a:t> 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السادس</a:t>
            </a: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F588BB1-09CC-4D10-9C47-2A1D2C7E7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373" y="748113"/>
            <a:ext cx="8963945" cy="576399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2CA7694-ADBA-4131-B730-A5357217A644}"/>
              </a:ext>
            </a:extLst>
          </p:cNvPr>
          <p:cNvSpPr/>
          <p:nvPr/>
        </p:nvSpPr>
        <p:spPr>
          <a:xfrm>
            <a:off x="1425388" y="3121004"/>
            <a:ext cx="8036384" cy="654500"/>
          </a:xfrm>
          <a:prstGeom prst="rect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4945A1-6739-4BE1-8244-E82F8725FA79}"/>
              </a:ext>
            </a:extLst>
          </p:cNvPr>
          <p:cNvSpPr/>
          <p:nvPr/>
        </p:nvSpPr>
        <p:spPr>
          <a:xfrm>
            <a:off x="6790764" y="5395915"/>
            <a:ext cx="2671007" cy="49987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B6AF17EE-ECB2-4D84-8A27-78C21CEEC430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755207EB-C5AF-4B94-BC54-B7179493CA60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5B0619BE-A95D-4873-BB68-73753E5CF5A2}"/>
              </a:ext>
            </a:extLst>
          </p:cNvPr>
          <p:cNvSpPr/>
          <p:nvPr/>
        </p:nvSpPr>
        <p:spPr>
          <a:xfrm>
            <a:off x="7864104" y="9662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73B05E9-E809-4E76-BC93-D2637D3D2F94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250722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3A360-E9C8-40C7-BEA7-B85D35A2B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" y="774437"/>
            <a:ext cx="9928228" cy="5592902"/>
          </a:xfrm>
          <a:prstGeom prst="rect">
            <a:avLst/>
          </a:prstGeom>
        </p:spPr>
      </p:pic>
      <p:sp>
        <p:nvSpPr>
          <p:cNvPr id="33" name="Double Wave 32">
            <a:extLst>
              <a:ext uri="{FF2B5EF4-FFF2-40B4-BE49-F238E27FC236}">
                <a16:creationId xmlns:a16="http://schemas.microsoft.com/office/drawing/2014/main" id="{E51EE3B0-A0BF-4FCA-B738-D4FF09391DAB}"/>
              </a:ext>
            </a:extLst>
          </p:cNvPr>
          <p:cNvSpPr/>
          <p:nvPr/>
        </p:nvSpPr>
        <p:spPr>
          <a:xfrm>
            <a:off x="3911103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B13C9442-A61E-40A8-B261-84933D3700C8}"/>
              </a:ext>
            </a:extLst>
          </p:cNvPr>
          <p:cNvSpPr/>
          <p:nvPr/>
        </p:nvSpPr>
        <p:spPr>
          <a:xfrm>
            <a:off x="759450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B20E1609-0768-4D78-8532-77AC590B560A}"/>
              </a:ext>
            </a:extLst>
          </p:cNvPr>
          <p:cNvSpPr/>
          <p:nvPr/>
        </p:nvSpPr>
        <p:spPr>
          <a:xfrm>
            <a:off x="7864104" y="1100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36EAC7F8-D30C-42C5-8F4D-55E77D6EC3B8}"/>
              </a:ext>
            </a:extLst>
          </p:cNvPr>
          <p:cNvSpPr/>
          <p:nvPr/>
        </p:nvSpPr>
        <p:spPr>
          <a:xfrm>
            <a:off x="5867209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747929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14657" y="1174543"/>
            <a:ext cx="7851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/>
              <a:t>أشاهد الفيديو ثم أجيب عن السؤال الخاص بي :</a:t>
            </a:r>
            <a:endParaRPr lang="ar-SA" sz="20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08564" y="1794253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1E6917-F49E-45CF-AFF6-7D654413EA22}"/>
              </a:ext>
            </a:extLst>
          </p:cNvPr>
          <p:cNvSpPr txBox="1"/>
          <p:nvPr/>
        </p:nvSpPr>
        <p:spPr>
          <a:xfrm>
            <a:off x="6280027" y="1861613"/>
            <a:ext cx="308200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تتذكرين قصة أخرى تدل على قدرة الله تعالى على الإحياء والإماتة؟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E25882-19AB-41E0-8BA9-65E5B981361E}"/>
              </a:ext>
            </a:extLst>
          </p:cNvPr>
          <p:cNvSpPr txBox="1"/>
          <p:nvPr/>
        </p:nvSpPr>
        <p:spPr>
          <a:xfrm>
            <a:off x="1091645" y="2857558"/>
            <a:ext cx="308200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عللي: تحول الحمار إلى عظام بالية ولم يتغير الطعام؟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8A9050-36F0-488C-8C00-38B2FEC4EDC4}"/>
              </a:ext>
            </a:extLst>
          </p:cNvPr>
          <p:cNvSpPr txBox="1"/>
          <p:nvPr/>
        </p:nvSpPr>
        <p:spPr>
          <a:xfrm>
            <a:off x="6263702" y="4312960"/>
            <a:ext cx="30820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ضعي عنوان مناسب </a:t>
            </a:r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للقصة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73591A-8A93-4DD4-BAAA-0321684B8DDC}"/>
              </a:ext>
            </a:extLst>
          </p:cNvPr>
          <p:cNvSpPr txBox="1"/>
          <p:nvPr/>
        </p:nvSpPr>
        <p:spPr>
          <a:xfrm>
            <a:off x="1078397" y="5545204"/>
            <a:ext cx="30820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كم المدة التي أمات الله تعالى بها عزير؟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Double Wave 65">
            <a:extLst>
              <a:ext uri="{FF2B5EF4-FFF2-40B4-BE49-F238E27FC236}">
                <a16:creationId xmlns:a16="http://schemas.microsoft.com/office/drawing/2014/main" id="{12B1EC66-DF78-4D2F-BF9D-5980FBBE8F71}"/>
              </a:ext>
            </a:extLst>
          </p:cNvPr>
          <p:cNvSpPr/>
          <p:nvPr/>
        </p:nvSpPr>
        <p:spPr>
          <a:xfrm>
            <a:off x="3825938" y="59011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7" name="Double Wave 66">
            <a:extLst>
              <a:ext uri="{FF2B5EF4-FFF2-40B4-BE49-F238E27FC236}">
                <a16:creationId xmlns:a16="http://schemas.microsoft.com/office/drawing/2014/main" id="{B2DD4843-78C9-45C3-905C-0874B69EA29C}"/>
              </a:ext>
            </a:extLst>
          </p:cNvPr>
          <p:cNvSpPr/>
          <p:nvPr/>
        </p:nvSpPr>
        <p:spPr>
          <a:xfrm>
            <a:off x="674285" y="590118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68" name="Double Wave 67">
            <a:extLst>
              <a:ext uri="{FF2B5EF4-FFF2-40B4-BE49-F238E27FC236}">
                <a16:creationId xmlns:a16="http://schemas.microsoft.com/office/drawing/2014/main" id="{8019A1DE-92C7-4F36-8C95-05B535D0E8A2}"/>
              </a:ext>
            </a:extLst>
          </p:cNvPr>
          <p:cNvSpPr/>
          <p:nvPr/>
        </p:nvSpPr>
        <p:spPr>
          <a:xfrm>
            <a:off x="7778939" y="576238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9" name="Double Wave 68">
            <a:extLst>
              <a:ext uri="{FF2B5EF4-FFF2-40B4-BE49-F238E27FC236}">
                <a16:creationId xmlns:a16="http://schemas.microsoft.com/office/drawing/2014/main" id="{B1DA5726-C283-436B-831A-5238A9B8A21D}"/>
              </a:ext>
            </a:extLst>
          </p:cNvPr>
          <p:cNvSpPr/>
          <p:nvPr/>
        </p:nvSpPr>
        <p:spPr>
          <a:xfrm>
            <a:off x="5782044" y="590118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71845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22D540-C18B-4F93-BF4D-CB2D72813526}"/>
              </a:ext>
            </a:extLst>
          </p:cNvPr>
          <p:cNvSpPr txBox="1"/>
          <p:nvPr/>
        </p:nvSpPr>
        <p:spPr>
          <a:xfrm>
            <a:off x="3008780" y="3224163"/>
            <a:ext cx="6125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https://youtu.be/stkNQKpM2v8?si=pDb91gWxRhJryqf6</a:t>
            </a: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FE331FA7-41A7-4B85-8E3B-A408F2DF6BE7}"/>
              </a:ext>
            </a:extLst>
          </p:cNvPr>
          <p:cNvSpPr/>
          <p:nvPr/>
        </p:nvSpPr>
        <p:spPr>
          <a:xfrm>
            <a:off x="3924550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B02BE890-ECB5-41FA-8B65-53E668B3B4B9}"/>
              </a:ext>
            </a:extLst>
          </p:cNvPr>
          <p:cNvSpPr/>
          <p:nvPr/>
        </p:nvSpPr>
        <p:spPr>
          <a:xfrm>
            <a:off x="772897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DD99F11F-1F12-4065-903A-F83800274EC5}"/>
              </a:ext>
            </a:extLst>
          </p:cNvPr>
          <p:cNvSpPr/>
          <p:nvPr/>
        </p:nvSpPr>
        <p:spPr>
          <a:xfrm>
            <a:off x="7877551" y="9662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Double Wave 49">
            <a:extLst>
              <a:ext uri="{FF2B5EF4-FFF2-40B4-BE49-F238E27FC236}">
                <a16:creationId xmlns:a16="http://schemas.microsoft.com/office/drawing/2014/main" id="{BA878CD0-4C70-45AE-812B-2382E2B22377}"/>
              </a:ext>
            </a:extLst>
          </p:cNvPr>
          <p:cNvSpPr/>
          <p:nvPr/>
        </p:nvSpPr>
        <p:spPr>
          <a:xfrm>
            <a:off x="5880656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114638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9CE22-3DAA-4515-A235-FD64878D5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29" y="895862"/>
            <a:ext cx="9491873" cy="5445917"/>
          </a:xfrm>
          <a:prstGeom prst="rect">
            <a:avLst/>
          </a:prstGeom>
        </p:spPr>
      </p:pic>
      <p:sp>
        <p:nvSpPr>
          <p:cNvPr id="36" name="Double Wave 35">
            <a:extLst>
              <a:ext uri="{FF2B5EF4-FFF2-40B4-BE49-F238E27FC236}">
                <a16:creationId xmlns:a16="http://schemas.microsoft.com/office/drawing/2014/main" id="{33C2FAF4-5A5F-4C6B-97C0-7FEF4E19A503}"/>
              </a:ext>
            </a:extLst>
          </p:cNvPr>
          <p:cNvSpPr/>
          <p:nvPr/>
        </p:nvSpPr>
        <p:spPr>
          <a:xfrm>
            <a:off x="3937997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918F4FE-5D1C-48DC-9E32-A1D7711F48CC}"/>
              </a:ext>
            </a:extLst>
          </p:cNvPr>
          <p:cNvSpPr/>
          <p:nvPr/>
        </p:nvSpPr>
        <p:spPr>
          <a:xfrm>
            <a:off x="786344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45109A6B-ED2D-4C71-92AC-AAFB2B2738A5}"/>
              </a:ext>
            </a:extLst>
          </p:cNvPr>
          <p:cNvSpPr/>
          <p:nvPr/>
        </p:nvSpPr>
        <p:spPr>
          <a:xfrm>
            <a:off x="7890998" y="1100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14B577B1-E03D-483A-8697-ECF2BE6A5B54}"/>
              </a:ext>
            </a:extLst>
          </p:cNvPr>
          <p:cNvSpPr/>
          <p:nvPr/>
        </p:nvSpPr>
        <p:spPr>
          <a:xfrm>
            <a:off x="5894103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103265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5AD053-576C-4C12-845F-E0DC811D6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29" y="873761"/>
            <a:ext cx="9528494" cy="5367718"/>
          </a:xfrm>
          <a:prstGeom prst="rect">
            <a:avLst/>
          </a:prstGeom>
        </p:spPr>
      </p:pic>
      <p:sp>
        <p:nvSpPr>
          <p:cNvPr id="46" name="Double Wave 45">
            <a:extLst>
              <a:ext uri="{FF2B5EF4-FFF2-40B4-BE49-F238E27FC236}">
                <a16:creationId xmlns:a16="http://schemas.microsoft.com/office/drawing/2014/main" id="{BA83D03D-0976-40E1-BE43-2334E535AE02}"/>
              </a:ext>
            </a:extLst>
          </p:cNvPr>
          <p:cNvSpPr/>
          <p:nvPr/>
        </p:nvSpPr>
        <p:spPr>
          <a:xfrm>
            <a:off x="3924550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4B9E482E-63D5-4803-B52B-B47CD13B6AC0}"/>
              </a:ext>
            </a:extLst>
          </p:cNvPr>
          <p:cNvSpPr/>
          <p:nvPr/>
        </p:nvSpPr>
        <p:spPr>
          <a:xfrm>
            <a:off x="772897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C46C890E-6555-4E7C-80F6-3E1D0FAB0B20}"/>
              </a:ext>
            </a:extLst>
          </p:cNvPr>
          <p:cNvSpPr/>
          <p:nvPr/>
        </p:nvSpPr>
        <p:spPr>
          <a:xfrm>
            <a:off x="7877551" y="1100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0B8BC089-2CC4-4012-8FB9-2DA9EB9CD7D5}"/>
              </a:ext>
            </a:extLst>
          </p:cNvPr>
          <p:cNvSpPr/>
          <p:nvPr/>
        </p:nvSpPr>
        <p:spPr>
          <a:xfrm>
            <a:off x="5880656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25308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397D1-0479-47EE-96B7-6AD0E06F8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29" y="525278"/>
            <a:ext cx="9882888" cy="6425408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25278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35653C0-60BE-4787-A6FC-28D1D02614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4" t="9555" r="14880" b="15830"/>
          <a:stretch/>
        </p:blipFill>
        <p:spPr>
          <a:xfrm>
            <a:off x="0" y="5841480"/>
            <a:ext cx="1296707" cy="73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Double Wave 36">
            <a:extLst>
              <a:ext uri="{FF2B5EF4-FFF2-40B4-BE49-F238E27FC236}">
                <a16:creationId xmlns:a16="http://schemas.microsoft.com/office/drawing/2014/main" id="{B1E9FF8D-DB01-4FE1-96E4-E564F35CFD12}"/>
              </a:ext>
            </a:extLst>
          </p:cNvPr>
          <p:cNvSpPr/>
          <p:nvPr/>
        </p:nvSpPr>
        <p:spPr>
          <a:xfrm>
            <a:off x="3937997" y="13740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A756CE69-CB55-4AC0-B2E0-E70CFB976698}"/>
              </a:ext>
            </a:extLst>
          </p:cNvPr>
          <p:cNvSpPr/>
          <p:nvPr/>
        </p:nvSpPr>
        <p:spPr>
          <a:xfrm>
            <a:off x="786344" y="13740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3CC1479A-F173-49AD-A732-0852566650CA}"/>
              </a:ext>
            </a:extLst>
          </p:cNvPr>
          <p:cNvSpPr/>
          <p:nvPr/>
        </p:nvSpPr>
        <p:spPr>
          <a:xfrm>
            <a:off x="7890998" y="123523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E5D80D58-D51C-494B-81C5-9471830726C2}"/>
              </a:ext>
            </a:extLst>
          </p:cNvPr>
          <p:cNvSpPr/>
          <p:nvPr/>
        </p:nvSpPr>
        <p:spPr>
          <a:xfrm>
            <a:off x="5894103" y="13740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657873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9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What are poetic devices?</a:t>
            </a:r>
            <a:endParaRPr dirty="0"/>
          </a:p>
        </p:txBody>
      </p:sp>
      <p:sp>
        <p:nvSpPr>
          <p:cNvPr id="719" name="Google Shape;719;p59"/>
          <p:cNvSpPr txBox="1">
            <a:spLocks noGrp="1"/>
          </p:cNvSpPr>
          <p:nvPr>
            <p:ph type="subTitle" idx="1"/>
          </p:nvPr>
        </p:nvSpPr>
        <p:spPr>
          <a:xfrm>
            <a:off x="2490923" y="1902333"/>
            <a:ext cx="4531200" cy="65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/>
              <a:t>Mercury</a:t>
            </a:r>
            <a:endParaRPr/>
          </a:p>
        </p:txBody>
      </p:sp>
      <p:sp>
        <p:nvSpPr>
          <p:cNvPr id="720" name="Google Shape;720;p59"/>
          <p:cNvSpPr txBox="1">
            <a:spLocks noGrp="1"/>
          </p:cNvSpPr>
          <p:nvPr>
            <p:ph type="subTitle" idx="2"/>
          </p:nvPr>
        </p:nvSpPr>
        <p:spPr>
          <a:xfrm>
            <a:off x="2490923" y="2560756"/>
            <a:ext cx="4531200" cy="9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dirty="0"/>
              <a:t>Mercury is the closest planet to the Sun and the smallest one</a:t>
            </a:r>
            <a:endParaRPr dirty="0"/>
          </a:p>
        </p:txBody>
      </p:sp>
      <p:sp>
        <p:nvSpPr>
          <p:cNvPr id="721" name="Google Shape;721;p59"/>
          <p:cNvSpPr txBox="1">
            <a:spLocks noGrp="1"/>
          </p:cNvSpPr>
          <p:nvPr>
            <p:ph type="subTitle" idx="3"/>
          </p:nvPr>
        </p:nvSpPr>
        <p:spPr>
          <a:xfrm>
            <a:off x="2490900" y="3698479"/>
            <a:ext cx="4531200" cy="65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/>
              <a:t>Venus</a:t>
            </a:r>
            <a:endParaRPr/>
          </a:p>
        </p:txBody>
      </p:sp>
      <p:sp>
        <p:nvSpPr>
          <p:cNvPr id="722" name="Google Shape;722;p59"/>
          <p:cNvSpPr txBox="1">
            <a:spLocks noGrp="1"/>
          </p:cNvSpPr>
          <p:nvPr>
            <p:ph type="subTitle" idx="4"/>
          </p:nvPr>
        </p:nvSpPr>
        <p:spPr>
          <a:xfrm>
            <a:off x="2490900" y="4356901"/>
            <a:ext cx="4531200" cy="9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Venus has a beautiful name and is the second planet from the Sun</a:t>
            </a:r>
            <a:endParaRPr/>
          </a:p>
        </p:txBody>
      </p:sp>
      <p:sp>
        <p:nvSpPr>
          <p:cNvPr id="723" name="Google Shape;723;p59"/>
          <p:cNvSpPr/>
          <p:nvPr/>
        </p:nvSpPr>
        <p:spPr>
          <a:xfrm>
            <a:off x="1124700" y="2106565"/>
            <a:ext cx="1149200" cy="114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i="1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rPr>
              <a:t>01</a:t>
            </a:r>
            <a:endParaRPr sz="2400"/>
          </a:p>
        </p:txBody>
      </p:sp>
      <p:sp>
        <p:nvSpPr>
          <p:cNvPr id="724" name="Google Shape;724;p59"/>
          <p:cNvSpPr/>
          <p:nvPr/>
        </p:nvSpPr>
        <p:spPr>
          <a:xfrm>
            <a:off x="1124700" y="3861000"/>
            <a:ext cx="1149200" cy="114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i="1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rPr>
              <a:t>02</a:t>
            </a:r>
            <a:endParaRPr sz="2400"/>
          </a:p>
        </p:txBody>
      </p:sp>
      <p:pic>
        <p:nvPicPr>
          <p:cNvPr id="725" name="Google Shape;72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0636" flipH="1">
            <a:off x="740681" y="4104126"/>
            <a:ext cx="759271" cy="89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1738659" y="1845951"/>
            <a:ext cx="680851" cy="95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172927">
            <a:off x="8908639" y="2738503"/>
            <a:ext cx="1162251" cy="37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795722">
            <a:off x="8085937" y="4510271"/>
            <a:ext cx="1162255" cy="37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100029">
            <a:off x="9219672" y="554403"/>
            <a:ext cx="1162251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010864">
            <a:off x="8195505" y="-61493"/>
            <a:ext cx="2194593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17BAA-A6A2-4DDB-94F7-03CE6718A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43" y="787124"/>
            <a:ext cx="11121200" cy="50224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7BE533-0AEF-4A1A-BFFF-0E8876B8BE9B}"/>
              </a:ext>
            </a:extLst>
          </p:cNvPr>
          <p:cNvSpPr txBox="1"/>
          <p:nvPr/>
        </p:nvSpPr>
        <p:spPr>
          <a:xfrm>
            <a:off x="1567543" y="1690521"/>
            <a:ext cx="8877901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3200" b="1" dirty="0"/>
              <a:t>اسمان من أسماء الله تعالى يدلان على أن الله تعالى هو واهب الحياة للمخلوقات وهو وحده القادر على إنهائها</a:t>
            </a:r>
            <a:endParaRPr lang="en-US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487ECC-D488-4B12-A253-234CC54B0117}"/>
              </a:ext>
            </a:extLst>
          </p:cNvPr>
          <p:cNvSpPr txBox="1"/>
          <p:nvPr/>
        </p:nvSpPr>
        <p:spPr>
          <a:xfrm>
            <a:off x="1190170" y="3461267"/>
            <a:ext cx="8877901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3200" b="1" dirty="0"/>
              <a:t>خلق الإنسان</a:t>
            </a:r>
          </a:p>
          <a:p>
            <a:pPr algn="r"/>
            <a:r>
              <a:rPr lang="ar-JO" sz="3200" b="1" dirty="0"/>
              <a:t>إحياء الأرض بإنزال الغيث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4F5A8A-0F41-4CAD-A06B-8EF6671E046C}"/>
              </a:ext>
            </a:extLst>
          </p:cNvPr>
          <p:cNvSpPr txBox="1"/>
          <p:nvPr/>
        </p:nvSpPr>
        <p:spPr>
          <a:xfrm>
            <a:off x="1423192" y="5159087"/>
            <a:ext cx="887790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2400" b="1" dirty="0"/>
              <a:t>لأن حياة الإنسان بيد الله تعالى فلا يخاف ولا يغضب ولا يسخط إذا أصابه شر فهو يعلم أن كل شيء بتقدير الله تعالى وأن ما يختاره سبحانه هو الأفضل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D449-B88A-44D6-A8B8-355C42B7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AEBDC-DD16-49E6-89EF-51011E9B3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62" y="603100"/>
            <a:ext cx="10377077" cy="565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14BC0-EAFC-4664-AAC1-88261C927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429" y="1870931"/>
            <a:ext cx="522057" cy="601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2876F4-E280-49D2-9ABC-5B954B228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416" y="2977153"/>
            <a:ext cx="840081" cy="840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E9468-1FA8-45E9-A63A-F35936585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797" y="4226550"/>
            <a:ext cx="522057" cy="601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EAA32-B605-4DD0-9FFE-2B8C82787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589" y="4783470"/>
            <a:ext cx="522057" cy="60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526475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778939" y="7869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0C97321-D833-45AA-BB66-6EBFFF1E5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43" y="774437"/>
            <a:ext cx="9917707" cy="55869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8BACDCB-3A0B-49E4-A627-2DA333B15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811" y="581291"/>
            <a:ext cx="1852339" cy="17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38DA05-4E60-45BD-BA57-19089BFB8037}"/>
              </a:ext>
            </a:extLst>
          </p:cNvPr>
          <p:cNvSpPr/>
          <p:nvPr/>
        </p:nvSpPr>
        <p:spPr>
          <a:xfrm>
            <a:off x="330031" y="6024282"/>
            <a:ext cx="1996310" cy="675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51B74B08-9F11-4A23-9208-2724296487CF}"/>
              </a:ext>
            </a:extLst>
          </p:cNvPr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C375EE04-A0FC-4E9F-9214-AC49BE9D5B91}"/>
              </a:ext>
            </a:extLst>
          </p:cNvPr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775B446-78B6-4595-AFBC-1A8D5C94A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17" y="623858"/>
            <a:ext cx="9727477" cy="5479812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CA89EA74-494A-4B2B-AC58-6A9659ABDE32}"/>
              </a:ext>
            </a:extLst>
          </p:cNvPr>
          <p:cNvSpPr/>
          <p:nvPr/>
        </p:nvSpPr>
        <p:spPr>
          <a:xfrm>
            <a:off x="8923856" y="4044217"/>
            <a:ext cx="523584" cy="4619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400" b="1" dirty="0"/>
              <a:t>1</a:t>
            </a:r>
            <a:endParaRPr lang="en-US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A7E1E4D-3B78-4AAF-B434-AEEFE68DDE6B}"/>
              </a:ext>
            </a:extLst>
          </p:cNvPr>
          <p:cNvSpPr/>
          <p:nvPr/>
        </p:nvSpPr>
        <p:spPr>
          <a:xfrm>
            <a:off x="7310101" y="4025099"/>
            <a:ext cx="523584" cy="4619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b="1" dirty="0"/>
              <a:t>2</a:t>
            </a:r>
            <a:endParaRPr lang="en-US" b="1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E982F89-88FC-4D4D-ACF7-5433724B03AE}"/>
              </a:ext>
            </a:extLst>
          </p:cNvPr>
          <p:cNvSpPr/>
          <p:nvPr/>
        </p:nvSpPr>
        <p:spPr>
          <a:xfrm>
            <a:off x="5520252" y="4035119"/>
            <a:ext cx="523584" cy="4619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400" b="1" dirty="0"/>
              <a:t>3</a:t>
            </a:r>
            <a:endParaRPr lang="en-US" b="1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FCF258A-834A-46C7-BD10-527665FB0AFA}"/>
              </a:ext>
            </a:extLst>
          </p:cNvPr>
          <p:cNvSpPr/>
          <p:nvPr/>
        </p:nvSpPr>
        <p:spPr>
          <a:xfrm>
            <a:off x="3570252" y="4134345"/>
            <a:ext cx="577390" cy="42160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400" b="1" dirty="0"/>
              <a:t>4</a:t>
            </a:r>
            <a:endParaRPr lang="en-US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6A656BF-1666-475C-9529-7FF742A7CD14}"/>
              </a:ext>
            </a:extLst>
          </p:cNvPr>
          <p:cNvSpPr/>
          <p:nvPr/>
        </p:nvSpPr>
        <p:spPr>
          <a:xfrm>
            <a:off x="1841547" y="4162211"/>
            <a:ext cx="577390" cy="42160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400" b="1" dirty="0"/>
              <a:t>5</a:t>
            </a:r>
            <a:endParaRPr lang="en-US" b="1" dirty="0"/>
          </a:p>
        </p:txBody>
      </p:sp>
      <p:sp>
        <p:nvSpPr>
          <p:cNvPr id="52" name="Double Wave 51">
            <a:extLst>
              <a:ext uri="{FF2B5EF4-FFF2-40B4-BE49-F238E27FC236}">
                <a16:creationId xmlns:a16="http://schemas.microsoft.com/office/drawing/2014/main" id="{4EE27C19-0AB4-4DD0-9979-75860C54443E}"/>
              </a:ext>
            </a:extLst>
          </p:cNvPr>
          <p:cNvSpPr/>
          <p:nvPr/>
        </p:nvSpPr>
        <p:spPr>
          <a:xfrm>
            <a:off x="3897656" y="7016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3" name="Double Wave 52">
            <a:extLst>
              <a:ext uri="{FF2B5EF4-FFF2-40B4-BE49-F238E27FC236}">
                <a16:creationId xmlns:a16="http://schemas.microsoft.com/office/drawing/2014/main" id="{DC5F9EF3-126F-4538-8539-6FCC43ED0624}"/>
              </a:ext>
            </a:extLst>
          </p:cNvPr>
          <p:cNvSpPr/>
          <p:nvPr/>
        </p:nvSpPr>
        <p:spPr>
          <a:xfrm>
            <a:off x="746003" y="70168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54" name="Double Wave 53">
            <a:extLst>
              <a:ext uri="{FF2B5EF4-FFF2-40B4-BE49-F238E27FC236}">
                <a16:creationId xmlns:a16="http://schemas.microsoft.com/office/drawing/2014/main" id="{32292AA3-D697-4C89-BD1A-AAD6A79EC340}"/>
              </a:ext>
            </a:extLst>
          </p:cNvPr>
          <p:cNvSpPr/>
          <p:nvPr/>
        </p:nvSpPr>
        <p:spPr>
          <a:xfrm>
            <a:off x="7850657" y="56288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Double Wave 54">
            <a:extLst>
              <a:ext uri="{FF2B5EF4-FFF2-40B4-BE49-F238E27FC236}">
                <a16:creationId xmlns:a16="http://schemas.microsoft.com/office/drawing/2014/main" id="{403E4715-16F0-411D-BA84-77D40E5DCA34}"/>
              </a:ext>
            </a:extLst>
          </p:cNvPr>
          <p:cNvSpPr/>
          <p:nvPr/>
        </p:nvSpPr>
        <p:spPr>
          <a:xfrm>
            <a:off x="5853762" y="70168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095734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25279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40FF350-5F6C-4DB2-A492-CEC7908F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51" y="651768"/>
            <a:ext cx="9824742" cy="553460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AABE310-1F66-4554-A748-43370CECA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072"/>
          <a:stretch/>
        </p:blipFill>
        <p:spPr>
          <a:xfrm>
            <a:off x="-141184" y="5444957"/>
            <a:ext cx="1855598" cy="1419663"/>
          </a:xfrm>
          <a:prstGeom prst="ellipse">
            <a:avLst/>
          </a:prstGeom>
        </p:spPr>
      </p:pic>
      <p:sp>
        <p:nvSpPr>
          <p:cNvPr id="47" name="Double Wave 46">
            <a:extLst>
              <a:ext uri="{FF2B5EF4-FFF2-40B4-BE49-F238E27FC236}">
                <a16:creationId xmlns:a16="http://schemas.microsoft.com/office/drawing/2014/main" id="{67AAB59A-9FFF-4A69-BE04-937F24BD3F4D}"/>
              </a:ext>
            </a:extLst>
          </p:cNvPr>
          <p:cNvSpPr/>
          <p:nvPr/>
        </p:nvSpPr>
        <p:spPr>
          <a:xfrm>
            <a:off x="3911103" y="8361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9321B08-68E5-4B0B-9C6F-8EB037D063FF}"/>
              </a:ext>
            </a:extLst>
          </p:cNvPr>
          <p:cNvSpPr/>
          <p:nvPr/>
        </p:nvSpPr>
        <p:spPr>
          <a:xfrm>
            <a:off x="759450" y="8361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EF002271-A62F-4775-AE97-362DE5D7D805}"/>
              </a:ext>
            </a:extLst>
          </p:cNvPr>
          <p:cNvSpPr/>
          <p:nvPr/>
        </p:nvSpPr>
        <p:spPr>
          <a:xfrm>
            <a:off x="7864104" y="69735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Double Wave 49">
            <a:extLst>
              <a:ext uri="{FF2B5EF4-FFF2-40B4-BE49-F238E27FC236}">
                <a16:creationId xmlns:a16="http://schemas.microsoft.com/office/drawing/2014/main" id="{9035DC4A-A022-452C-BD07-CF09509CD449}"/>
              </a:ext>
            </a:extLst>
          </p:cNvPr>
          <p:cNvSpPr/>
          <p:nvPr/>
        </p:nvSpPr>
        <p:spPr>
          <a:xfrm>
            <a:off x="5867209" y="8361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703210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76D6016-D4EB-4E5C-A322-D900E6CE0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87" y="719644"/>
            <a:ext cx="9587695" cy="5401068"/>
          </a:xfrm>
          <a:prstGeom prst="rect">
            <a:avLst/>
          </a:prstGeom>
        </p:spPr>
      </p:pic>
      <p:sp>
        <p:nvSpPr>
          <p:cNvPr id="36" name="Double Wave 35">
            <a:extLst>
              <a:ext uri="{FF2B5EF4-FFF2-40B4-BE49-F238E27FC236}">
                <a16:creationId xmlns:a16="http://schemas.microsoft.com/office/drawing/2014/main" id="{7AB13EDA-F4ED-4F5B-B6C2-43FB8D253827}"/>
              </a:ext>
            </a:extLst>
          </p:cNvPr>
          <p:cNvSpPr/>
          <p:nvPr/>
        </p:nvSpPr>
        <p:spPr>
          <a:xfrm>
            <a:off x="3937997" y="137404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7A82426D-67BF-40C9-A320-89496C84155A}"/>
              </a:ext>
            </a:extLst>
          </p:cNvPr>
          <p:cNvSpPr/>
          <p:nvPr/>
        </p:nvSpPr>
        <p:spPr>
          <a:xfrm>
            <a:off x="786344" y="137403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CB19514E-0A25-4384-AD3F-9AFF9D488804}"/>
              </a:ext>
            </a:extLst>
          </p:cNvPr>
          <p:cNvSpPr/>
          <p:nvPr/>
        </p:nvSpPr>
        <p:spPr>
          <a:xfrm>
            <a:off x="7890998" y="123523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E437DE61-F101-4E10-97E6-B3179E92F9AB}"/>
              </a:ext>
            </a:extLst>
          </p:cNvPr>
          <p:cNvSpPr/>
          <p:nvPr/>
        </p:nvSpPr>
        <p:spPr>
          <a:xfrm>
            <a:off x="5894103" y="13740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630815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A2B77-AFF7-40A8-8F70-58486E4653C3}"/>
              </a:ext>
            </a:extLst>
          </p:cNvPr>
          <p:cNvSpPr txBox="1"/>
          <p:nvPr/>
        </p:nvSpPr>
        <p:spPr>
          <a:xfrm>
            <a:off x="3429243" y="690956"/>
            <a:ext cx="6736733" cy="55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C0F31A-FA1D-4160-B20C-8455A0E73514}"/>
              </a:ext>
            </a:extLst>
          </p:cNvPr>
          <p:cNvSpPr txBox="1"/>
          <p:nvPr/>
        </p:nvSpPr>
        <p:spPr>
          <a:xfrm>
            <a:off x="1064200" y="1211332"/>
            <a:ext cx="7957944" cy="96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solidFill>
                  <a:srgbClr val="7030A0"/>
                </a:solidFill>
              </a:rPr>
              <a:t>بعد تأملي لمعنى اسمي الله المحيي المميت أعيد ترتيب لعبارات الاتية لتكوين التعريف الصحيح</a:t>
            </a:r>
            <a:endParaRPr lang="ar-SA" sz="2800" b="1" dirty="0">
              <a:solidFill>
                <a:srgbClr val="7030A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94D9276-655B-4CBB-83F1-A509A52A1E00}"/>
              </a:ext>
            </a:extLst>
          </p:cNvPr>
          <p:cNvSpPr/>
          <p:nvPr/>
        </p:nvSpPr>
        <p:spPr>
          <a:xfrm>
            <a:off x="6468034" y="2383728"/>
            <a:ext cx="2750697" cy="6956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b="1" dirty="0"/>
              <a:t>وهو وحده القادر على إنهائها</a:t>
            </a:r>
            <a:endParaRPr lang="en-US" sz="2000" b="1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A4A8C45-0A2A-4CED-B69F-3B29924F6C66}"/>
              </a:ext>
            </a:extLst>
          </p:cNvPr>
          <p:cNvSpPr/>
          <p:nvPr/>
        </p:nvSpPr>
        <p:spPr>
          <a:xfrm>
            <a:off x="2505628" y="2401658"/>
            <a:ext cx="2750697" cy="6956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b="1" dirty="0"/>
              <a:t>الله تعالى</a:t>
            </a:r>
            <a:endParaRPr lang="en-US" sz="2000" b="1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574640C-E316-486A-951E-F3C5C7BC946C}"/>
              </a:ext>
            </a:extLst>
          </p:cNvPr>
          <p:cNvSpPr/>
          <p:nvPr/>
        </p:nvSpPr>
        <p:spPr>
          <a:xfrm>
            <a:off x="3825939" y="3853936"/>
            <a:ext cx="3447456" cy="69564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b="1" dirty="0"/>
              <a:t>هو واهب نعمة الحياة للمخلوقات</a:t>
            </a:r>
            <a:endParaRPr lang="en-US" sz="2000" b="1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2AEE917-A014-4126-BFFF-F453C47C6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4" t="9555" r="14880" b="15830"/>
          <a:stretch/>
        </p:blipFill>
        <p:spPr>
          <a:xfrm>
            <a:off x="0" y="5471024"/>
            <a:ext cx="1954306" cy="110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D85608-F4E9-42FD-9168-8BF4500AF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088" y="454195"/>
            <a:ext cx="1594910" cy="1828195"/>
          </a:xfrm>
          <a:prstGeom prst="rect">
            <a:avLst/>
          </a:prstGeom>
        </p:spPr>
      </p:pic>
      <p:sp>
        <p:nvSpPr>
          <p:cNvPr id="59" name="Double Wave 58">
            <a:extLst>
              <a:ext uri="{FF2B5EF4-FFF2-40B4-BE49-F238E27FC236}">
                <a16:creationId xmlns:a16="http://schemas.microsoft.com/office/drawing/2014/main" id="{6C45ED89-4987-487B-9BD5-EAC77B0AD668}"/>
              </a:ext>
            </a:extLst>
          </p:cNvPr>
          <p:cNvSpPr/>
          <p:nvPr/>
        </p:nvSpPr>
        <p:spPr>
          <a:xfrm>
            <a:off x="3937997" y="9706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0" name="Double Wave 59">
            <a:extLst>
              <a:ext uri="{FF2B5EF4-FFF2-40B4-BE49-F238E27FC236}">
                <a16:creationId xmlns:a16="http://schemas.microsoft.com/office/drawing/2014/main" id="{151FD546-8031-46BC-9F5C-AAA26CD9A286}"/>
              </a:ext>
            </a:extLst>
          </p:cNvPr>
          <p:cNvSpPr/>
          <p:nvPr/>
        </p:nvSpPr>
        <p:spPr>
          <a:xfrm>
            <a:off x="786344" y="9706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61" name="Double Wave 60">
            <a:extLst>
              <a:ext uri="{FF2B5EF4-FFF2-40B4-BE49-F238E27FC236}">
                <a16:creationId xmlns:a16="http://schemas.microsoft.com/office/drawing/2014/main" id="{3729BEFA-1402-4B88-9CC1-BE30AC0E0BE1}"/>
              </a:ext>
            </a:extLst>
          </p:cNvPr>
          <p:cNvSpPr/>
          <p:nvPr/>
        </p:nvSpPr>
        <p:spPr>
          <a:xfrm>
            <a:off x="7890998" y="83182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2" name="Double Wave 61">
            <a:extLst>
              <a:ext uri="{FF2B5EF4-FFF2-40B4-BE49-F238E27FC236}">
                <a16:creationId xmlns:a16="http://schemas.microsoft.com/office/drawing/2014/main" id="{67C31163-0A58-41DE-94FB-7A24253F5A32}"/>
              </a:ext>
            </a:extLst>
          </p:cNvPr>
          <p:cNvSpPr/>
          <p:nvPr/>
        </p:nvSpPr>
        <p:spPr>
          <a:xfrm>
            <a:off x="5894103" y="97062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7291840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8E78CE1-9633-4239-AD37-FCBF5E03F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85" y="623859"/>
            <a:ext cx="9872003" cy="555300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E2A99BE-9357-4F82-A1DC-2A04D7BCB81F}"/>
              </a:ext>
            </a:extLst>
          </p:cNvPr>
          <p:cNvSpPr txBox="1"/>
          <p:nvPr/>
        </p:nvSpPr>
        <p:spPr>
          <a:xfrm>
            <a:off x="437421" y="3993547"/>
            <a:ext cx="9637981" cy="461665"/>
          </a:xfrm>
          <a:prstGeom prst="rect">
            <a:avLst/>
          </a:prstGeom>
          <a:gradFill rotWithShape="1">
            <a:gsLst>
              <a:gs pos="0">
                <a:srgbClr val="519B1E">
                  <a:tint val="50000"/>
                  <a:satMod val="300000"/>
                </a:srgbClr>
              </a:gs>
              <a:gs pos="35000">
                <a:srgbClr val="519B1E">
                  <a:tint val="37000"/>
                  <a:satMod val="300000"/>
                </a:srgbClr>
              </a:gs>
              <a:gs pos="100000">
                <a:srgbClr val="519B1E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19B1E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30611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ليعلم أيكم أشد استعدادًا للموت (بالإكثار من العمل الصالح)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06115"/>
              </a:solidFill>
              <a:effectLst/>
              <a:uLnTx/>
              <a:uFillTx/>
              <a:latin typeface="Arial"/>
              <a:ea typeface="+mn-ea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7090BDD-41D5-4BAC-9775-ED3A00EDCF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072"/>
          <a:stretch/>
        </p:blipFill>
        <p:spPr>
          <a:xfrm>
            <a:off x="257629" y="5055078"/>
            <a:ext cx="2307782" cy="1765617"/>
          </a:xfrm>
          <a:prstGeom prst="ellipse">
            <a:avLst/>
          </a:prstGeom>
        </p:spPr>
      </p:pic>
      <p:sp>
        <p:nvSpPr>
          <p:cNvPr id="64" name="Double Wave 63">
            <a:extLst>
              <a:ext uri="{FF2B5EF4-FFF2-40B4-BE49-F238E27FC236}">
                <a16:creationId xmlns:a16="http://schemas.microsoft.com/office/drawing/2014/main" id="{C9E2BCB8-7BE7-46B8-AD52-8CFE3B62964A}"/>
              </a:ext>
            </a:extLst>
          </p:cNvPr>
          <p:cNvSpPr/>
          <p:nvPr/>
        </p:nvSpPr>
        <p:spPr>
          <a:xfrm>
            <a:off x="3937997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5" name="Double Wave 64">
            <a:extLst>
              <a:ext uri="{FF2B5EF4-FFF2-40B4-BE49-F238E27FC236}">
                <a16:creationId xmlns:a16="http://schemas.microsoft.com/office/drawing/2014/main" id="{E33F8150-5D96-4676-A2E9-E078F6EF87EE}"/>
              </a:ext>
            </a:extLst>
          </p:cNvPr>
          <p:cNvSpPr/>
          <p:nvPr/>
        </p:nvSpPr>
        <p:spPr>
          <a:xfrm>
            <a:off x="786344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66" name="Double Wave 65">
            <a:extLst>
              <a:ext uri="{FF2B5EF4-FFF2-40B4-BE49-F238E27FC236}">
                <a16:creationId xmlns:a16="http://schemas.microsoft.com/office/drawing/2014/main" id="{8480D7EC-9B2D-493A-8469-59369B4C49A1}"/>
              </a:ext>
            </a:extLst>
          </p:cNvPr>
          <p:cNvSpPr/>
          <p:nvPr/>
        </p:nvSpPr>
        <p:spPr>
          <a:xfrm>
            <a:off x="7890998" y="1100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7" name="Double Wave 66">
            <a:extLst>
              <a:ext uri="{FF2B5EF4-FFF2-40B4-BE49-F238E27FC236}">
                <a16:creationId xmlns:a16="http://schemas.microsoft.com/office/drawing/2014/main" id="{82FA6FFC-3E90-4A3F-A666-A300288EDBA2}"/>
              </a:ext>
            </a:extLst>
          </p:cNvPr>
          <p:cNvSpPr/>
          <p:nvPr/>
        </p:nvSpPr>
        <p:spPr>
          <a:xfrm>
            <a:off x="5894103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0369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3" name="Bean Time-Lapse - 25 days _ Soil cross section">
            <a:hlinkClick r:id="" action="ppaction://media"/>
            <a:extLst>
              <a:ext uri="{FF2B5EF4-FFF2-40B4-BE49-F238E27FC236}">
                <a16:creationId xmlns:a16="http://schemas.microsoft.com/office/drawing/2014/main" id="{906F4067-F18D-4BC9-84BD-E12DAB187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700" y="1187962"/>
            <a:ext cx="10113780" cy="5197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2D502F-9969-482C-9845-28690AAF0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61892">
            <a:off x="9408039" y="257891"/>
            <a:ext cx="1345492" cy="1535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FE7A37-924A-4CB7-AF20-EF3DD0813801}"/>
              </a:ext>
            </a:extLst>
          </p:cNvPr>
          <p:cNvSpPr txBox="1"/>
          <p:nvPr/>
        </p:nvSpPr>
        <p:spPr>
          <a:xfrm>
            <a:off x="1281442" y="690956"/>
            <a:ext cx="790420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2000" b="1" dirty="0"/>
              <a:t>أتأمل الفيديو الآتي واستنتج مظهر قدرة الله تعالى على الاحياء والإماتة الذي يدل عليه الفيديو:</a:t>
            </a:r>
            <a:endParaRPr lang="en-US" sz="2000" b="1" dirty="0"/>
          </a:p>
        </p:txBody>
      </p:sp>
      <p:sp>
        <p:nvSpPr>
          <p:cNvPr id="36" name="Double Wave 35">
            <a:extLst>
              <a:ext uri="{FF2B5EF4-FFF2-40B4-BE49-F238E27FC236}">
                <a16:creationId xmlns:a16="http://schemas.microsoft.com/office/drawing/2014/main" id="{779078D0-B1CF-4A3F-819F-0CA514783190}"/>
              </a:ext>
            </a:extLst>
          </p:cNvPr>
          <p:cNvSpPr/>
          <p:nvPr/>
        </p:nvSpPr>
        <p:spPr>
          <a:xfrm>
            <a:off x="3924550" y="123957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05AB0407-087D-4B92-8CEC-8FC9457CE9B6}"/>
              </a:ext>
            </a:extLst>
          </p:cNvPr>
          <p:cNvSpPr/>
          <p:nvPr/>
        </p:nvSpPr>
        <p:spPr>
          <a:xfrm>
            <a:off x="772897" y="12395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EBC53CCC-1827-4724-B2F8-3FFC3FDC606E}"/>
              </a:ext>
            </a:extLst>
          </p:cNvPr>
          <p:cNvSpPr/>
          <p:nvPr/>
        </p:nvSpPr>
        <p:spPr>
          <a:xfrm>
            <a:off x="7877551" y="1100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AAF70537-4985-47A5-AF0E-C4CD53F3B75E}"/>
              </a:ext>
            </a:extLst>
          </p:cNvPr>
          <p:cNvSpPr/>
          <p:nvPr/>
        </p:nvSpPr>
        <p:spPr>
          <a:xfrm>
            <a:off x="5880656" y="12395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1208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04:00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EE777FD2-5A27-442A-A1BE-FB91493B69B6}"/>
              </a:ext>
            </a:extLst>
          </p:cNvPr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92756E55-11C0-41D4-A70E-D9F2B0C61D4E}"/>
              </a:ext>
            </a:extLst>
          </p:cNvPr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5" name="مراحل تكوين الجنين في القرآن الكريم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8E0AE7D-1F35-422F-ABA5-A844BA5FCD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717" y="1004254"/>
            <a:ext cx="9799785" cy="5512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A2BC3C4-CD37-4DB0-8DD0-C78F7E62F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61892">
            <a:off x="9408039" y="257891"/>
            <a:ext cx="1345492" cy="153550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6D1E259-1B42-4625-B736-0C3AB0DB5D95}"/>
              </a:ext>
            </a:extLst>
          </p:cNvPr>
          <p:cNvSpPr txBox="1"/>
          <p:nvPr/>
        </p:nvSpPr>
        <p:spPr>
          <a:xfrm>
            <a:off x="1281442" y="690956"/>
            <a:ext cx="790420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JO" sz="2000" b="1" dirty="0"/>
              <a:t>أتأمل الفيديو الآتي واستنتج مظهر قدرة الله تعالى على الاحياء والإماتة الذي يدل عليه الفيديو:</a:t>
            </a:r>
            <a:endParaRPr lang="en-US" sz="2000" b="1" dirty="0"/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DF552275-8C70-4789-8343-BDE348C97415}"/>
              </a:ext>
            </a:extLst>
          </p:cNvPr>
          <p:cNvSpPr/>
          <p:nvPr/>
        </p:nvSpPr>
        <p:spPr>
          <a:xfrm>
            <a:off x="3911103" y="11051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67DA747C-4BE2-4F71-A5B9-ECC7EA9C9DD5}"/>
              </a:ext>
            </a:extLst>
          </p:cNvPr>
          <p:cNvSpPr/>
          <p:nvPr/>
        </p:nvSpPr>
        <p:spPr>
          <a:xfrm>
            <a:off x="759450" y="11050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</a:t>
            </a:r>
          </a:p>
        </p:txBody>
      </p:sp>
      <p:sp>
        <p:nvSpPr>
          <p:cNvPr id="50" name="Double Wave 49">
            <a:extLst>
              <a:ext uri="{FF2B5EF4-FFF2-40B4-BE49-F238E27FC236}">
                <a16:creationId xmlns:a16="http://schemas.microsoft.com/office/drawing/2014/main" id="{F46AD3BD-FA65-41CA-8B02-7428BADE8DD8}"/>
              </a:ext>
            </a:extLst>
          </p:cNvPr>
          <p:cNvSpPr/>
          <p:nvPr/>
        </p:nvSpPr>
        <p:spPr>
          <a:xfrm>
            <a:off x="7864104" y="9662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التربية الاسلامية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Double Wave 50">
            <a:extLst>
              <a:ext uri="{FF2B5EF4-FFF2-40B4-BE49-F238E27FC236}">
                <a16:creationId xmlns:a16="http://schemas.microsoft.com/office/drawing/2014/main" id="{B4846FFA-F86C-4875-9FCC-F486BF996E0A}"/>
              </a:ext>
            </a:extLst>
          </p:cNvPr>
          <p:cNvSpPr/>
          <p:nvPr/>
        </p:nvSpPr>
        <p:spPr>
          <a:xfrm>
            <a:off x="5867209" y="11050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السادس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6207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6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845</Words>
  <Application>Microsoft Office PowerPoint</Application>
  <PresentationFormat>Widescreen</PresentationFormat>
  <Paragraphs>321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Adobe Arabic</vt:lpstr>
      <vt:lpstr>adonis-web</vt:lpstr>
      <vt:lpstr>Arial</vt:lpstr>
      <vt:lpstr>Calibri</vt:lpstr>
      <vt:lpstr>Calibri Light</vt:lpstr>
      <vt:lpstr>HelveticaNeueLT Arabic 45 Light</vt:lpstr>
      <vt:lpstr>HelveticaNeueLT Arabic 55 Roman</vt:lpstr>
      <vt:lpstr>Rochester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poetic devices?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DELL</cp:lastModifiedBy>
  <cp:revision>166</cp:revision>
  <dcterms:created xsi:type="dcterms:W3CDTF">2019-06-13T08:00:41Z</dcterms:created>
  <dcterms:modified xsi:type="dcterms:W3CDTF">2024-08-25T08:26:57Z</dcterms:modified>
</cp:coreProperties>
</file>