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sldIdLst>
    <p:sldId id="256" r:id="rId3"/>
    <p:sldId id="274" r:id="rId4"/>
    <p:sldId id="317" r:id="rId5"/>
    <p:sldId id="288" r:id="rId6"/>
    <p:sldId id="289" r:id="rId7"/>
    <p:sldId id="292" r:id="rId8"/>
    <p:sldId id="297" r:id="rId9"/>
    <p:sldId id="293" r:id="rId10"/>
    <p:sldId id="294" r:id="rId11"/>
    <p:sldId id="305" r:id="rId12"/>
    <p:sldId id="302" r:id="rId13"/>
    <p:sldId id="300" r:id="rId14"/>
    <p:sldId id="315" r:id="rId15"/>
    <p:sldId id="316" r:id="rId16"/>
    <p:sldId id="312" r:id="rId17"/>
    <p:sldId id="296" r:id="rId18"/>
    <p:sldId id="314" r:id="rId19"/>
    <p:sldId id="299" r:id="rId20"/>
    <p:sldId id="276" r:id="rId21"/>
    <p:sldId id="3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9F7D-AFCF-441E-B88E-DA38C981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425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8E7A-F345-4DB8-AEE1-C55DE660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183FA-DE9F-4D63-A105-56E188DF6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EDA5-6CA3-4CE6-9D1F-E5CBEE8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53D5-52DC-40C1-9117-F2E6A32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7CB9-C2FF-41F7-B8DF-6ABF74D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181-386A-4A9C-8A8F-F0DC3B02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9FD5-3A6C-463B-ABAD-D1A1D2C9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DA3-BF84-42EF-A2FD-858330EC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8EC4-94B1-468C-BD4E-E6DE9460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BB5B-0798-4C65-9180-B2528C9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25FF-5D5E-4ED7-A794-69DD762A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8552-E5F9-4D8A-B400-3DF2794F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4DAF-6B49-422C-B5B1-1CC82885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0509-D676-4E9A-B01C-CD190C34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2A2B-9736-4316-826A-0C437A62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B803-9449-4F58-817D-937275E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4AA0-1BBC-46B1-AD23-120746EDD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97592-AEE6-45B2-8710-EA6E10522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A595-520B-4F59-A0EE-F0D87B1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CE2E5-8E2D-4764-A69B-54E9258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F8A-041F-4F23-8ED6-B59AEC7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4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BE0-CA91-44FC-A37C-322717D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B0AB9-E9BB-4676-BC3B-3B0F3040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7B301-D13D-46EC-A829-79090AE82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F0773-5219-45C0-A8EA-5E6ED831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95529-48B8-45CE-82E9-9B4A5588F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926ED-3644-4E31-9D8A-C4E1B789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7430-4025-4F73-B1E1-129B518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BBCDB-F144-46C4-B931-9D92ED8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9FB1-3238-4E0F-BADE-1030AD54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8E454-561B-4BDC-AD9B-5052A65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7FCE7-72AD-469F-9ED6-DEDAD399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4355-131B-49A2-A8E9-A2CC2CF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3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53878-E957-47D9-9061-11D5184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9F8A1-2B7E-4C53-A1CD-2AE8249C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95F1-D74D-484E-BDCD-B319F1F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7B29-12DB-4F94-94A3-3EC235E4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AA14-99B8-46DD-A894-4A86BFAF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8E4D-90F8-40EE-8213-F4334D4C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C0F4-0DB9-43E5-9E82-067E733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F79A6-1371-4276-ADE0-F64E4DD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B2E0-44D0-4D77-A3F7-61EB02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930C-B281-4BFD-8981-AAEF0661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A652E-8C37-4A20-AC6C-500086917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037AF-0E9A-4D11-A75A-4FA7C990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49984-D731-4914-96E8-A8C97FE6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F2A5-6D8E-4C6A-8399-DAE6D46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9E18B-5298-4AE3-97A6-351D6DFF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6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D5F9-3295-45EB-B625-65A5B6E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3B1D2-144F-46C8-A6BE-3CBFF8DE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AB1B4-1721-425E-BA5B-4FDD1FFA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A9C1-6D75-4ACE-858C-7DE2618C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267-D980-47DE-B5A8-B878A378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A821-0132-4A49-8DF9-810840E7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B5ED3-9B8F-4FE9-9ED8-B2E09408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D417-27F7-471F-BC83-50C1F576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18122-0F33-4D57-996D-0ADAE62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707-C306-4E42-9208-C8898443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EB5BF-0CC3-4CB7-B1D1-32850B0B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9443-B566-4F68-98FF-729D7747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E78-21EA-459D-A341-D2FF4B896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3E14-4FA3-41CA-B13B-95B1E86BB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5202-DB91-46C1-9260-48767E56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بقرآني أرتقي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الرسم القرآني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الخامس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97747C6B-CDC7-4848-A210-3AC974691D73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908305D-15BD-4274-BEBF-283BAD3688A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809BEBF-DBE9-4251-B94C-B58AB0DB18B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88EB929-CA91-4583-B799-6F404790A93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2F75DA-DC80-4FC6-9FA5-DD0E1883A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40" y="1281367"/>
            <a:ext cx="9803413" cy="37766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865D43-B760-4789-A8CF-48E6D23E1527}"/>
              </a:ext>
            </a:extLst>
          </p:cNvPr>
          <p:cNvSpPr/>
          <p:nvPr/>
        </p:nvSpPr>
        <p:spPr>
          <a:xfrm>
            <a:off x="1544850" y="3678430"/>
            <a:ext cx="5760716" cy="380821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45CB57-04D1-475E-ABF1-A1679AA33543}"/>
              </a:ext>
            </a:extLst>
          </p:cNvPr>
          <p:cNvSpPr/>
          <p:nvPr/>
        </p:nvSpPr>
        <p:spPr>
          <a:xfrm>
            <a:off x="1424293" y="4177803"/>
            <a:ext cx="6723419" cy="380821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065EE5-A1F6-4497-9A0F-E83EF185544C}"/>
              </a:ext>
            </a:extLst>
          </p:cNvPr>
          <p:cNvCxnSpPr>
            <a:cxnSpLocks/>
          </p:cNvCxnSpPr>
          <p:nvPr/>
        </p:nvCxnSpPr>
        <p:spPr>
          <a:xfrm flipH="1">
            <a:off x="1424293" y="5057999"/>
            <a:ext cx="6928137" cy="22103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2812CF-DB5E-4FF5-8896-0D8A61D1A3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803" y="4956201"/>
            <a:ext cx="1842204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412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2671E-4264-4720-8335-94F3156C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25" y="1190514"/>
            <a:ext cx="9359576" cy="50110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3D3611C-8C2C-4D0B-A589-7E4F776A7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1173" y="515229"/>
            <a:ext cx="1091163" cy="125076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750A37-A4A5-49CE-9689-64083BE59348}"/>
              </a:ext>
            </a:extLst>
          </p:cNvPr>
          <p:cNvSpPr/>
          <p:nvPr/>
        </p:nvSpPr>
        <p:spPr>
          <a:xfrm>
            <a:off x="844925" y="1895724"/>
            <a:ext cx="6988760" cy="380821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6301F8-844B-45E2-AA15-ADE5A4B9809A}"/>
              </a:ext>
            </a:extLst>
          </p:cNvPr>
          <p:cNvSpPr/>
          <p:nvPr/>
        </p:nvSpPr>
        <p:spPr>
          <a:xfrm>
            <a:off x="8673352" y="2335110"/>
            <a:ext cx="1546285" cy="380821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28C3E7-A937-4AD7-9C2C-E2F82FBCDF8B}"/>
              </a:ext>
            </a:extLst>
          </p:cNvPr>
          <p:cNvSpPr/>
          <p:nvPr/>
        </p:nvSpPr>
        <p:spPr>
          <a:xfrm>
            <a:off x="3012141" y="2402887"/>
            <a:ext cx="5608819" cy="3808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10E442-3783-4814-AA7F-54EF5BFDBB2B}"/>
              </a:ext>
            </a:extLst>
          </p:cNvPr>
          <p:cNvSpPr/>
          <p:nvPr/>
        </p:nvSpPr>
        <p:spPr>
          <a:xfrm>
            <a:off x="1371600" y="3996081"/>
            <a:ext cx="2605798" cy="170542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28D36569-141B-47DD-A10D-AB5BFED60E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5721" y="5085120"/>
            <a:ext cx="2104428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8111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9248B55-7CC6-4F33-B0DA-77B62718F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841480"/>
            <a:ext cx="1296707" cy="73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E22BF-9842-4C60-B137-EB534F50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42" y="602170"/>
            <a:ext cx="7844957" cy="414708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8EF6CDB-31A1-432F-8DEB-AF753215DF6A}"/>
              </a:ext>
            </a:extLst>
          </p:cNvPr>
          <p:cNvSpPr/>
          <p:nvPr/>
        </p:nvSpPr>
        <p:spPr>
          <a:xfrm>
            <a:off x="3977398" y="4968143"/>
            <a:ext cx="4421170" cy="139842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 * 10 = 430</a:t>
            </a:r>
          </a:p>
          <a:p>
            <a:pPr algn="ctr"/>
            <a:r>
              <a:rPr lang="ar-JO" sz="4000" b="1" dirty="0">
                <a:solidFill>
                  <a:srgbClr val="FF0000"/>
                </a:solidFill>
              </a:rPr>
              <a:t>حسنة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9B863-4529-471C-BECE-825A38B5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25769" y="3907792"/>
            <a:ext cx="275824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3D3611C-8C2C-4D0B-A589-7E4F776A7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726" y="17931"/>
            <a:ext cx="1091163" cy="1250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7BA1D3-9FF5-420B-BE26-B11D54BDD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38" y="1133024"/>
            <a:ext cx="9937341" cy="477358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7B230C9-BDE1-4880-8101-37D261C1B62A}"/>
              </a:ext>
            </a:extLst>
          </p:cNvPr>
          <p:cNvSpPr/>
          <p:nvPr/>
        </p:nvSpPr>
        <p:spPr>
          <a:xfrm>
            <a:off x="793377" y="1394556"/>
            <a:ext cx="7125473" cy="380821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2CF5859-132D-4764-BC72-09107C608DB5}"/>
              </a:ext>
            </a:extLst>
          </p:cNvPr>
          <p:cNvSpPr/>
          <p:nvPr/>
        </p:nvSpPr>
        <p:spPr>
          <a:xfrm>
            <a:off x="525137" y="2035812"/>
            <a:ext cx="7542418" cy="3808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2425E5-0B2D-4EF2-B593-8DB57BD2AD1A}"/>
              </a:ext>
            </a:extLst>
          </p:cNvPr>
          <p:cNvSpPr/>
          <p:nvPr/>
        </p:nvSpPr>
        <p:spPr>
          <a:xfrm>
            <a:off x="7113494" y="2774429"/>
            <a:ext cx="3403916" cy="3808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49E5D4C-1833-4B57-BCA9-D58B749B83DA}"/>
              </a:ext>
            </a:extLst>
          </p:cNvPr>
          <p:cNvSpPr/>
          <p:nvPr/>
        </p:nvSpPr>
        <p:spPr>
          <a:xfrm>
            <a:off x="2458735" y="3474737"/>
            <a:ext cx="5608819" cy="3808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8D549F5-B728-4CC9-8078-2D8E127B4EAA}"/>
              </a:ext>
            </a:extLst>
          </p:cNvPr>
          <p:cNvSpPr/>
          <p:nvPr/>
        </p:nvSpPr>
        <p:spPr>
          <a:xfrm>
            <a:off x="2272553" y="4754732"/>
            <a:ext cx="7230343" cy="380821"/>
          </a:xfrm>
          <a:prstGeom prst="rect">
            <a:avLst/>
          </a:prstGeom>
          <a:solidFill>
            <a:srgbClr val="0070C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7515DC-A576-4C91-9311-E32A08E1DB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135" y="5015796"/>
            <a:ext cx="3305015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563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408BFC9-009B-4C51-8C0D-4BAFB4A07C9B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8628E89-B3CA-4378-AE9F-66BC82416B7C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CEDDD13-49BE-4264-A47F-F3CA5E9624E7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D766B31-5ACA-46F2-A1CE-C729DFC9F3A5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F2F4E-A5E0-4E3B-923C-60083003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98" y="2914434"/>
            <a:ext cx="4410336" cy="2310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2D53DD-0DCA-4F22-8002-2AA660234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53" y="2564352"/>
            <a:ext cx="3871259" cy="406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836ED-FCC7-48AE-930B-946D38007C41}"/>
              </a:ext>
            </a:extLst>
          </p:cNvPr>
          <p:cNvSpPr txBox="1"/>
          <p:nvPr/>
        </p:nvSpPr>
        <p:spPr>
          <a:xfrm>
            <a:off x="6628604" y="3169683"/>
            <a:ext cx="3735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ابحث 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 فضائل أخرى لتلاوة القرآن الكريم؟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05A07-B3DC-4B49-B68D-F0F8E1B2E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53" y="5285811"/>
            <a:ext cx="1956986" cy="14997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131ED4F-E2D0-4D27-BD88-478FA8B2B2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7458"/>
          <a:stretch/>
        </p:blipFill>
        <p:spPr>
          <a:xfrm>
            <a:off x="1064200" y="579287"/>
            <a:ext cx="8706528" cy="1962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BF363D-3519-4398-BB5E-463C14A09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1" y="2312195"/>
            <a:ext cx="2217304" cy="17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711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4657" y="1174543"/>
            <a:ext cx="7851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/>
              <a:t>من فهمك </a:t>
            </a:r>
            <a:r>
              <a:rPr lang="ar-SA" sz="2000" b="1" dirty="0"/>
              <a:t>للدرس </a:t>
            </a:r>
            <a:r>
              <a:rPr lang="ar-JO" sz="2000" b="1" dirty="0"/>
              <a:t>أجيبي الأسئلة التالية :</a:t>
            </a:r>
            <a:endParaRPr lang="ar-SA" sz="20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08564" y="1794253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1E6917-F49E-45CF-AFF6-7D654413EA22}"/>
              </a:ext>
            </a:extLst>
          </p:cNvPr>
          <p:cNvSpPr txBox="1"/>
          <p:nvPr/>
        </p:nvSpPr>
        <p:spPr>
          <a:xfrm>
            <a:off x="6280027" y="1861613"/>
            <a:ext cx="308200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عللي: لماذا انزل الله تعالى القرآن الكريم وأمرنا أن نهتم به؟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E25882-19AB-41E0-8BA9-65E5B981361E}"/>
              </a:ext>
            </a:extLst>
          </p:cNvPr>
          <p:cNvSpPr txBox="1"/>
          <p:nvPr/>
        </p:nvSpPr>
        <p:spPr>
          <a:xfrm>
            <a:off x="1091645" y="2857558"/>
            <a:ext cx="308200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أجر من يقرأ حرفًا من كتاب الله تعالى؟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8A9050-36F0-488C-8C00-38B2FEC4EDC4}"/>
              </a:ext>
            </a:extLst>
          </p:cNvPr>
          <p:cNvSpPr txBox="1"/>
          <p:nvPr/>
        </p:nvSpPr>
        <p:spPr>
          <a:xfrm>
            <a:off x="6263702" y="4312960"/>
            <a:ext cx="308200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يختلف أجر قراءة القرآن الكريم من مصدر ورقي عن أجر قراءته من مصدر الكتروني</a:t>
            </a:r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73591A-8A93-4DD4-BAAA-0321684B8DDC}"/>
              </a:ext>
            </a:extLst>
          </p:cNvPr>
          <p:cNvSpPr txBox="1"/>
          <p:nvPr/>
        </p:nvSpPr>
        <p:spPr>
          <a:xfrm>
            <a:off x="480231" y="5545204"/>
            <a:ext cx="368017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كم عدد سور وأجزاء القرآن الكريم؟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Double Wave 65">
            <a:extLst>
              <a:ext uri="{FF2B5EF4-FFF2-40B4-BE49-F238E27FC236}">
                <a16:creationId xmlns:a16="http://schemas.microsoft.com/office/drawing/2014/main" id="{D72BE5AA-988A-4F44-A9B3-AF7A39F0ADB3}"/>
              </a:ext>
            </a:extLst>
          </p:cNvPr>
          <p:cNvSpPr/>
          <p:nvPr/>
        </p:nvSpPr>
        <p:spPr>
          <a:xfrm>
            <a:off x="3870762" y="13740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7" name="Double Wave 66">
            <a:extLst>
              <a:ext uri="{FF2B5EF4-FFF2-40B4-BE49-F238E27FC236}">
                <a16:creationId xmlns:a16="http://schemas.microsoft.com/office/drawing/2014/main" id="{9A605D2D-D464-42F9-ABA9-47B5FDB5781B}"/>
              </a:ext>
            </a:extLst>
          </p:cNvPr>
          <p:cNvSpPr/>
          <p:nvPr/>
        </p:nvSpPr>
        <p:spPr>
          <a:xfrm>
            <a:off x="719109" y="13740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68" name="Double Wave 67">
            <a:extLst>
              <a:ext uri="{FF2B5EF4-FFF2-40B4-BE49-F238E27FC236}">
                <a16:creationId xmlns:a16="http://schemas.microsoft.com/office/drawing/2014/main" id="{C5D29C6F-7AED-4F84-984F-174A47D4F5CB}"/>
              </a:ext>
            </a:extLst>
          </p:cNvPr>
          <p:cNvSpPr/>
          <p:nvPr/>
        </p:nvSpPr>
        <p:spPr>
          <a:xfrm>
            <a:off x="7878509" y="12395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9" name="Double Wave 68">
            <a:extLst>
              <a:ext uri="{FF2B5EF4-FFF2-40B4-BE49-F238E27FC236}">
                <a16:creationId xmlns:a16="http://schemas.microsoft.com/office/drawing/2014/main" id="{9DF3674F-5EDB-4A44-A155-2B246A3DEE82}"/>
              </a:ext>
            </a:extLst>
          </p:cNvPr>
          <p:cNvSpPr/>
          <p:nvPr/>
        </p:nvSpPr>
        <p:spPr>
          <a:xfrm>
            <a:off x="5881614" y="12395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5B35F-F0E5-4CD2-BB1C-18E6FA3B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77268" y="5431398"/>
            <a:ext cx="2105002" cy="14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451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97747C6B-CDC7-4848-A210-3AC974691D73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908305D-15BD-4274-BEBF-283BAD3688A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809BEBF-DBE9-4251-B94C-B58AB0DB18B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88EB929-CA91-4583-B799-6F404790A93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هل تعلم؟ _ القرآن الكريم  - أسئلة و أجوبة عن القرآن الكريم للأطفال – تعلم مع زكري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338" y="515906"/>
            <a:ext cx="10520287" cy="59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9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3D3611C-8C2C-4D0B-A589-7E4F776A7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531" y="422521"/>
            <a:ext cx="1091163" cy="1250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C2C57-27D7-41BE-83E2-AAC10895C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850" y="1546063"/>
            <a:ext cx="8260796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577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63FC621-62DE-4C20-BA42-274031522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92B9C88-A9F4-4AED-8A15-80923402BA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0115" y="834935"/>
            <a:ext cx="5522632" cy="53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638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62990" y="54933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E6F62-281F-4A12-A573-B2C75221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87" y="1313882"/>
            <a:ext cx="9121741" cy="4904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FB490A-407E-4B7C-8D69-60AB340561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-123973" y="5982297"/>
            <a:ext cx="1333014" cy="10198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48017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7913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7E5EC9B-ECE9-487A-90D0-A2DF41A3BA3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9" y="552173"/>
            <a:ext cx="10465120" cy="607981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2C03D28-D792-41DB-82C8-0FE14B59191C}"/>
              </a:ext>
            </a:extLst>
          </p:cNvPr>
          <p:cNvGrpSpPr/>
          <p:nvPr/>
        </p:nvGrpSpPr>
        <p:grpSpPr>
          <a:xfrm>
            <a:off x="2947223" y="1603524"/>
            <a:ext cx="3905783" cy="4573285"/>
            <a:chOff x="2522737" y="930744"/>
            <a:chExt cx="5710596" cy="5615637"/>
          </a:xfrm>
        </p:grpSpPr>
        <p:pic>
          <p:nvPicPr>
            <p:cNvPr id="37" name="Picture 36" descr="A picture containing text, table, furniture, stand&#10;&#10;Description automatically generated">
              <a:extLst>
                <a:ext uri="{FF2B5EF4-FFF2-40B4-BE49-F238E27FC236}">
                  <a16:creationId xmlns:a16="http://schemas.microsoft.com/office/drawing/2014/main" id="{7475E461-F239-4F13-86C1-935B02E27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479"/>
            <a:stretch/>
          </p:blipFill>
          <p:spPr>
            <a:xfrm>
              <a:off x="2522737" y="930744"/>
              <a:ext cx="5710596" cy="5587621"/>
            </a:xfrm>
            <a:prstGeom prst="rect">
              <a:avLst/>
            </a:prstGeom>
          </p:spPr>
        </p:pic>
        <p:pic>
          <p:nvPicPr>
            <p:cNvPr id="45" name="Picture 8" descr="Grass Blades And Clumps Clipart | i2Clipart - Royalty Free Public Domain  Clipart">
              <a:extLst>
                <a:ext uri="{FF2B5EF4-FFF2-40B4-BE49-F238E27FC236}">
                  <a16:creationId xmlns:a16="http://schemas.microsoft.com/office/drawing/2014/main" id="{A119951B-B5F2-43D8-9404-4FBFF5C81F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r="39203"/>
            <a:stretch/>
          </p:blipFill>
          <p:spPr bwMode="auto">
            <a:xfrm>
              <a:off x="4896397" y="5308131"/>
              <a:ext cx="1199603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50133F19-4040-4A79-8677-7A8BDA27A1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561249C-14BB-4B17-B5B2-213D73D4A9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21" y="4932130"/>
            <a:ext cx="2012923" cy="1558945"/>
          </a:xfrm>
          <a:prstGeom prst="rect">
            <a:avLst/>
          </a:prstGeom>
        </p:spPr>
      </p:pic>
      <p:pic>
        <p:nvPicPr>
          <p:cNvPr id="48" name="Picture 47" descr="A picture containing wooden, plant, wood&#10;&#10;Description automatically generated">
            <a:extLst>
              <a:ext uri="{FF2B5EF4-FFF2-40B4-BE49-F238E27FC236}">
                <a16:creationId xmlns:a16="http://schemas.microsoft.com/office/drawing/2014/main" id="{021EBBDC-CBBF-43AD-BCA1-73F2D79D059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895" y="3554397"/>
            <a:ext cx="2490810" cy="262064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BF4F17F-A207-45D1-9720-ACCD0DE06D13}"/>
              </a:ext>
            </a:extLst>
          </p:cNvPr>
          <p:cNvSpPr txBox="1"/>
          <p:nvPr/>
        </p:nvSpPr>
        <p:spPr>
          <a:xfrm>
            <a:off x="7562602" y="3767360"/>
            <a:ext cx="2147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6000" dirty="0">
                <a:solidFill>
                  <a:srgbClr val="2B550F"/>
                </a:solidFill>
                <a:cs typeface="(AH) Manal Black" pitchFamily="2" charset="-78"/>
              </a:rPr>
              <a:t>أهدافنا </a:t>
            </a:r>
            <a:endParaRPr lang="en-US" sz="6000" dirty="0">
              <a:solidFill>
                <a:srgbClr val="2B550F"/>
              </a:solidFill>
              <a:cs typeface="(AH) Manal Black" pitchFamily="2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87252D-A990-48FB-BAA7-FE97481861CE}"/>
              </a:ext>
            </a:extLst>
          </p:cNvPr>
          <p:cNvSpPr txBox="1"/>
          <p:nvPr/>
        </p:nvSpPr>
        <p:spPr>
          <a:xfrm>
            <a:off x="3512873" y="2192332"/>
            <a:ext cx="365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b="1" dirty="0">
                <a:solidFill>
                  <a:prstClr val="white"/>
                </a:solidFill>
                <a:cs typeface="Calibri" panose="020F0502020204030204" pitchFamily="34" charset="0"/>
              </a:rPr>
              <a:t>أقرأ الحديث الشريف وأعرّف بالراوي</a:t>
            </a:r>
            <a:endParaRPr lang="en-US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C62826-53EF-4B8C-A016-6C8D0AE3183B}"/>
              </a:ext>
            </a:extLst>
          </p:cNvPr>
          <p:cNvSpPr txBox="1"/>
          <p:nvPr/>
        </p:nvSpPr>
        <p:spPr>
          <a:xfrm>
            <a:off x="3387065" y="3089024"/>
            <a:ext cx="390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000" b="1" dirty="0">
                <a:solidFill>
                  <a:prstClr val="white"/>
                </a:solidFill>
                <a:cs typeface="Calibri" panose="020F0502020204030204" pitchFamily="34" charset="0"/>
              </a:rPr>
              <a:t>ابين فضل تلاوة القرآن الكريم</a:t>
            </a:r>
            <a:endParaRPr lang="en-US" sz="2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8C9200-F427-4AE1-B270-F63A73BB2555}"/>
              </a:ext>
            </a:extLst>
          </p:cNvPr>
          <p:cNvSpPr txBox="1"/>
          <p:nvPr/>
        </p:nvSpPr>
        <p:spPr>
          <a:xfrm>
            <a:off x="3257350" y="4094123"/>
            <a:ext cx="3285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000" b="1" dirty="0">
                <a:solidFill>
                  <a:prstClr val="white"/>
                </a:solidFill>
                <a:cs typeface="Calibri" panose="020F0502020204030204" pitchFamily="34" charset="0"/>
              </a:rPr>
              <a:t>احرص على تلاوة القرآن الكريم</a:t>
            </a:r>
            <a:endParaRPr lang="en-US" sz="2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EACE59-A2D1-4274-B17B-D5219559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4" y="193076"/>
            <a:ext cx="11815467" cy="6471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9CEEB6-48A1-4D56-B142-E9C61B389045}"/>
              </a:ext>
            </a:extLst>
          </p:cNvPr>
          <p:cNvSpPr/>
          <p:nvPr/>
        </p:nvSpPr>
        <p:spPr>
          <a:xfrm>
            <a:off x="656838" y="1495358"/>
            <a:ext cx="10878321" cy="48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schemeClr val="bg1"/>
                </a:solidFill>
              </a:rPr>
              <a:t>نقرؤه قراءة سليمة ونفهم معانيه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01A5C-A22D-40BC-94DE-05AC79FBA441}"/>
              </a:ext>
            </a:extLst>
          </p:cNvPr>
          <p:cNvSpPr/>
          <p:nvPr/>
        </p:nvSpPr>
        <p:spPr>
          <a:xfrm>
            <a:off x="830266" y="2579649"/>
            <a:ext cx="10996862" cy="48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schemeClr val="bg1"/>
                </a:solidFill>
              </a:rPr>
              <a:t>بكل حرف حسنة والحسنة بعشر أمثالها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90BF5-CA02-4F07-B437-E72A54889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1" t="22905" r="22181" b="12229"/>
          <a:stretch/>
        </p:blipFill>
        <p:spPr>
          <a:xfrm>
            <a:off x="2687216" y="354562"/>
            <a:ext cx="6652726" cy="646995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C0DC60-A366-4D4F-A79F-F0EED4454D68}"/>
              </a:ext>
            </a:extLst>
          </p:cNvPr>
          <p:cNvSpPr/>
          <p:nvPr/>
        </p:nvSpPr>
        <p:spPr>
          <a:xfrm>
            <a:off x="2687216" y="233265"/>
            <a:ext cx="1838131" cy="3195735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45E313-DE85-468A-B7C5-AB9A8620C370}"/>
              </a:ext>
            </a:extLst>
          </p:cNvPr>
          <p:cNvSpPr txBox="1"/>
          <p:nvPr/>
        </p:nvSpPr>
        <p:spPr>
          <a:xfrm>
            <a:off x="457700" y="951545"/>
            <a:ext cx="10079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أعيد ترتيب البطاقات لتكوين تعريف القرآن الكريم: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38DA05-4E60-45BD-BA57-19089BFB8037}"/>
              </a:ext>
            </a:extLst>
          </p:cNvPr>
          <p:cNvSpPr/>
          <p:nvPr/>
        </p:nvSpPr>
        <p:spPr>
          <a:xfrm>
            <a:off x="330031" y="6024282"/>
            <a:ext cx="1996310" cy="675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E3AD7-C49C-4DE8-B183-16504D0B4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sp>
        <p:nvSpPr>
          <p:cNvPr id="37" name="Double Wave 36">
            <a:extLst>
              <a:ext uri="{FF2B5EF4-FFF2-40B4-BE49-F238E27FC236}">
                <a16:creationId xmlns:a16="http://schemas.microsoft.com/office/drawing/2014/main" id="{E45D0890-6E2E-45B5-B6B5-5F97E2B419FF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8B1012DE-628E-4E30-88A1-4885C7EB99F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03E4AE2B-6D3E-4C7F-8CE2-B5765E96357F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FB007F56-EFB5-4F31-9DDB-E68D043D3D2F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DD54F0-BDA4-4164-90E2-D0A05F0EF686}"/>
              </a:ext>
            </a:extLst>
          </p:cNvPr>
          <p:cNvSpPr/>
          <p:nvPr/>
        </p:nvSpPr>
        <p:spPr>
          <a:xfrm>
            <a:off x="7084359" y="2085143"/>
            <a:ext cx="2904564" cy="954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> </a:t>
            </a:r>
            <a:r>
              <a:rPr lang="ar-JO" sz="2800" b="1" dirty="0"/>
              <a:t>أنزله على سيدنا محمد صلى الله عليه وسلم</a:t>
            </a:r>
            <a:endParaRPr lang="en-US" b="1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464CF85-D398-42CF-928C-C1F5B6C25F3C}"/>
              </a:ext>
            </a:extLst>
          </p:cNvPr>
          <p:cNvSpPr/>
          <p:nvPr/>
        </p:nvSpPr>
        <p:spPr>
          <a:xfrm>
            <a:off x="2030592" y="2027831"/>
            <a:ext cx="3579621" cy="9541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> </a:t>
            </a:r>
            <a:r>
              <a:rPr lang="ar-JO" sz="2800" b="1" dirty="0"/>
              <a:t>كلام الله تعالى المُعجَز</a:t>
            </a:r>
            <a:endParaRPr lang="en-US" b="1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DACE2A-FE38-4AB3-823B-E8AB0241167A}"/>
              </a:ext>
            </a:extLst>
          </p:cNvPr>
          <p:cNvSpPr/>
          <p:nvPr/>
        </p:nvSpPr>
        <p:spPr>
          <a:xfrm>
            <a:off x="6732494" y="3619098"/>
            <a:ext cx="3608294" cy="9541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> </a:t>
            </a:r>
            <a:r>
              <a:rPr lang="ar-JO" sz="2800" b="1" dirty="0"/>
              <a:t>وحفظه من التغيير والتبديل</a:t>
            </a:r>
            <a:endParaRPr lang="en-US" b="1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8AB599F-5961-4E95-B60C-0BBE483AF815}"/>
              </a:ext>
            </a:extLst>
          </p:cNvPr>
          <p:cNvSpPr/>
          <p:nvPr/>
        </p:nvSpPr>
        <p:spPr>
          <a:xfrm>
            <a:off x="2267762" y="3474175"/>
            <a:ext cx="3116352" cy="95417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> </a:t>
            </a:r>
            <a:r>
              <a:rPr lang="ar-JO" sz="2800" b="1" dirty="0"/>
              <a:t>بواسطة جبريل عليه السلام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CDC6B1-A0BC-4E1F-B0F1-18455D007E32}"/>
              </a:ext>
            </a:extLst>
          </p:cNvPr>
          <p:cNvSpPr/>
          <p:nvPr/>
        </p:nvSpPr>
        <p:spPr>
          <a:xfrm>
            <a:off x="2563205" y="5285811"/>
            <a:ext cx="7974407" cy="10406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tx1"/>
                </a:solidFill>
              </a:rPr>
              <a:t>كلام الله تعالى المعجز أنزله على سيدنا محمد صلى الله عليه وسلم بواسطة الملك جبريل عليه السلام وحفظه من التغيير والتبديل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3BE55-2047-4356-AF46-AA32D2B96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67" y="3326346"/>
            <a:ext cx="233497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57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1879A773-C80D-466D-9A00-F1F5BBC8AB4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777F92A9-102A-4B2E-8764-4D6F3562E526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3C63DAA0-533C-4F51-9C78-8A46B9127365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D841F778-6051-4491-97F6-2F372F0AC0D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" name="هذا كتاب الله 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646" y="590747"/>
            <a:ext cx="10254184" cy="57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2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271A08B-E451-48CC-919D-7BB92198C28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3356109C-5EAF-4BFB-8DA0-CF4E30BC5513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0852BA02-18FB-49B7-8A20-38ECE08E7FE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32825C82-5288-4BB0-AC32-A232716BE0F2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6" name="Picture 4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D656E08-6CB8-4377-991A-9262DFB996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" y="642491"/>
            <a:ext cx="10559812" cy="5960015"/>
          </a:xfrm>
          <a:prstGeom prst="rect">
            <a:avLst/>
          </a:prstGeom>
        </p:spPr>
      </p:pic>
      <p:sp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529F5F4B-D87F-42F2-992B-D2569B566D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4FEDB6-195C-4CBD-962C-1C63FBFCA6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1" y="5008494"/>
            <a:ext cx="1545897" cy="1197248"/>
          </a:xfrm>
          <a:prstGeom prst="rect">
            <a:avLst/>
          </a:prstGeom>
        </p:spPr>
      </p:pic>
      <p:pic>
        <p:nvPicPr>
          <p:cNvPr id="49" name="Picture 48" descr="A picture containing wooden, plant, wood&#10;&#10;Description automatically generated">
            <a:extLst>
              <a:ext uri="{FF2B5EF4-FFF2-40B4-BE49-F238E27FC236}">
                <a16:creationId xmlns:a16="http://schemas.microsoft.com/office/drawing/2014/main" id="{F2F78733-3480-4956-A3D8-076ED0F09D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95" y="3726768"/>
            <a:ext cx="2649065" cy="247475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05AB8EE-13FA-4396-9571-042920BCCBE4}"/>
              </a:ext>
            </a:extLst>
          </p:cNvPr>
          <p:cNvSpPr txBox="1"/>
          <p:nvPr/>
        </p:nvSpPr>
        <p:spPr>
          <a:xfrm>
            <a:off x="7973885" y="3839261"/>
            <a:ext cx="275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3600" dirty="0">
                <a:solidFill>
                  <a:prstClr val="black"/>
                </a:solidFill>
                <a:cs typeface="(AH) Manal Black" pitchFamily="2" charset="-78"/>
              </a:rPr>
              <a:t>أقرأ الحديث</a:t>
            </a:r>
            <a:r>
              <a:rPr lang="ar-JO" sz="3600" dirty="0">
                <a:solidFill>
                  <a:prstClr val="black"/>
                </a:solidFill>
                <a:cs typeface="(AH) Manal Black" pitchFamily="2" charset="-78"/>
              </a:rPr>
              <a:t> الشريف</a:t>
            </a:r>
            <a:r>
              <a:rPr lang="ar-AE" sz="3600" dirty="0">
                <a:solidFill>
                  <a:prstClr val="black"/>
                </a:solidFill>
                <a:cs typeface="(AH) Manal Black" pitchFamily="2" charset="-78"/>
              </a:rPr>
              <a:t> </a:t>
            </a:r>
            <a:endParaRPr lang="en-US" sz="36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04ECBB-404D-4A75-9FD9-004CAA1073A7}"/>
              </a:ext>
            </a:extLst>
          </p:cNvPr>
          <p:cNvSpPr txBox="1"/>
          <p:nvPr/>
        </p:nvSpPr>
        <p:spPr>
          <a:xfrm>
            <a:off x="3994225" y="2302777"/>
            <a:ext cx="3517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2800" b="1" dirty="0">
                <a:solidFill>
                  <a:prstClr val="white"/>
                </a:solidFill>
                <a:cs typeface="Calibri" panose="020F0502020204030204" pitchFamily="34" charset="0"/>
              </a:rPr>
              <a:t>استنتاج ما يحث إليه الحديث</a:t>
            </a:r>
            <a:endParaRPr lang="en-US" sz="28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FDABAC-853F-4DB0-B18E-E9DB804068BA}"/>
              </a:ext>
            </a:extLst>
          </p:cNvPr>
          <p:cNvSpPr txBox="1"/>
          <p:nvPr/>
        </p:nvSpPr>
        <p:spPr>
          <a:xfrm>
            <a:off x="4293895" y="3529097"/>
            <a:ext cx="3517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2800" b="1" dirty="0">
                <a:solidFill>
                  <a:prstClr val="white"/>
                </a:solidFill>
                <a:cs typeface="Calibri" panose="020F0502020204030204" pitchFamily="34" charset="0"/>
              </a:rPr>
              <a:t>التعرف على فضل تلاوة القرآن</a:t>
            </a:r>
            <a:endParaRPr lang="en-US" sz="28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9E4193FA-E52D-443A-899A-03354D21F6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t="34667" r="7813" b="34713"/>
          <a:stretch/>
        </p:blipFill>
        <p:spPr>
          <a:xfrm>
            <a:off x="1885523" y="1713256"/>
            <a:ext cx="6105016" cy="360113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A074EC4-2C6B-40C5-BE52-BF3EF2B41A15}"/>
              </a:ext>
            </a:extLst>
          </p:cNvPr>
          <p:cNvSpPr txBox="1"/>
          <p:nvPr/>
        </p:nvSpPr>
        <p:spPr>
          <a:xfrm>
            <a:off x="2487729" y="2192656"/>
            <a:ext cx="52702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2400" b="1" dirty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عَنْ </a:t>
            </a:r>
            <a:r>
              <a:rPr lang="ar-JO" sz="2400" b="1" dirty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عبد الله بن مسعود</a:t>
            </a:r>
            <a:r>
              <a:rPr lang="ar-AE" sz="2400" b="1" dirty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-رَضِيَ اللّهُ عَنْهُ-، قالَ:</a:t>
            </a:r>
            <a:endParaRPr lang="ar-JO" sz="24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2400" b="1" dirty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 قالَ رَسولُ اللّهِ -صَلّى اللّهُ عَلَيْهِ وَسَلَّمَ-: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2800" b="1" dirty="0">
                <a:solidFill>
                  <a:srgbClr val="70AD47">
                    <a:lumMod val="50000"/>
                  </a:srgbClr>
                </a:solidFill>
                <a:cs typeface="Calibri" panose="020F0502020204030204" pitchFamily="34" charset="0"/>
              </a:rPr>
              <a:t>«منْ قرأَ حرفًا من كتابِ اللهِ فله به حسنةٌ ، والحسنةُ بعشرِ أمثالِها لا أقولُ آلم حرفٌ ، ولَكِن ألِفٌ حرفٌ، ولامٌ حرفٌ، وميمٌ حرفٌ»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2000" b="1" dirty="0">
                <a:solidFill>
                  <a:srgbClr val="242424"/>
                </a:solidFill>
                <a:cs typeface="Calibri" panose="020F0502020204030204" pitchFamily="34" charset="0"/>
              </a:rPr>
              <a:t>رَواهُ </a:t>
            </a:r>
            <a:r>
              <a:rPr lang="ar-JO" sz="2000" b="1" dirty="0">
                <a:solidFill>
                  <a:srgbClr val="242424"/>
                </a:solidFill>
                <a:cs typeface="Calibri" panose="020F0502020204030204" pitchFamily="34" charset="0"/>
              </a:rPr>
              <a:t>الترمذي</a:t>
            </a:r>
            <a:r>
              <a:rPr lang="ar-AE" sz="2000" b="1" dirty="0">
                <a:solidFill>
                  <a:srgbClr val="242424"/>
                </a:solidFill>
                <a:cs typeface="Calibri" panose="020F0502020204030204" pitchFamily="34" charset="0"/>
              </a:rPr>
              <a:t>           </a:t>
            </a:r>
            <a:endParaRPr lang="en-US" sz="2000" b="1" dirty="0">
              <a:solidFill>
                <a:srgbClr val="70AD47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C2D9E0-C226-426C-8F4D-08A6BD0046D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21" y="1741093"/>
            <a:ext cx="1842204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0815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77AA860-956C-4303-BF7A-0B07214FD2F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3728FD7E-927C-47EB-8515-A3942C94A9E4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560B695-4DE1-4BD4-A090-E754B7D65ABD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6FBA71C-99E0-45CE-8193-0526855783F0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8929C-5EDC-451F-B504-2405A3A2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67" y="1155412"/>
            <a:ext cx="9324957" cy="277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FC7DF0-B4E8-4E24-A0CA-B95C92308322}"/>
              </a:ext>
            </a:extLst>
          </p:cNvPr>
          <p:cNvSpPr/>
          <p:nvPr/>
        </p:nvSpPr>
        <p:spPr>
          <a:xfrm>
            <a:off x="1209040" y="2135855"/>
            <a:ext cx="7098165" cy="1644415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5DAC1EA-BF65-42DA-B883-755BC717A3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6" y="4008122"/>
            <a:ext cx="3445205" cy="2668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5B5E0-9700-421B-BE47-CCE5B1D8D91E}"/>
              </a:ext>
            </a:extLst>
          </p:cNvPr>
          <p:cNvSpPr/>
          <p:nvPr/>
        </p:nvSpPr>
        <p:spPr>
          <a:xfrm>
            <a:off x="1397195" y="873761"/>
            <a:ext cx="3360927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J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Gill Sans MT" panose="020B0502020104020203" pitchFamily="34" charset="0"/>
              </a:rPr>
              <a:t>طالبتي المجتهدة ضعي سؤالين لهذه الفقرة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20852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D451C91F-2A7E-4A6B-A2E9-FB632D602C31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759851CA-E1A9-4258-A722-B6F73FE419E3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27059C3B-5ADE-4A84-9909-44DAACBCBE2F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99719060-4E80-4001-A9C8-D690F452A87F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67951BE-7C0D-41DA-81BF-681C112E41F4}"/>
              </a:ext>
            </a:extLst>
          </p:cNvPr>
          <p:cNvGrpSpPr/>
          <p:nvPr/>
        </p:nvGrpSpPr>
        <p:grpSpPr>
          <a:xfrm>
            <a:off x="5243840" y="1902850"/>
            <a:ext cx="5455702" cy="2150383"/>
            <a:chOff x="2406656" y="2178139"/>
            <a:chExt cx="6211134" cy="2616535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15B98CDF-C1AF-45EA-AD6E-21D4065981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516116">
              <a:off x="5684696" y="2419151"/>
              <a:ext cx="2933094" cy="237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542F85F3-4F10-4A02-9C08-881097E180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432114">
              <a:off x="2687930" y="2429676"/>
              <a:ext cx="2802497" cy="226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5E9EE58-6DA7-4BD5-875B-7668A1270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6" y="2178139"/>
              <a:ext cx="6074666" cy="20052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87A2739-771D-40FA-B403-17834C6BFA27}"/>
              </a:ext>
            </a:extLst>
          </p:cNvPr>
          <p:cNvGrpSpPr/>
          <p:nvPr/>
        </p:nvGrpSpPr>
        <p:grpSpPr>
          <a:xfrm>
            <a:off x="-210209" y="1902850"/>
            <a:ext cx="5548692" cy="2150383"/>
            <a:chOff x="2406656" y="2178139"/>
            <a:chExt cx="6211134" cy="2616535"/>
          </a:xfrm>
        </p:grpSpPr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B1A2B240-E4D0-4A0C-B3BE-E8CB82CE6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516116">
              <a:off x="5684696" y="2419151"/>
              <a:ext cx="2933094" cy="237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C82A0621-846D-45C3-BFF2-E1087D950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432114">
              <a:off x="2687930" y="2429676"/>
              <a:ext cx="2802497" cy="226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032E4AD-F7D9-4F9B-A5D5-81B008AF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6" y="2178139"/>
              <a:ext cx="6074666" cy="200523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5F0D5E5-0FFF-4C57-B377-BD37C965FD92}"/>
              </a:ext>
            </a:extLst>
          </p:cNvPr>
          <p:cNvSpPr/>
          <p:nvPr/>
        </p:nvSpPr>
        <p:spPr>
          <a:xfrm>
            <a:off x="2411006" y="858186"/>
            <a:ext cx="5683679" cy="873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مميزات راوي الحديث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97F9C-102A-4201-BE32-FD27481C677D}"/>
              </a:ext>
            </a:extLst>
          </p:cNvPr>
          <p:cNvSpPr txBox="1"/>
          <p:nvPr/>
        </p:nvSpPr>
        <p:spPr>
          <a:xfrm rot="1471930">
            <a:off x="8485260" y="2583846"/>
            <a:ext cx="1764771" cy="122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أول من جهر بالقرآن الكريم في مكة المكرمة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D98CB2-1F7B-435F-B4AF-4C3726EA2066}"/>
              </a:ext>
            </a:extLst>
          </p:cNvPr>
          <p:cNvSpPr txBox="1"/>
          <p:nvPr/>
        </p:nvSpPr>
        <p:spPr>
          <a:xfrm rot="1471930">
            <a:off x="5843343" y="2295485"/>
            <a:ext cx="1755889" cy="158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أكثر الصحابة علما بكتاب الله تعالى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6ECAC0-B838-4349-9927-5F1BACFB0EBD}"/>
              </a:ext>
            </a:extLst>
          </p:cNvPr>
          <p:cNvSpPr txBox="1"/>
          <p:nvPr/>
        </p:nvSpPr>
        <p:spPr>
          <a:xfrm rot="1471930">
            <a:off x="3264835" y="2542959"/>
            <a:ext cx="175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جميل الصوت في تلاوة القرآن الكريم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A3EF10-2C3B-49BF-9C76-2C5E7995EF2E}"/>
              </a:ext>
            </a:extLst>
          </p:cNvPr>
          <p:cNvSpPr txBox="1"/>
          <p:nvPr/>
        </p:nvSpPr>
        <p:spPr>
          <a:xfrm rot="1471930">
            <a:off x="497925" y="2440674"/>
            <a:ext cx="1755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كان النبي صلى الله عليه وسلم يحب أن يسمع القرآن الكريم منه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B52A902E-C7EB-44D3-A296-E45BB52FBF96}"/>
              </a:ext>
            </a:extLst>
          </p:cNvPr>
          <p:cNvSpPr/>
          <p:nvPr/>
        </p:nvSpPr>
        <p:spPr>
          <a:xfrm>
            <a:off x="2404633" y="4705169"/>
            <a:ext cx="6118410" cy="1384522"/>
          </a:xfrm>
          <a:prstGeom prst="beve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dirty="0">
                <a:solidFill>
                  <a:schemeClr val="tx1"/>
                </a:solidFill>
              </a:rPr>
              <a:t>عبد الله بن مسعود رضي الله عنه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75A7C-F4DE-4D91-961D-28916A8D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88" y="4187889"/>
            <a:ext cx="2609314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07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8" grpId="0"/>
      <p:bldP spid="59" grpId="0"/>
      <p:bldP spid="6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408BFC9-009B-4C51-8C0D-4BAFB4A07C9B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8628E89-B3CA-4378-AE9F-66BC82416B7C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CEDDD13-49BE-4264-A47F-F3CA5E9624E7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D766B31-5ACA-46F2-A1CE-C729DFC9F3A5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F2F4E-A5E0-4E3B-923C-60083003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27" y="603392"/>
            <a:ext cx="4410336" cy="2310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2D53DD-0DCA-4F22-8002-2AA660234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717" y="814576"/>
            <a:ext cx="5067935" cy="532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836ED-FCC7-48AE-930B-946D38007C41}"/>
              </a:ext>
            </a:extLst>
          </p:cNvPr>
          <p:cNvSpPr txBox="1"/>
          <p:nvPr/>
        </p:nvSpPr>
        <p:spPr>
          <a:xfrm>
            <a:off x="5782044" y="1215578"/>
            <a:ext cx="37357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ابحث عن معلومات إضافية عن الصحابي الجليل عبد الله بن مسعود رضي الله عنه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05A07-B3DC-4B49-B68D-F0F8E1B2E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53" y="5285811"/>
            <a:ext cx="1956986" cy="1499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59524-69A5-44A8-B47C-436FB7652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887" y="4835767"/>
            <a:ext cx="1841152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0722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932</Words>
  <Application>Microsoft Office PowerPoint</Application>
  <PresentationFormat>Widescreen</PresentationFormat>
  <Paragraphs>348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(AH) Manal Black</vt:lpstr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Gill Sans MT</vt:lpstr>
      <vt:lpstr>HelveticaNeueLT Arabic 45 Light</vt:lpstr>
      <vt:lpstr>HelveticaNeueLT Arabic 55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ALA NEMER</cp:lastModifiedBy>
  <cp:revision>176</cp:revision>
  <dcterms:created xsi:type="dcterms:W3CDTF">2019-06-13T08:00:41Z</dcterms:created>
  <dcterms:modified xsi:type="dcterms:W3CDTF">2025-09-14T05:31:42Z</dcterms:modified>
</cp:coreProperties>
</file>