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9"/>
  </p:notesMasterIdLst>
  <p:handoutMasterIdLst>
    <p:handoutMasterId r:id="rId30"/>
  </p:handoutMasterIdLst>
  <p:sldIdLst>
    <p:sldId id="268" r:id="rId3"/>
    <p:sldId id="309" r:id="rId4"/>
    <p:sldId id="310" r:id="rId5"/>
    <p:sldId id="289" r:id="rId6"/>
    <p:sldId id="290" r:id="rId7"/>
    <p:sldId id="292" r:id="rId8"/>
    <p:sldId id="291" r:id="rId9"/>
    <p:sldId id="264" r:id="rId10"/>
    <p:sldId id="295" r:id="rId11"/>
    <p:sldId id="288" r:id="rId12"/>
    <p:sldId id="301" r:id="rId13"/>
    <p:sldId id="302" r:id="rId14"/>
    <p:sldId id="303" r:id="rId15"/>
    <p:sldId id="294" r:id="rId16"/>
    <p:sldId id="311" r:id="rId17"/>
    <p:sldId id="273" r:id="rId18"/>
    <p:sldId id="274" r:id="rId19"/>
    <p:sldId id="271" r:id="rId20"/>
    <p:sldId id="298" r:id="rId21"/>
    <p:sldId id="275" r:id="rId22"/>
    <p:sldId id="296" r:id="rId23"/>
    <p:sldId id="297" r:id="rId24"/>
    <p:sldId id="272" r:id="rId25"/>
    <p:sldId id="277" r:id="rId26"/>
    <p:sldId id="305" r:id="rId27"/>
    <p:sldId id="306" r:id="rId28"/>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
      <p:font typeface="Twinkl" panose="020B060402020202020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192"/>
    <a:srgbClr val="BC0105"/>
    <a:srgbClr val="8ACBC0"/>
    <a:srgbClr val="009386"/>
    <a:srgbClr val="25B7BC"/>
    <a:srgbClr val="BDE1DB"/>
    <a:srgbClr val="21A6F9"/>
    <a:srgbClr val="4DB1E3"/>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40" autoAdjust="0"/>
    <p:restoredTop sz="94660"/>
  </p:normalViewPr>
  <p:slideViewPr>
    <p:cSldViewPr snapToGrid="0" showGuides="1">
      <p:cViewPr varScale="1">
        <p:scale>
          <a:sx n="86" d="100"/>
          <a:sy n="86" d="100"/>
        </p:scale>
        <p:origin x="1050"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23/09/2025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6AF19F4-F3F7-4C42-9D77-CE6A3BA4EF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878789E-A3A8-4D88-944B-EAB30DC2EA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6523EF-0876-4ABF-9197-65E002165F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ordwall.net/resource/58354341/functional-skills-english/simple-compound-and-complex" TargetMode="External"/><Relationship Id="rId2" Type="http://schemas.openxmlformats.org/officeDocument/2006/relationships/hyperlink" Target="https://wordwall.net/resource/1755298/simple-compound-or-complex-sentenc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84402A99-13E6-4F9C-A6A4-AABEC570B8C6}"/>
                  </a:ext>
                </a:extLst>
              </p:cNvPr>
              <p:cNvGraphicFramePr>
                <a:graphicFrameLocks noChangeAspect="1"/>
              </p:cNvGraphicFramePr>
              <p:nvPr>
                <p:extLst>
                  <p:ext uri="{D42A27DB-BD31-4B8C-83A1-F6EECF244321}">
                    <p14:modId xmlns:p14="http://schemas.microsoft.com/office/powerpoint/2010/main" val="3380445082"/>
                  </p:ext>
                </p:extLst>
              </p:nvPr>
            </p:nvGraphicFramePr>
            <p:xfrm>
              <a:off x="1068572" y="67783"/>
              <a:ext cx="2286000" cy="1714500"/>
            </p:xfrm>
            <a:graphic>
              <a:graphicData uri="http://schemas.microsoft.com/office/powerpoint/2016/slidezoom">
                <pslz:sldZm>
                  <pslz:sldZmObj sldId="268" cId="997014641">
                    <pslz:zmPr id="{3FFBC727-C6AB-4195-AB0E-36EE7F51725B}"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hlinkClick r:id="rId3" action="ppaction://hlinksldjump"/>
                <a:extLst>
                  <a:ext uri="{FF2B5EF4-FFF2-40B4-BE49-F238E27FC236}">
                    <a16:creationId xmlns:a16="http://schemas.microsoft.com/office/drawing/2014/main" id="{84402A99-13E6-4F9C-A6A4-AABEC570B8C6}"/>
                  </a:ext>
                </a:extLst>
              </p:cNvPr>
              <p:cNvPicPr>
                <a:picLocks noGrp="1" noRot="1" noChangeAspect="1" noMove="1" noResize="1" noEditPoints="1" noAdjustHandles="1" noChangeArrowheads="1" noChangeShapeType="1"/>
              </p:cNvPicPr>
              <p:nvPr/>
            </p:nvPicPr>
            <p:blipFill>
              <a:blip r:embed="rId4"/>
              <a:stretch>
                <a:fillRect/>
              </a:stretch>
            </p:blipFill>
            <p:spPr>
              <a:xfrm>
                <a:off x="1068572" y="67783"/>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38151"/>
            <a:ext cx="7772402" cy="994306"/>
          </a:xfrm>
        </p:spPr>
        <p:txBody>
          <a:bodyPr/>
          <a:lstStyle/>
          <a:p>
            <a:r>
              <a:rPr lang="en-US" dirty="0"/>
              <a:t>Types of clauses </a:t>
            </a:r>
          </a:p>
        </p:txBody>
      </p:sp>
      <p:sp>
        <p:nvSpPr>
          <p:cNvPr id="3" name="Rectangle 2"/>
          <p:cNvSpPr/>
          <p:nvPr/>
        </p:nvSpPr>
        <p:spPr>
          <a:xfrm>
            <a:off x="746349" y="1432457"/>
            <a:ext cx="7570337" cy="4247317"/>
          </a:xfrm>
          <a:prstGeom prst="rect">
            <a:avLst/>
          </a:prstGeom>
        </p:spPr>
        <p:txBody>
          <a:bodyPr wrap="square">
            <a:spAutoFit/>
          </a:bodyPr>
          <a:lstStyle/>
          <a:p>
            <a:pPr marL="285750" indent="-285750">
              <a:buFont typeface="Arial" panose="020B0604020202020204" pitchFamily="34" charset="0"/>
              <a:buChar char="•"/>
            </a:pPr>
            <a:r>
              <a:rPr lang="en-GB" sz="2800" dirty="0"/>
              <a:t>There are two types of clauses, main                                                       and subordinate.: </a:t>
            </a:r>
          </a:p>
          <a:p>
            <a:pPr marL="285750" indent="-285750">
              <a:buFont typeface="Arial" panose="020B0604020202020204" pitchFamily="34" charset="0"/>
              <a:buChar char="•"/>
            </a:pPr>
            <a:r>
              <a:rPr lang="en-GB" sz="2800" dirty="0">
                <a:solidFill>
                  <a:srgbClr val="C00000"/>
                </a:solidFill>
              </a:rPr>
              <a:t>A </a:t>
            </a:r>
            <a:r>
              <a:rPr lang="en-GB" sz="2800" b="1" dirty="0">
                <a:solidFill>
                  <a:srgbClr val="C00000"/>
                </a:solidFill>
              </a:rPr>
              <a:t>main clause</a:t>
            </a:r>
            <a:r>
              <a:rPr lang="en-GB" sz="2800" b="1" dirty="0"/>
              <a:t> </a:t>
            </a:r>
            <a:r>
              <a:rPr lang="en-GB" sz="2800" dirty="0"/>
              <a:t>: (</a:t>
            </a:r>
            <a:r>
              <a:rPr lang="en-GB" sz="2800" b="1" dirty="0">
                <a:solidFill>
                  <a:schemeClr val="accent4">
                    <a:lumMod val="50000"/>
                  </a:schemeClr>
                </a:solidFill>
              </a:rPr>
              <a:t>independent clause</a:t>
            </a:r>
            <a:r>
              <a:rPr lang="en-GB" sz="2800" dirty="0"/>
              <a:t>)</a:t>
            </a:r>
          </a:p>
          <a:p>
            <a:pPr marL="285750" indent="-285750">
              <a:buFont typeface="Arial" panose="020B0604020202020204" pitchFamily="34" charset="0"/>
              <a:buChar char="•"/>
            </a:pPr>
            <a:r>
              <a:rPr lang="en-US" sz="2800" dirty="0"/>
              <a:t> 👉 That means it has </a:t>
            </a:r>
            <a:r>
              <a:rPr lang="en-US" sz="2800" b="1" dirty="0"/>
              <a:t>a subject + a verb</a:t>
            </a:r>
            <a:r>
              <a:rPr lang="en-US" sz="2800" dirty="0"/>
              <a:t> and expresses a </a:t>
            </a:r>
            <a:r>
              <a:rPr lang="en-US" sz="2800" b="1" dirty="0"/>
              <a:t>complete thought</a:t>
            </a:r>
            <a:r>
              <a:rPr lang="en-US" sz="2800" dirty="0"/>
              <a:t>.</a:t>
            </a:r>
            <a:endParaRPr lang="en-GB" sz="2800" dirty="0"/>
          </a:p>
          <a:p>
            <a:r>
              <a:rPr lang="en-US" sz="2800" dirty="0">
                <a:solidFill>
                  <a:srgbClr val="C00000"/>
                </a:solidFill>
              </a:rPr>
              <a:t>A </a:t>
            </a:r>
            <a:r>
              <a:rPr lang="en-US" sz="2800" b="1" dirty="0">
                <a:solidFill>
                  <a:srgbClr val="C00000"/>
                </a:solidFill>
              </a:rPr>
              <a:t>subordinate clause</a:t>
            </a:r>
            <a:r>
              <a:rPr lang="en-US" sz="2800" dirty="0">
                <a:solidFill>
                  <a:srgbClr val="C00000"/>
                </a:solidFill>
              </a:rPr>
              <a:t> </a:t>
            </a:r>
            <a:r>
              <a:rPr lang="en-US" sz="2800" b="1" dirty="0">
                <a:solidFill>
                  <a:schemeClr val="accent4">
                    <a:lumMod val="50000"/>
                  </a:schemeClr>
                </a:solidFill>
              </a:rPr>
              <a:t>(dependent clause</a:t>
            </a:r>
            <a:r>
              <a:rPr lang="en-US" sz="2800" dirty="0"/>
              <a:t>)</a:t>
            </a:r>
            <a:r>
              <a:rPr lang="en-US" sz="2800" b="1" dirty="0"/>
              <a:t> </a:t>
            </a:r>
            <a:r>
              <a:rPr lang="en-US" sz="2800" dirty="0"/>
              <a:t>Needs the main clause to make sense.</a:t>
            </a:r>
          </a:p>
          <a:p>
            <a:r>
              <a:rPr lang="en-US" sz="2800" dirty="0"/>
              <a:t>Often begins with words like </a:t>
            </a:r>
            <a:r>
              <a:rPr lang="en-US" sz="2800" i="1" dirty="0"/>
              <a:t>because, although, when, if, since, who, which.</a:t>
            </a:r>
            <a:endParaRPr lang="en-US" sz="28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2326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98E7E7-E331-475C-9C00-2CC8E39B6E46}"/>
              </a:ext>
            </a:extLst>
          </p:cNvPr>
          <p:cNvSpPr/>
          <p:nvPr/>
        </p:nvSpPr>
        <p:spPr>
          <a:xfrm>
            <a:off x="664534" y="1089070"/>
            <a:ext cx="7814931" cy="3539430"/>
          </a:xfrm>
          <a:prstGeom prst="rect">
            <a:avLst/>
          </a:prstGeom>
        </p:spPr>
        <p:txBody>
          <a:bodyPr wrap="square">
            <a:spAutoFit/>
          </a:bodyPr>
          <a:lstStyle/>
          <a:p>
            <a:r>
              <a:rPr lang="en-US" sz="3200" b="1" dirty="0"/>
              <a:t>✅ Main Clause (Independent Clause)</a:t>
            </a:r>
          </a:p>
          <a:p>
            <a:r>
              <a:rPr lang="en-US" sz="3200" i="1" dirty="0"/>
              <a:t>(subject + verb, complete thought)</a:t>
            </a:r>
            <a:endParaRPr lang="en-US" sz="3200" dirty="0"/>
          </a:p>
          <a:p>
            <a:pPr>
              <a:buFont typeface="+mj-lt"/>
              <a:buAutoNum type="arabicPeriod"/>
            </a:pPr>
            <a:r>
              <a:rPr lang="en-US" sz="3200" b="1" dirty="0"/>
              <a:t>She likes pizza.</a:t>
            </a:r>
            <a:endParaRPr lang="en-US" sz="3200" dirty="0"/>
          </a:p>
          <a:p>
            <a:pPr>
              <a:buFont typeface="+mj-lt"/>
              <a:buAutoNum type="arabicPeriod"/>
            </a:pPr>
            <a:r>
              <a:rPr lang="en-US" sz="3200" b="1" dirty="0"/>
              <a:t>The dog barked loudly.</a:t>
            </a:r>
            <a:endParaRPr lang="en-US" sz="3200" dirty="0"/>
          </a:p>
          <a:p>
            <a:pPr>
              <a:buFont typeface="+mj-lt"/>
              <a:buAutoNum type="arabicPeriod"/>
            </a:pPr>
            <a:r>
              <a:rPr lang="en-US" sz="3200" b="1" dirty="0"/>
              <a:t>I finished my homework.</a:t>
            </a:r>
            <a:endParaRPr lang="en-US" sz="3200" dirty="0"/>
          </a:p>
          <a:p>
            <a:pPr>
              <a:buFont typeface="+mj-lt"/>
              <a:buAutoNum type="arabicPeriod"/>
            </a:pPr>
            <a:r>
              <a:rPr lang="en-US" sz="3200" b="1" dirty="0"/>
              <a:t>We went to the park.</a:t>
            </a:r>
            <a:endParaRPr lang="en-US" sz="3200" dirty="0"/>
          </a:p>
          <a:p>
            <a:pPr>
              <a:buFont typeface="+mj-lt"/>
              <a:buAutoNum type="arabicPeriod"/>
            </a:pPr>
            <a:r>
              <a:rPr lang="en-US" sz="3200" b="1" dirty="0"/>
              <a:t>The sun is shining.</a:t>
            </a:r>
            <a:endParaRPr lang="en-US" sz="3200" dirty="0"/>
          </a:p>
        </p:txBody>
      </p:sp>
    </p:spTree>
    <p:extLst>
      <p:ext uri="{BB962C8B-B14F-4D97-AF65-F5344CB8AC3E}">
        <p14:creationId xmlns:p14="http://schemas.microsoft.com/office/powerpoint/2010/main" val="3057270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FBCC2D-EE31-46B6-910C-8FCA8B262A7B}"/>
              </a:ext>
            </a:extLst>
          </p:cNvPr>
          <p:cNvSpPr/>
          <p:nvPr/>
        </p:nvSpPr>
        <p:spPr>
          <a:xfrm>
            <a:off x="648586" y="1434590"/>
            <a:ext cx="8027582" cy="3539430"/>
          </a:xfrm>
          <a:prstGeom prst="rect">
            <a:avLst/>
          </a:prstGeom>
        </p:spPr>
        <p:txBody>
          <a:bodyPr wrap="square">
            <a:spAutoFit/>
          </a:bodyPr>
          <a:lstStyle/>
          <a:p>
            <a:r>
              <a:rPr lang="en-US" sz="2800" b="1" dirty="0"/>
              <a:t>✅ Subordinate Clause (Dependent Clause)</a:t>
            </a:r>
          </a:p>
          <a:p>
            <a:r>
              <a:rPr lang="en-US" sz="2800" i="1" dirty="0"/>
              <a:t>(needs a main clause to make sense; often begins with subordinating words)</a:t>
            </a:r>
            <a:endParaRPr lang="en-US" sz="2800" dirty="0"/>
          </a:p>
          <a:p>
            <a:pPr>
              <a:buFont typeface="+mj-lt"/>
              <a:buAutoNum type="arabicPeriod"/>
            </a:pPr>
            <a:r>
              <a:rPr lang="en-US" sz="2800" b="1" dirty="0"/>
              <a:t>Because she likes pizza</a:t>
            </a:r>
            <a:endParaRPr lang="en-US" sz="2800" dirty="0"/>
          </a:p>
          <a:p>
            <a:pPr>
              <a:buFont typeface="+mj-lt"/>
              <a:buAutoNum type="arabicPeriod"/>
            </a:pPr>
            <a:r>
              <a:rPr lang="en-US" sz="2800" b="1" dirty="0"/>
              <a:t>Although the dog barked loudly</a:t>
            </a:r>
            <a:endParaRPr lang="en-US" sz="2800" dirty="0"/>
          </a:p>
          <a:p>
            <a:pPr>
              <a:buFont typeface="+mj-lt"/>
              <a:buAutoNum type="arabicPeriod"/>
            </a:pPr>
            <a:r>
              <a:rPr lang="en-US" sz="2800" b="1" dirty="0"/>
              <a:t>When I finished my homework</a:t>
            </a:r>
            <a:endParaRPr lang="en-US" sz="2800" dirty="0"/>
          </a:p>
          <a:p>
            <a:pPr>
              <a:buFont typeface="+mj-lt"/>
              <a:buAutoNum type="arabicPeriod"/>
            </a:pPr>
            <a:r>
              <a:rPr lang="en-US" sz="2800" b="1" dirty="0"/>
              <a:t>If we go to the park</a:t>
            </a:r>
            <a:endParaRPr lang="en-US" sz="2800" dirty="0"/>
          </a:p>
          <a:p>
            <a:pPr>
              <a:buFont typeface="+mj-lt"/>
              <a:buAutoNum type="arabicPeriod"/>
            </a:pPr>
            <a:r>
              <a:rPr lang="en-US" sz="2800" b="1" dirty="0"/>
              <a:t>Since the sun is shining</a:t>
            </a:r>
            <a:endParaRPr lang="en-US" sz="2800" dirty="0"/>
          </a:p>
        </p:txBody>
      </p:sp>
    </p:spTree>
    <p:extLst>
      <p:ext uri="{BB962C8B-B14F-4D97-AF65-F5344CB8AC3E}">
        <p14:creationId xmlns:p14="http://schemas.microsoft.com/office/powerpoint/2010/main" val="98204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5BB68B-A47E-4C1E-A3E2-C62619CB3F88}"/>
              </a:ext>
            </a:extLst>
          </p:cNvPr>
          <p:cNvSpPr/>
          <p:nvPr/>
        </p:nvSpPr>
        <p:spPr>
          <a:xfrm>
            <a:off x="595424" y="1200397"/>
            <a:ext cx="8197702" cy="3539430"/>
          </a:xfrm>
          <a:prstGeom prst="rect">
            <a:avLst/>
          </a:prstGeom>
        </p:spPr>
        <p:txBody>
          <a:bodyPr wrap="square">
            <a:spAutoFit/>
          </a:bodyPr>
          <a:lstStyle/>
          <a:p>
            <a:r>
              <a:rPr lang="en-US" sz="2800" b="1" dirty="0"/>
              <a:t>✅ </a:t>
            </a:r>
            <a:r>
              <a:rPr lang="en-US" sz="2800" b="1" dirty="0">
                <a:solidFill>
                  <a:srgbClr val="C00000"/>
                </a:solidFill>
              </a:rPr>
              <a:t>Combined Examples (Main + Subordinate)</a:t>
            </a:r>
          </a:p>
          <a:p>
            <a:endParaRPr lang="en-US" sz="2800" b="1" dirty="0">
              <a:solidFill>
                <a:srgbClr val="C00000"/>
              </a:solidFill>
            </a:endParaRPr>
          </a:p>
          <a:p>
            <a:pPr>
              <a:buFont typeface="+mj-lt"/>
              <a:buAutoNum type="arabicPeriod"/>
            </a:pPr>
            <a:r>
              <a:rPr lang="en-US" sz="2800" b="1" u="sng" dirty="0"/>
              <a:t>She likes pizza because it tastes great.</a:t>
            </a:r>
          </a:p>
          <a:p>
            <a:endParaRPr lang="en-US" sz="2800" u="sng" dirty="0"/>
          </a:p>
          <a:p>
            <a:endParaRPr lang="en-US" sz="2800" dirty="0"/>
          </a:p>
          <a:p>
            <a:endParaRPr lang="en-US" sz="2800" dirty="0"/>
          </a:p>
          <a:p>
            <a:r>
              <a:rPr lang="en-US" sz="2300" b="1" u="sng" dirty="0"/>
              <a:t>2.Although the dog barked loudly</a:t>
            </a:r>
            <a:r>
              <a:rPr lang="en-US" sz="2300" b="1" dirty="0"/>
              <a:t>, the baby kept sleeping</a:t>
            </a:r>
            <a:r>
              <a:rPr lang="en-US" sz="2800" b="1" dirty="0"/>
              <a:t>.</a:t>
            </a:r>
          </a:p>
          <a:p>
            <a:endParaRPr lang="en-US" sz="2800" dirty="0"/>
          </a:p>
        </p:txBody>
      </p:sp>
      <p:sp>
        <p:nvSpPr>
          <p:cNvPr id="2" name="Rectangle 1"/>
          <p:cNvSpPr/>
          <p:nvPr/>
        </p:nvSpPr>
        <p:spPr>
          <a:xfrm>
            <a:off x="927463" y="2586446"/>
            <a:ext cx="2272937" cy="45720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 independent)</a:t>
            </a:r>
          </a:p>
        </p:txBody>
      </p:sp>
      <p:sp>
        <p:nvSpPr>
          <p:cNvPr id="4" name="Rectangle 3"/>
          <p:cNvSpPr/>
          <p:nvPr/>
        </p:nvSpPr>
        <p:spPr>
          <a:xfrm>
            <a:off x="3532439" y="2586446"/>
            <a:ext cx="3639070" cy="45720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subordinate (dependent)</a:t>
            </a:r>
          </a:p>
        </p:txBody>
      </p:sp>
      <p:sp>
        <p:nvSpPr>
          <p:cNvPr id="5" name="Rectangle 4"/>
          <p:cNvSpPr/>
          <p:nvPr/>
        </p:nvSpPr>
        <p:spPr>
          <a:xfrm>
            <a:off x="945993" y="4360026"/>
            <a:ext cx="3639070" cy="45720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subordinate (dependent)</a:t>
            </a:r>
          </a:p>
        </p:txBody>
      </p:sp>
      <p:sp>
        <p:nvSpPr>
          <p:cNvPr id="6" name="Rectangle 5"/>
          <p:cNvSpPr/>
          <p:nvPr/>
        </p:nvSpPr>
        <p:spPr>
          <a:xfrm>
            <a:off x="5463412" y="4360026"/>
            <a:ext cx="2272937" cy="45720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 independent)</a:t>
            </a:r>
          </a:p>
        </p:txBody>
      </p:sp>
    </p:spTree>
    <p:extLst>
      <p:ext uri="{BB962C8B-B14F-4D97-AF65-F5344CB8AC3E}">
        <p14:creationId xmlns:p14="http://schemas.microsoft.com/office/powerpoint/2010/main" val="118848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5649" y="3244639"/>
            <a:ext cx="7632699" cy="3632769"/>
          </a:xfrm>
        </p:spPr>
        <p:txBody>
          <a:bodyPr/>
          <a:lstStyle/>
          <a:p>
            <a:r>
              <a:rPr lang="en-US" sz="2400" b="1" dirty="0"/>
              <a:t>An independent clause has a subject and a verb which conveys a thought.  </a:t>
            </a:r>
          </a:p>
          <a:p>
            <a:r>
              <a:rPr lang="en-US" sz="2400" b="1" dirty="0"/>
              <a:t>An independent clause is called a main clause . </a:t>
            </a:r>
          </a:p>
          <a:p>
            <a:r>
              <a:rPr lang="en-US" sz="2400" b="1" dirty="0"/>
              <a:t>A dependent clause needs another independent clause to convey a thought . </a:t>
            </a:r>
          </a:p>
          <a:p>
            <a:r>
              <a:rPr lang="en-US" sz="2400" b="1" dirty="0"/>
              <a:t>A dependent clause is called a subordinate clause .  </a:t>
            </a:r>
          </a:p>
          <a:p>
            <a:pPr marL="0" indent="0">
              <a:buNone/>
            </a:pPr>
            <a:endParaRPr lang="en-US" dirty="0"/>
          </a:p>
        </p:txBody>
      </p:sp>
      <p:sp>
        <p:nvSpPr>
          <p:cNvPr id="4" name="Text Placeholder 3"/>
          <p:cNvSpPr>
            <a:spLocks noGrp="1"/>
          </p:cNvSpPr>
          <p:nvPr>
            <p:ph type="body" sz="quarter" idx="12"/>
          </p:nvPr>
        </p:nvSpPr>
        <p:spPr>
          <a:xfrm>
            <a:off x="638083" y="822960"/>
            <a:ext cx="2627631" cy="1280160"/>
          </a:xfrm>
        </p:spPr>
        <p:txBody>
          <a:bodyPr/>
          <a:lstStyle/>
          <a:p>
            <a:r>
              <a:rPr lang="en-US" dirty="0"/>
              <a:t>Feedback </a:t>
            </a:r>
          </a:p>
        </p:txBody>
      </p:sp>
      <p:sp>
        <p:nvSpPr>
          <p:cNvPr id="6" name="AutoShape 2" descr="Thumbs Up And Down Images – Browse 128,402 Stock Photo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4913264" y="613953"/>
            <a:ext cx="3590655" cy="2108797"/>
          </a:xfrm>
          <a:prstGeom prst="rect">
            <a:avLst/>
          </a:prstGeom>
        </p:spPr>
      </p:pic>
    </p:spTree>
    <p:extLst>
      <p:ext uri="{BB962C8B-B14F-4D97-AF65-F5344CB8AC3E}">
        <p14:creationId xmlns:p14="http://schemas.microsoft.com/office/powerpoint/2010/main" val="2515689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fferent Types of Sentenc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1" y="1084218"/>
            <a:ext cx="7791060" cy="436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71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1157964" y="590746"/>
            <a:ext cx="6828071" cy="762049"/>
          </a:xfrm>
          <a:solidFill>
            <a:srgbClr val="009386"/>
          </a:solidFill>
        </p:spPr>
        <p:txBody>
          <a:bodyPr/>
          <a:lstStyle/>
          <a:p>
            <a:r>
              <a:rPr lang="en-US" dirty="0">
                <a:solidFill>
                  <a:schemeClr val="bg1"/>
                </a:solidFill>
                <a:latin typeface="+mn-lt"/>
              </a:rPr>
              <a:t>Simple Sentences</a:t>
            </a:r>
          </a:p>
        </p:txBody>
      </p:sp>
      <p:sp>
        <p:nvSpPr>
          <p:cNvPr id="5" name="Text"/>
          <p:cNvSpPr/>
          <p:nvPr/>
        </p:nvSpPr>
        <p:spPr>
          <a:xfrm>
            <a:off x="353335" y="971770"/>
            <a:ext cx="7632700" cy="4327538"/>
          </a:xfrm>
          <a:prstGeom prst="roundRect">
            <a:avLst/>
          </a:prstGeom>
          <a:noFill/>
        </p:spPr>
        <p:txBody>
          <a:bodyPr wrap="square" lIns="108000" tIns="108000" rIns="108000" bIns="108000">
            <a:spAutoFit/>
          </a:bodyPr>
          <a:lstStyle/>
          <a:p>
            <a:pPr>
              <a:lnSpc>
                <a:spcPct val="150000"/>
              </a:lnSpc>
            </a:pPr>
            <a:r>
              <a:rPr lang="en-GB" sz="3200" b="1" dirty="0"/>
              <a:t>A simple sentence has just one main clause. </a:t>
            </a:r>
            <a:r>
              <a:rPr lang="en-US" sz="3200" dirty="0"/>
              <a:t>That means it has </a:t>
            </a:r>
            <a:r>
              <a:rPr lang="en-US" sz="3200" b="1" dirty="0"/>
              <a:t>a subject + a verb</a:t>
            </a:r>
            <a:r>
              <a:rPr lang="en-US" sz="3200" dirty="0"/>
              <a:t> and expresses a </a:t>
            </a:r>
            <a:r>
              <a:rPr lang="en-US" sz="3200" b="1" dirty="0"/>
              <a:t>complete thought</a:t>
            </a:r>
            <a:r>
              <a:rPr lang="en-US" sz="3200" dirty="0"/>
              <a:t>.</a:t>
            </a:r>
            <a:endParaRPr lang="en-GB" sz="3600" b="1" dirty="0"/>
          </a:p>
          <a:p>
            <a:pPr>
              <a:lnSpc>
                <a:spcPct val="150000"/>
              </a:lnSpc>
            </a:pPr>
            <a:r>
              <a:rPr lang="en-GB" sz="3600" b="1" dirty="0"/>
              <a:t>For example:</a:t>
            </a:r>
          </a:p>
        </p:txBody>
      </p:sp>
      <p:sp>
        <p:nvSpPr>
          <p:cNvPr id="7" name="Text Box">
            <a:extLst>
              <a:ext uri="{FF2B5EF4-FFF2-40B4-BE49-F238E27FC236}">
                <a16:creationId xmlns:a16="http://schemas.microsoft.com/office/drawing/2014/main" id="{22878FC7-278F-4D3E-815B-1FD3300CD2F5}"/>
              </a:ext>
            </a:extLst>
          </p:cNvPr>
          <p:cNvSpPr/>
          <p:nvPr/>
        </p:nvSpPr>
        <p:spPr>
          <a:xfrm>
            <a:off x="1754372" y="5302843"/>
            <a:ext cx="5433237" cy="525886"/>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000" dirty="0"/>
              <a:t>Bluebells are protected flowers.</a:t>
            </a:r>
          </a:p>
        </p:txBody>
      </p:sp>
      <p:pic>
        <p:nvPicPr>
          <p:cNvPr id="4" name="Picture 3">
            <a:extLst>
              <a:ext uri="{FF2B5EF4-FFF2-40B4-BE49-F238E27FC236}">
                <a16:creationId xmlns:a16="http://schemas.microsoft.com/office/drawing/2014/main" id="{5C18C31D-3D5C-4751-A3AC-FFE97CC357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4" t="-16492" r="12328" b="10934"/>
          <a:stretch/>
        </p:blipFill>
        <p:spPr>
          <a:xfrm>
            <a:off x="7570381" y="5193739"/>
            <a:ext cx="1739870" cy="1676726"/>
          </a:xfrm>
          <a:prstGeom prst="ellipse">
            <a:avLst/>
          </a:prstGeom>
          <a:solidFill>
            <a:srgbClr val="8ACBC0"/>
          </a:solidFill>
          <a:ln w="57150">
            <a:solidFill>
              <a:srgbClr val="25B7BC"/>
            </a:solidFill>
          </a:ln>
        </p:spPr>
      </p:pic>
    </p:spTree>
    <p:extLst>
      <p:ext uri="{BB962C8B-B14F-4D97-AF65-F5344CB8AC3E}">
        <p14:creationId xmlns:p14="http://schemas.microsoft.com/office/powerpoint/2010/main" val="168131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1157964" y="590746"/>
            <a:ext cx="6828071" cy="762049"/>
          </a:xfrm>
          <a:solidFill>
            <a:srgbClr val="009386"/>
          </a:solidFill>
        </p:spPr>
        <p:txBody>
          <a:bodyPr/>
          <a:lstStyle/>
          <a:p>
            <a:r>
              <a:rPr lang="en-US" dirty="0">
                <a:solidFill>
                  <a:schemeClr val="bg1"/>
                </a:solidFill>
                <a:latin typeface="+mn-lt"/>
              </a:rPr>
              <a:t>Compound Sentences</a:t>
            </a:r>
          </a:p>
        </p:txBody>
      </p:sp>
      <p:sp>
        <p:nvSpPr>
          <p:cNvPr id="6" name="Text">
            <a:extLst>
              <a:ext uri="{FF2B5EF4-FFF2-40B4-BE49-F238E27FC236}">
                <a16:creationId xmlns:a16="http://schemas.microsoft.com/office/drawing/2014/main" id="{B64D81F4-64F8-4B44-8DF5-2FE71DA20058}"/>
              </a:ext>
            </a:extLst>
          </p:cNvPr>
          <p:cNvSpPr/>
          <p:nvPr/>
        </p:nvSpPr>
        <p:spPr>
          <a:xfrm>
            <a:off x="58782" y="1483424"/>
            <a:ext cx="9026434" cy="5004015"/>
          </a:xfrm>
          <a:prstGeom prst="roundRect">
            <a:avLst>
              <a:gd name="adj" fmla="val 8284"/>
            </a:avLst>
          </a:prstGeom>
          <a:solidFill>
            <a:srgbClr val="BDE1DB"/>
          </a:solidFill>
        </p:spPr>
        <p:txBody>
          <a:bodyPr wrap="square" lIns="108000" tIns="108000" rIns="108000" bIns="108000">
            <a:spAutoFit/>
          </a:bodyPr>
          <a:lstStyle/>
          <a:p>
            <a:pPr marL="285750" indent="-285750">
              <a:buFont typeface="Arial" panose="020B0604020202020204" pitchFamily="34" charset="0"/>
              <a:buChar char="•"/>
            </a:pPr>
            <a:r>
              <a:rPr lang="en-GB" b="1" dirty="0"/>
              <a:t>A compound sentence will include two main clauses (they will both make sense on their own and have equal importance in the sentence). </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dirty="0"/>
              <a:t>The main clauses will be linked together by a type of word called a ‘</a:t>
            </a:r>
            <a:r>
              <a:rPr lang="en-GB" b="1" dirty="0">
                <a:solidFill>
                  <a:schemeClr val="accent1"/>
                </a:solidFill>
              </a:rPr>
              <a:t>co-ordinating conjunction</a:t>
            </a:r>
            <a:r>
              <a:rPr lang="en-GB" dirty="0"/>
              <a:t>’: and; so; but; or; for; yet; nor.</a:t>
            </a:r>
            <a:endParaRPr lang="en-GB" sz="2700" dirty="0"/>
          </a:p>
          <a:p>
            <a:r>
              <a:rPr lang="en-US" sz="2700" b="1" dirty="0">
                <a:solidFill>
                  <a:srgbClr val="BC0105"/>
                </a:solidFill>
              </a:rPr>
              <a:t>f</a:t>
            </a:r>
            <a:r>
              <a:rPr lang="en-US" sz="2700" b="1" dirty="0"/>
              <a:t>or</a:t>
            </a:r>
            <a:r>
              <a:rPr lang="en-US" sz="2700" dirty="0"/>
              <a:t> → I stayed home, </a:t>
            </a:r>
            <a:r>
              <a:rPr lang="en-US" sz="2700" b="1" dirty="0"/>
              <a:t>for</a:t>
            </a:r>
            <a:r>
              <a:rPr lang="en-US" sz="2700" dirty="0"/>
              <a:t> it was raining.</a:t>
            </a:r>
          </a:p>
          <a:p>
            <a:r>
              <a:rPr lang="en-US" sz="2700" b="1" dirty="0">
                <a:solidFill>
                  <a:srgbClr val="BC0105"/>
                </a:solidFill>
              </a:rPr>
              <a:t>a</a:t>
            </a:r>
            <a:r>
              <a:rPr lang="en-US" sz="2700" b="1" dirty="0"/>
              <a:t>nd</a:t>
            </a:r>
            <a:r>
              <a:rPr lang="en-US" sz="2700" dirty="0"/>
              <a:t> → She plays the piano, </a:t>
            </a:r>
            <a:r>
              <a:rPr lang="en-US" sz="2700" b="1" dirty="0"/>
              <a:t>and</a:t>
            </a:r>
            <a:r>
              <a:rPr lang="en-US" sz="2700" dirty="0"/>
              <a:t> she sings beautifully.</a:t>
            </a:r>
          </a:p>
          <a:p>
            <a:r>
              <a:rPr lang="en-US" sz="2700" b="1" dirty="0">
                <a:solidFill>
                  <a:srgbClr val="BC0105"/>
                </a:solidFill>
              </a:rPr>
              <a:t>n</a:t>
            </a:r>
            <a:r>
              <a:rPr lang="en-US" sz="2700" b="1" dirty="0"/>
              <a:t>or</a:t>
            </a:r>
            <a:r>
              <a:rPr lang="en-US" sz="2700" dirty="0"/>
              <a:t> → He doesn’t like milk, </a:t>
            </a:r>
            <a:r>
              <a:rPr lang="en-US" sz="2700" b="1" dirty="0"/>
              <a:t>nor</a:t>
            </a:r>
            <a:r>
              <a:rPr lang="en-US" sz="2700" dirty="0"/>
              <a:t> does he drink juice.</a:t>
            </a:r>
          </a:p>
          <a:p>
            <a:r>
              <a:rPr lang="en-US" sz="2700" b="1" dirty="0">
                <a:solidFill>
                  <a:srgbClr val="BC0105"/>
                </a:solidFill>
              </a:rPr>
              <a:t>b</a:t>
            </a:r>
            <a:r>
              <a:rPr lang="en-US" sz="2700" b="1" dirty="0"/>
              <a:t>ut</a:t>
            </a:r>
            <a:r>
              <a:rPr lang="en-US" sz="2700" dirty="0"/>
              <a:t> → I wanted to go outside, </a:t>
            </a:r>
            <a:r>
              <a:rPr lang="en-US" sz="2700" b="1" dirty="0"/>
              <a:t>but</a:t>
            </a:r>
            <a:r>
              <a:rPr lang="en-US" sz="2700" dirty="0"/>
              <a:t> it was too cold.</a:t>
            </a:r>
          </a:p>
          <a:p>
            <a:r>
              <a:rPr lang="en-US" sz="2700" b="1" dirty="0">
                <a:solidFill>
                  <a:srgbClr val="BC0105"/>
                </a:solidFill>
              </a:rPr>
              <a:t>o</a:t>
            </a:r>
            <a:r>
              <a:rPr lang="en-US" sz="2700" b="1" dirty="0"/>
              <a:t>r</a:t>
            </a:r>
            <a:r>
              <a:rPr lang="en-US" sz="2700" dirty="0"/>
              <a:t> → We can go to the park, </a:t>
            </a:r>
            <a:r>
              <a:rPr lang="en-US" sz="2700" b="1" dirty="0"/>
              <a:t>or</a:t>
            </a:r>
            <a:r>
              <a:rPr lang="en-US" sz="2700" dirty="0"/>
              <a:t> we can stay home.</a:t>
            </a:r>
          </a:p>
          <a:p>
            <a:r>
              <a:rPr lang="en-US" sz="2700" b="1" dirty="0">
                <a:solidFill>
                  <a:srgbClr val="BC0105"/>
                </a:solidFill>
              </a:rPr>
              <a:t>y</a:t>
            </a:r>
            <a:r>
              <a:rPr lang="en-US" sz="2700" b="1" dirty="0"/>
              <a:t>et</a:t>
            </a:r>
            <a:r>
              <a:rPr lang="en-US" sz="2700" dirty="0"/>
              <a:t> → He is very young, </a:t>
            </a:r>
            <a:r>
              <a:rPr lang="en-US" sz="2700" b="1" dirty="0"/>
              <a:t>yet</a:t>
            </a:r>
            <a:r>
              <a:rPr lang="en-US" sz="2700" dirty="0"/>
              <a:t> he is very wise.</a:t>
            </a:r>
          </a:p>
          <a:p>
            <a:r>
              <a:rPr lang="en-US" sz="2700" b="1" dirty="0">
                <a:solidFill>
                  <a:srgbClr val="BC0105"/>
                </a:solidFill>
              </a:rPr>
              <a:t>s</a:t>
            </a:r>
            <a:r>
              <a:rPr lang="en-US" sz="2700" b="1" dirty="0"/>
              <a:t>o</a:t>
            </a:r>
            <a:r>
              <a:rPr lang="en-US" sz="2700" dirty="0"/>
              <a:t> → She was tired, </a:t>
            </a:r>
            <a:r>
              <a:rPr lang="en-US" sz="2700" b="1" dirty="0"/>
              <a:t>so</a:t>
            </a:r>
            <a:r>
              <a:rPr lang="en-US" sz="2700" dirty="0"/>
              <a:t> she went to bed early.</a:t>
            </a:r>
          </a:p>
          <a:p>
            <a:pPr marL="742950" lvl="1" indent="-285750">
              <a:lnSpc>
                <a:spcPct val="150000"/>
              </a:lnSpc>
              <a:buFont typeface="Arial" panose="020B0604020202020204" pitchFamily="34" charset="0"/>
              <a:buChar char="•"/>
            </a:pPr>
            <a:endParaRPr lang="en-GB" sz="1600" dirty="0"/>
          </a:p>
        </p:txBody>
      </p:sp>
    </p:spTree>
    <p:extLst>
      <p:ext uri="{BB962C8B-B14F-4D97-AF65-F5344CB8AC3E}">
        <p14:creationId xmlns:p14="http://schemas.microsoft.com/office/powerpoint/2010/main" val="247717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1157964" y="590746"/>
            <a:ext cx="6828071" cy="762049"/>
          </a:xfrm>
          <a:solidFill>
            <a:srgbClr val="009386"/>
          </a:solidFill>
        </p:spPr>
        <p:txBody>
          <a:bodyPr/>
          <a:lstStyle/>
          <a:p>
            <a:r>
              <a:rPr lang="en-US" dirty="0">
                <a:solidFill>
                  <a:schemeClr val="bg1"/>
                </a:solidFill>
                <a:latin typeface="+mn-lt"/>
              </a:rPr>
              <a:t>Compound Sentence </a:t>
            </a:r>
          </a:p>
        </p:txBody>
      </p:sp>
      <p:sp>
        <p:nvSpPr>
          <p:cNvPr id="5" name="Text"/>
          <p:cNvSpPr/>
          <p:nvPr/>
        </p:nvSpPr>
        <p:spPr>
          <a:xfrm>
            <a:off x="627016" y="2112661"/>
            <a:ext cx="2664825" cy="1262869"/>
          </a:xfrm>
          <a:prstGeom prst="roundRect">
            <a:avLst/>
          </a:prstGeom>
          <a:solidFill>
            <a:srgbClr val="BDE1DB"/>
          </a:solidFill>
        </p:spPr>
        <p:txBody>
          <a:bodyPr wrap="square" lIns="108000" tIns="108000" rIns="108000" bIns="108000">
            <a:spAutoFit/>
          </a:bodyPr>
          <a:lstStyle/>
          <a:p>
            <a:pPr marL="285750" indent="-285750">
              <a:buFont typeface="Arial" panose="020B0604020202020204" pitchFamily="34" charset="0"/>
              <a:buChar char="•"/>
            </a:pPr>
            <a:r>
              <a:rPr lang="en-GB" sz="2000" b="1" dirty="0"/>
              <a:t>Main clause or an independent clause </a:t>
            </a:r>
          </a:p>
        </p:txBody>
      </p:sp>
      <p:sp>
        <p:nvSpPr>
          <p:cNvPr id="2" name="Oval 1"/>
          <p:cNvSpPr/>
          <p:nvPr/>
        </p:nvSpPr>
        <p:spPr>
          <a:xfrm>
            <a:off x="3291842" y="2015419"/>
            <a:ext cx="2664823" cy="13793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rPr>
              <a:t>coordinating conjunction</a:t>
            </a:r>
          </a:p>
        </p:txBody>
      </p:sp>
      <p:sp>
        <p:nvSpPr>
          <p:cNvPr id="7" name="Text"/>
          <p:cNvSpPr/>
          <p:nvPr/>
        </p:nvSpPr>
        <p:spPr>
          <a:xfrm>
            <a:off x="6089293" y="2131912"/>
            <a:ext cx="2440753" cy="1262869"/>
          </a:xfrm>
          <a:prstGeom prst="roundRect">
            <a:avLst/>
          </a:prstGeom>
          <a:solidFill>
            <a:srgbClr val="BDE1DB"/>
          </a:solidFill>
        </p:spPr>
        <p:txBody>
          <a:bodyPr wrap="square" lIns="108000" tIns="108000" rIns="108000" bIns="108000">
            <a:spAutoFit/>
          </a:bodyPr>
          <a:lstStyle/>
          <a:p>
            <a:pPr marL="285750" indent="-285750">
              <a:buFont typeface="Arial" panose="020B0604020202020204" pitchFamily="34" charset="0"/>
              <a:buChar char="•"/>
            </a:pPr>
            <a:r>
              <a:rPr lang="en-GB" sz="2000" b="1" dirty="0"/>
              <a:t>Main clause or an independent clause </a:t>
            </a:r>
          </a:p>
        </p:txBody>
      </p:sp>
      <p:sp>
        <p:nvSpPr>
          <p:cNvPr id="3" name="Down Arrow 2"/>
          <p:cNvSpPr/>
          <p:nvPr/>
        </p:nvSpPr>
        <p:spPr>
          <a:xfrm>
            <a:off x="3474721" y="3566160"/>
            <a:ext cx="2338250" cy="2690948"/>
          </a:xfrm>
          <a:prstGeom prst="down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Fan boys </a:t>
            </a:r>
          </a:p>
        </p:txBody>
      </p:sp>
    </p:spTree>
    <p:extLst>
      <p:ext uri="{BB962C8B-B14F-4D97-AF65-F5344CB8AC3E}">
        <p14:creationId xmlns:p14="http://schemas.microsoft.com/office/powerpoint/2010/main" val="267616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2" y="673283"/>
            <a:ext cx="6831876" cy="994306"/>
          </a:xfrm>
        </p:spPr>
        <p:txBody>
          <a:bodyPr/>
          <a:lstStyle/>
          <a:p>
            <a:r>
              <a:rPr lang="en-US" dirty="0"/>
              <a:t>Rally Robin:  From Simple to Compound</a:t>
            </a:r>
          </a:p>
        </p:txBody>
      </p:sp>
      <p:sp>
        <p:nvSpPr>
          <p:cNvPr id="3" name="Rectangle 1"/>
          <p:cNvSpPr>
            <a:spLocks noChangeArrowheads="1"/>
          </p:cNvSpPr>
          <p:nvPr/>
        </p:nvSpPr>
        <p:spPr bwMode="auto">
          <a:xfrm rot="10800000" flipV="1">
            <a:off x="613031" y="1848113"/>
            <a:ext cx="76471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Work with your partner.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Student 1</a:t>
            </a:r>
            <a:r>
              <a:rPr kumimoji="0" lang="en-US" altLang="en-US" sz="2800" b="0" i="0" u="none" strike="noStrike" cap="none" normalizeH="0" baseline="0" dirty="0">
                <a:ln>
                  <a:noFill/>
                </a:ln>
                <a:solidFill>
                  <a:schemeClr val="tx1"/>
                </a:solidFill>
                <a:effectLst/>
                <a:latin typeface="Arial" panose="020B0604020202020204" pitchFamily="34" charset="0"/>
              </a:rPr>
              <a:t> says a simple sentence.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Student 2</a:t>
            </a:r>
            <a:r>
              <a:rPr kumimoji="0" lang="en-US" altLang="en-US" sz="2800" b="0" i="0" u="none" strike="noStrike" cap="none" normalizeH="0" baseline="0" dirty="0">
                <a:ln>
                  <a:noFill/>
                </a:ln>
                <a:solidFill>
                  <a:schemeClr val="tx1"/>
                </a:solidFill>
                <a:effectLst/>
                <a:latin typeface="Arial" panose="020B0604020202020204" pitchFamily="34" charset="0"/>
              </a:rPr>
              <a:t> takes that sentence and turns it into a </a:t>
            </a:r>
            <a:r>
              <a:rPr kumimoji="0" lang="en-US" altLang="en-US" sz="2800" b="1" i="0" u="none" strike="noStrike" cap="none" normalizeH="0" baseline="0" dirty="0">
                <a:ln>
                  <a:noFill/>
                </a:ln>
                <a:solidFill>
                  <a:schemeClr val="tx1"/>
                </a:solidFill>
                <a:effectLst/>
                <a:latin typeface="Arial" panose="020B0604020202020204" pitchFamily="34" charset="0"/>
              </a:rPr>
              <a:t>compound sentence</a:t>
            </a:r>
            <a:r>
              <a:rPr kumimoji="0" lang="en-US" altLang="en-US" sz="2800" b="0" i="0" u="none" strike="noStrike" cap="none" normalizeH="0" baseline="0" dirty="0">
                <a:ln>
                  <a:noFill/>
                </a:ln>
                <a:solidFill>
                  <a:schemeClr val="tx1"/>
                </a:solidFill>
                <a:effectLst/>
                <a:latin typeface="Arial" panose="020B0604020202020204" pitchFamily="34" charset="0"/>
              </a:rPr>
              <a:t> by adding another independent clause with a coordinating conjunction (</a:t>
            </a:r>
            <a:r>
              <a:rPr kumimoji="0" lang="en-US" altLang="en-US" sz="2800" b="0" i="1" u="none" strike="noStrike" cap="none" normalizeH="0" baseline="0" dirty="0">
                <a:ln>
                  <a:noFill/>
                </a:ln>
                <a:solidFill>
                  <a:schemeClr val="tx1"/>
                </a:solidFill>
                <a:effectLst/>
                <a:latin typeface="Arial" panose="020B0604020202020204" pitchFamily="34" charset="0"/>
              </a:rPr>
              <a:t>and, but, so, or, yet, for, nor</a:t>
            </a: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4" name="Rectangle 3"/>
          <p:cNvSpPr/>
          <p:nvPr/>
        </p:nvSpPr>
        <p:spPr>
          <a:xfrm>
            <a:off x="783770" y="4706294"/>
            <a:ext cx="7628709" cy="1384995"/>
          </a:xfrm>
          <a:prstGeom prst="rect">
            <a:avLst/>
          </a:prstGeom>
        </p:spPr>
        <p:txBody>
          <a:bodyPr wrap="square">
            <a:spAutoFit/>
          </a:bodyPr>
          <a:lstStyle/>
          <a:p>
            <a:pPr>
              <a:buFont typeface="Arial" panose="020B0604020202020204" pitchFamily="34" charset="0"/>
              <a:buChar char="•"/>
            </a:pPr>
            <a:r>
              <a:rPr lang="en-US" sz="2800" b="1" dirty="0">
                <a:solidFill>
                  <a:srgbClr val="E34192"/>
                </a:solidFill>
              </a:rPr>
              <a:t>S1 (Simple):</a:t>
            </a:r>
            <a:r>
              <a:rPr lang="en-US" sz="2800" dirty="0">
                <a:solidFill>
                  <a:srgbClr val="E34192"/>
                </a:solidFill>
              </a:rPr>
              <a:t> She studied hard.</a:t>
            </a:r>
          </a:p>
          <a:p>
            <a:pPr>
              <a:buFont typeface="Arial" panose="020B0604020202020204" pitchFamily="34" charset="0"/>
              <a:buChar char="•"/>
            </a:pPr>
            <a:r>
              <a:rPr lang="en-US" sz="2800" b="1" dirty="0">
                <a:solidFill>
                  <a:srgbClr val="E34192"/>
                </a:solidFill>
              </a:rPr>
              <a:t>S2 (Compound):</a:t>
            </a:r>
            <a:r>
              <a:rPr lang="en-US" sz="2800" dirty="0">
                <a:solidFill>
                  <a:srgbClr val="E34192"/>
                </a:solidFill>
              </a:rPr>
              <a:t> She studied hard, so she passed the test</a:t>
            </a:r>
            <a:r>
              <a:rPr lang="en-US" dirty="0"/>
              <a:t>.</a:t>
            </a:r>
          </a:p>
        </p:txBody>
      </p:sp>
      <p:sp>
        <p:nvSpPr>
          <p:cNvPr id="5" name="Oval 4"/>
          <p:cNvSpPr/>
          <p:nvPr/>
        </p:nvSpPr>
        <p:spPr>
          <a:xfrm>
            <a:off x="7027817" y="5721531"/>
            <a:ext cx="1476103" cy="67926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minute </a:t>
            </a:r>
          </a:p>
        </p:txBody>
      </p:sp>
    </p:spTree>
    <p:extLst>
      <p:ext uri="{BB962C8B-B14F-4D97-AF65-F5344CB8AC3E}">
        <p14:creationId xmlns:p14="http://schemas.microsoft.com/office/powerpoint/2010/main" val="540743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 y="718457"/>
            <a:ext cx="7876903" cy="1227909"/>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Sentence vs phrase </a:t>
            </a:r>
          </a:p>
        </p:txBody>
      </p:sp>
      <p:sp>
        <p:nvSpPr>
          <p:cNvPr id="4" name="Rectangle 3"/>
          <p:cNvSpPr/>
          <p:nvPr/>
        </p:nvSpPr>
        <p:spPr>
          <a:xfrm>
            <a:off x="705394" y="2129246"/>
            <a:ext cx="7903029" cy="274320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Instructions</a:t>
            </a:r>
          </a:p>
          <a:p>
            <a:pPr marL="457200" indent="-457200">
              <a:buFont typeface="Arial" panose="020B0604020202020204" pitchFamily="34" charset="0"/>
              <a:buChar char="•"/>
            </a:pPr>
            <a:r>
              <a:rPr lang="en-US" sz="3200" dirty="0">
                <a:solidFill>
                  <a:schemeClr val="tx1"/>
                </a:solidFill>
              </a:rPr>
              <a:t>Read each expression carefully.</a:t>
            </a:r>
          </a:p>
          <a:p>
            <a:pPr marL="457200" indent="-457200">
              <a:buFont typeface="Arial" panose="020B0604020202020204" pitchFamily="34" charset="0"/>
              <a:buChar char="•"/>
            </a:pPr>
            <a:r>
              <a:rPr lang="en-US" sz="3200" dirty="0">
                <a:solidFill>
                  <a:schemeClr val="tx1"/>
                </a:solidFill>
              </a:rPr>
              <a:t>Decide if it is a </a:t>
            </a:r>
            <a:r>
              <a:rPr lang="en-US" sz="3200" b="1" dirty="0">
                <a:solidFill>
                  <a:schemeClr val="tx1"/>
                </a:solidFill>
              </a:rPr>
              <a:t>sentence</a:t>
            </a:r>
            <a:r>
              <a:rPr lang="en-US" sz="3200" dirty="0">
                <a:solidFill>
                  <a:schemeClr val="tx1"/>
                </a:solidFill>
              </a:rPr>
              <a:t> or a </a:t>
            </a:r>
            <a:r>
              <a:rPr lang="en-US" sz="3200" b="1" dirty="0">
                <a:solidFill>
                  <a:schemeClr val="tx1"/>
                </a:solidFill>
              </a:rPr>
              <a:t>phrase</a:t>
            </a:r>
            <a:r>
              <a:rPr lang="en-US" sz="3200" dirty="0"/>
              <a:t>.</a:t>
            </a:r>
          </a:p>
          <a:p>
            <a:pPr marL="457200" indent="-457200">
              <a:buFont typeface="Arial" panose="020B0604020202020204" pitchFamily="34" charset="0"/>
              <a:buChar char="•"/>
            </a:pPr>
            <a:r>
              <a:rPr lang="en-US" sz="3200" dirty="0">
                <a:solidFill>
                  <a:schemeClr val="tx1"/>
                </a:solidFill>
              </a:rPr>
              <a:t>Switch your paper with your partner and check for each other .</a:t>
            </a:r>
          </a:p>
          <a:p>
            <a:endParaRPr lang="en-US" dirty="0"/>
          </a:p>
        </p:txBody>
      </p:sp>
      <p:sp>
        <p:nvSpPr>
          <p:cNvPr id="5" name="Oval 4"/>
          <p:cNvSpPr/>
          <p:nvPr/>
        </p:nvSpPr>
        <p:spPr>
          <a:xfrm>
            <a:off x="535577" y="5081451"/>
            <a:ext cx="2155372" cy="118872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1:30</a:t>
            </a:r>
          </a:p>
        </p:txBody>
      </p:sp>
    </p:spTree>
    <p:extLst>
      <p:ext uri="{BB962C8B-B14F-4D97-AF65-F5344CB8AC3E}">
        <p14:creationId xmlns:p14="http://schemas.microsoft.com/office/powerpoint/2010/main" val="306928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1157964" y="590746"/>
            <a:ext cx="6828071" cy="762049"/>
          </a:xfrm>
          <a:solidFill>
            <a:srgbClr val="009386"/>
          </a:solidFill>
        </p:spPr>
        <p:txBody>
          <a:bodyPr/>
          <a:lstStyle/>
          <a:p>
            <a:r>
              <a:rPr lang="en-US" dirty="0">
                <a:solidFill>
                  <a:schemeClr val="bg1"/>
                </a:solidFill>
                <a:latin typeface="+mn-lt"/>
              </a:rPr>
              <a:t>Complex Sentences</a:t>
            </a:r>
          </a:p>
        </p:txBody>
      </p:sp>
      <p:sp>
        <p:nvSpPr>
          <p:cNvPr id="2" name="Rectangle 1"/>
          <p:cNvSpPr/>
          <p:nvPr/>
        </p:nvSpPr>
        <p:spPr>
          <a:xfrm>
            <a:off x="653142" y="1632077"/>
            <a:ext cx="7837714" cy="4401205"/>
          </a:xfrm>
          <a:prstGeom prst="rect">
            <a:avLst/>
          </a:prstGeom>
        </p:spPr>
        <p:txBody>
          <a:bodyPr wrap="square">
            <a:spAutoFit/>
          </a:bodyPr>
          <a:lstStyle/>
          <a:p>
            <a:r>
              <a:rPr lang="en-US" sz="2800" b="1" dirty="0"/>
              <a:t>What is a Complex Sentence?</a:t>
            </a:r>
          </a:p>
          <a:p>
            <a:r>
              <a:rPr lang="en-US" sz="2800" dirty="0"/>
              <a:t>👉 A </a:t>
            </a:r>
            <a:r>
              <a:rPr lang="en-US" sz="2800" b="1" dirty="0"/>
              <a:t>complex sentence</a:t>
            </a:r>
            <a:r>
              <a:rPr lang="en-US" sz="2800" dirty="0"/>
              <a:t> has:</a:t>
            </a:r>
          </a:p>
          <a:p>
            <a:pPr>
              <a:buFont typeface="+mj-lt"/>
              <a:buAutoNum type="arabicPeriod"/>
            </a:pPr>
            <a:r>
              <a:rPr lang="en-US" sz="2800" b="1" dirty="0"/>
              <a:t>One main clause</a:t>
            </a:r>
            <a:r>
              <a:rPr lang="en-US" sz="2800" dirty="0"/>
              <a:t> (independent clause = complete thought).</a:t>
            </a:r>
          </a:p>
          <a:p>
            <a:pPr>
              <a:buFont typeface="+mj-lt"/>
              <a:buAutoNum type="arabicPeriod"/>
            </a:pPr>
            <a:r>
              <a:rPr lang="en-US" sz="2800" b="1" dirty="0"/>
              <a:t>One subordinate clause</a:t>
            </a:r>
            <a:r>
              <a:rPr lang="en-US" sz="2800" dirty="0"/>
              <a:t> (dependent clause = cannot stand alone).</a:t>
            </a:r>
          </a:p>
          <a:p>
            <a:r>
              <a:rPr lang="en-US" sz="2800" dirty="0"/>
              <a:t>The subordinate clause usually begins with a </a:t>
            </a:r>
            <a:r>
              <a:rPr lang="en-US" sz="2800" b="1" dirty="0"/>
              <a:t>subordinating conjunction</a:t>
            </a:r>
            <a:r>
              <a:rPr lang="en-US" sz="2800" dirty="0"/>
              <a:t> (because, although, when, if, since, after, while, etc.) or a </a:t>
            </a:r>
            <a:r>
              <a:rPr lang="en-US" sz="2800" b="1" dirty="0"/>
              <a:t>relative pronoun</a:t>
            </a:r>
            <a:r>
              <a:rPr lang="en-US" sz="2800" dirty="0"/>
              <a:t> (who, which, that).</a:t>
            </a:r>
          </a:p>
        </p:txBody>
      </p:sp>
    </p:spTree>
    <p:extLst>
      <p:ext uri="{BB962C8B-B14F-4D97-AF65-F5344CB8AC3E}">
        <p14:creationId xmlns:p14="http://schemas.microsoft.com/office/powerpoint/2010/main" val="1433496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Complex sentence</a:t>
            </a:r>
          </a:p>
        </p:txBody>
      </p:sp>
      <p:sp>
        <p:nvSpPr>
          <p:cNvPr id="3" name="Rectangle 2"/>
          <p:cNvSpPr/>
          <p:nvPr/>
        </p:nvSpPr>
        <p:spPr>
          <a:xfrm>
            <a:off x="457198" y="2018209"/>
            <a:ext cx="3370219" cy="770709"/>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Independent clause </a:t>
            </a:r>
          </a:p>
        </p:txBody>
      </p:sp>
      <p:sp>
        <p:nvSpPr>
          <p:cNvPr id="4" name="Oval 3"/>
          <p:cNvSpPr/>
          <p:nvPr/>
        </p:nvSpPr>
        <p:spPr>
          <a:xfrm>
            <a:off x="3827417" y="1972489"/>
            <a:ext cx="1477869" cy="81643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Subordinate conjunction</a:t>
            </a:r>
          </a:p>
        </p:txBody>
      </p:sp>
      <p:sp>
        <p:nvSpPr>
          <p:cNvPr id="5" name="Rectangle 4"/>
          <p:cNvSpPr/>
          <p:nvPr/>
        </p:nvSpPr>
        <p:spPr>
          <a:xfrm>
            <a:off x="5398492" y="2018209"/>
            <a:ext cx="3370219" cy="770709"/>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dependent clause </a:t>
            </a:r>
          </a:p>
        </p:txBody>
      </p:sp>
      <p:sp>
        <p:nvSpPr>
          <p:cNvPr id="6" name="Rectangle 5"/>
          <p:cNvSpPr/>
          <p:nvPr/>
        </p:nvSpPr>
        <p:spPr>
          <a:xfrm>
            <a:off x="1040755" y="3113060"/>
            <a:ext cx="6723315" cy="523220"/>
          </a:xfrm>
          <a:prstGeom prst="rect">
            <a:avLst/>
          </a:prstGeom>
        </p:spPr>
        <p:txBody>
          <a:bodyPr wrap="none">
            <a:spAutoFit/>
          </a:bodyPr>
          <a:lstStyle/>
          <a:p>
            <a:r>
              <a:rPr lang="en-US" sz="2800" b="1" dirty="0"/>
              <a:t>We stayed home because it was raining</a:t>
            </a:r>
            <a:r>
              <a:rPr lang="en-US" dirty="0"/>
              <a:t>.</a:t>
            </a:r>
          </a:p>
        </p:txBody>
      </p:sp>
      <p:cxnSp>
        <p:nvCxnSpPr>
          <p:cNvPr id="8" name="Straight Arrow Connector 7"/>
          <p:cNvCxnSpPr/>
          <p:nvPr/>
        </p:nvCxnSpPr>
        <p:spPr>
          <a:xfrm>
            <a:off x="2299063" y="2788918"/>
            <a:ext cx="377128" cy="437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81443" y="2834638"/>
            <a:ext cx="0" cy="391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244046" y="2788918"/>
            <a:ext cx="222068" cy="324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763484" y="4167885"/>
            <a:ext cx="3095899" cy="770709"/>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dependent clause </a:t>
            </a:r>
          </a:p>
        </p:txBody>
      </p:sp>
      <p:sp>
        <p:nvSpPr>
          <p:cNvPr id="15" name="Oval 14"/>
          <p:cNvSpPr/>
          <p:nvPr/>
        </p:nvSpPr>
        <p:spPr>
          <a:xfrm>
            <a:off x="487202" y="4122164"/>
            <a:ext cx="1477869" cy="81643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Subordinate conjunction</a:t>
            </a:r>
          </a:p>
        </p:txBody>
      </p:sp>
      <p:sp>
        <p:nvSpPr>
          <p:cNvPr id="16" name="Rectangle 15"/>
          <p:cNvSpPr/>
          <p:nvPr/>
        </p:nvSpPr>
        <p:spPr>
          <a:xfrm>
            <a:off x="5431714" y="4167886"/>
            <a:ext cx="3245559" cy="770709"/>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Independent clause </a:t>
            </a:r>
          </a:p>
        </p:txBody>
      </p:sp>
      <p:sp>
        <p:nvSpPr>
          <p:cNvPr id="17" name="Rectangle 16"/>
          <p:cNvSpPr/>
          <p:nvPr/>
        </p:nvSpPr>
        <p:spPr>
          <a:xfrm>
            <a:off x="742390" y="5316883"/>
            <a:ext cx="6840334" cy="523220"/>
          </a:xfrm>
          <a:prstGeom prst="rect">
            <a:avLst/>
          </a:prstGeom>
        </p:spPr>
        <p:txBody>
          <a:bodyPr wrap="none">
            <a:spAutoFit/>
          </a:bodyPr>
          <a:lstStyle/>
          <a:p>
            <a:r>
              <a:rPr lang="en-US" sz="2800" b="1" dirty="0"/>
              <a:t>Because it was raining, we stayed home.</a:t>
            </a:r>
          </a:p>
        </p:txBody>
      </p:sp>
      <p:sp>
        <p:nvSpPr>
          <p:cNvPr id="20" name="Rectangle 19"/>
          <p:cNvSpPr/>
          <p:nvPr/>
        </p:nvSpPr>
        <p:spPr>
          <a:xfrm>
            <a:off x="4939480" y="4061083"/>
            <a:ext cx="365806" cy="830997"/>
          </a:xfrm>
          <a:prstGeom prst="rect">
            <a:avLst/>
          </a:prstGeom>
        </p:spPr>
        <p:txBody>
          <a:bodyPr wrap="none">
            <a:spAutoFit/>
          </a:bodyPr>
          <a:lstStyle/>
          <a:p>
            <a:r>
              <a:rPr lang="en-US" sz="4800" b="1" dirty="0">
                <a:solidFill>
                  <a:srgbClr val="BC0105"/>
                </a:solidFill>
              </a:rPr>
              <a:t>,</a:t>
            </a:r>
            <a:endParaRPr lang="en-US" sz="4800" dirty="0"/>
          </a:p>
        </p:txBody>
      </p:sp>
    </p:spTree>
    <p:extLst>
      <p:ext uri="{BB962C8B-B14F-4D97-AF65-F5344CB8AC3E}">
        <p14:creationId xmlns:p14="http://schemas.microsoft.com/office/powerpoint/2010/main" val="145160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326" y="711826"/>
            <a:ext cx="8072846" cy="5632311"/>
          </a:xfrm>
          <a:prstGeom prst="rect">
            <a:avLst/>
          </a:prstGeom>
        </p:spPr>
        <p:txBody>
          <a:bodyPr wrap="square">
            <a:spAutoFit/>
          </a:bodyPr>
          <a:lstStyle/>
          <a:p>
            <a:r>
              <a:rPr lang="en-US" sz="2000" b="1" dirty="0"/>
              <a:t>2</a:t>
            </a:r>
            <a:r>
              <a:rPr lang="en-US" sz="2000" b="1" dirty="0">
                <a:solidFill>
                  <a:srgbClr val="E34192"/>
                </a:solidFill>
              </a:rPr>
              <a:t>. Although</a:t>
            </a:r>
            <a:endParaRPr lang="en-US" sz="2000" dirty="0">
              <a:solidFill>
                <a:srgbClr val="E34192"/>
              </a:solidFill>
            </a:endParaRPr>
          </a:p>
          <a:p>
            <a:pPr>
              <a:buFont typeface="Arial" panose="020B0604020202020204" pitchFamily="34" charset="0"/>
              <a:buChar char="•"/>
            </a:pPr>
            <a:r>
              <a:rPr lang="en-US" sz="2000" dirty="0"/>
              <a:t>Dep → </a:t>
            </a:r>
            <a:r>
              <a:rPr lang="en-US" sz="2000" dirty="0" err="1"/>
              <a:t>Ind</a:t>
            </a:r>
            <a:r>
              <a:rPr lang="en-US" sz="2000" dirty="0"/>
              <a:t>: </a:t>
            </a:r>
            <a:r>
              <a:rPr lang="en-US" sz="2000" i="1" dirty="0"/>
              <a:t>Although she was tired, she finished her homework.</a:t>
            </a:r>
            <a:endParaRPr lang="en-US" sz="2000" dirty="0"/>
          </a:p>
          <a:p>
            <a:pPr>
              <a:buFont typeface="Arial" panose="020B0604020202020204" pitchFamily="34" charset="0"/>
              <a:buChar char="•"/>
            </a:pPr>
            <a:r>
              <a:rPr lang="en-US" sz="2000" dirty="0" err="1"/>
              <a:t>Ind</a:t>
            </a:r>
            <a:r>
              <a:rPr lang="en-US" sz="2000" dirty="0"/>
              <a:t> → Dep: </a:t>
            </a:r>
            <a:r>
              <a:rPr lang="en-US" sz="2000" i="1" dirty="0"/>
              <a:t>She finished her homework although she was tired.</a:t>
            </a:r>
            <a:endParaRPr lang="en-US" sz="2000" dirty="0"/>
          </a:p>
          <a:p>
            <a:r>
              <a:rPr lang="en-US" sz="2000" b="1" dirty="0"/>
              <a:t>3</a:t>
            </a:r>
            <a:r>
              <a:rPr lang="en-US" sz="2000" b="1" dirty="0">
                <a:solidFill>
                  <a:srgbClr val="E34192"/>
                </a:solidFill>
              </a:rPr>
              <a:t>. When</a:t>
            </a:r>
            <a:endParaRPr lang="en-US" sz="2000" dirty="0">
              <a:solidFill>
                <a:srgbClr val="E34192"/>
              </a:solidFill>
            </a:endParaRPr>
          </a:p>
          <a:p>
            <a:pPr>
              <a:buFont typeface="Arial" panose="020B0604020202020204" pitchFamily="34" charset="0"/>
              <a:buChar char="•"/>
            </a:pPr>
            <a:r>
              <a:rPr lang="en-US" sz="2000" dirty="0"/>
              <a:t>Dep → </a:t>
            </a:r>
            <a:r>
              <a:rPr lang="en-US" sz="2000" dirty="0" err="1"/>
              <a:t>Ind</a:t>
            </a:r>
            <a:r>
              <a:rPr lang="en-US" sz="2000" dirty="0"/>
              <a:t>: </a:t>
            </a:r>
            <a:r>
              <a:rPr lang="en-US" sz="2000" i="1" dirty="0"/>
              <a:t>When the bell rang, the students left the class.</a:t>
            </a:r>
            <a:endParaRPr lang="en-US" sz="2000" dirty="0"/>
          </a:p>
          <a:p>
            <a:pPr>
              <a:buFont typeface="Arial" panose="020B0604020202020204" pitchFamily="34" charset="0"/>
              <a:buChar char="•"/>
            </a:pPr>
            <a:r>
              <a:rPr lang="en-US" sz="2000" dirty="0" err="1"/>
              <a:t>Ind</a:t>
            </a:r>
            <a:r>
              <a:rPr lang="en-US" sz="2000" dirty="0"/>
              <a:t> → Dep: </a:t>
            </a:r>
            <a:r>
              <a:rPr lang="en-US" sz="2000" i="1" dirty="0"/>
              <a:t>The students left the class when the bell rang.</a:t>
            </a:r>
            <a:endParaRPr lang="en-US" sz="2000" dirty="0"/>
          </a:p>
          <a:p>
            <a:r>
              <a:rPr lang="en-US" sz="2000" b="1" dirty="0"/>
              <a:t>4</a:t>
            </a:r>
            <a:r>
              <a:rPr lang="en-US" sz="2000" b="1" dirty="0">
                <a:solidFill>
                  <a:srgbClr val="E34192"/>
                </a:solidFill>
              </a:rPr>
              <a:t>. If</a:t>
            </a:r>
            <a:endParaRPr lang="en-US" sz="2000" dirty="0">
              <a:solidFill>
                <a:srgbClr val="E34192"/>
              </a:solidFill>
            </a:endParaRPr>
          </a:p>
          <a:p>
            <a:pPr>
              <a:buFont typeface="Arial" panose="020B0604020202020204" pitchFamily="34" charset="0"/>
              <a:buChar char="•"/>
            </a:pPr>
            <a:r>
              <a:rPr lang="en-US" sz="2000" dirty="0"/>
              <a:t>Dep → </a:t>
            </a:r>
            <a:r>
              <a:rPr lang="en-US" sz="2000" dirty="0" err="1"/>
              <a:t>Ind</a:t>
            </a:r>
            <a:r>
              <a:rPr lang="en-US" sz="2000" dirty="0"/>
              <a:t>: </a:t>
            </a:r>
            <a:r>
              <a:rPr lang="en-US" sz="2000" i="1" dirty="0"/>
              <a:t>If you study hard, you will pass the exam.</a:t>
            </a:r>
            <a:endParaRPr lang="en-US" sz="2000" dirty="0"/>
          </a:p>
          <a:p>
            <a:pPr>
              <a:buFont typeface="Arial" panose="020B0604020202020204" pitchFamily="34" charset="0"/>
              <a:buChar char="•"/>
            </a:pPr>
            <a:r>
              <a:rPr lang="en-US" sz="2000" dirty="0" err="1"/>
              <a:t>Ind</a:t>
            </a:r>
            <a:r>
              <a:rPr lang="en-US" sz="2000" dirty="0"/>
              <a:t> → Dep: </a:t>
            </a:r>
            <a:r>
              <a:rPr lang="en-US" sz="2000" i="1" dirty="0"/>
              <a:t>You will pass the exam if you study hard.</a:t>
            </a:r>
            <a:endParaRPr lang="en-US" sz="2000" dirty="0"/>
          </a:p>
          <a:p>
            <a:r>
              <a:rPr lang="en-US" sz="2000" b="1" dirty="0">
                <a:solidFill>
                  <a:srgbClr val="E34192"/>
                </a:solidFill>
              </a:rPr>
              <a:t>5. Since</a:t>
            </a:r>
            <a:endParaRPr lang="en-US" sz="2000" dirty="0">
              <a:solidFill>
                <a:srgbClr val="E34192"/>
              </a:solidFill>
            </a:endParaRPr>
          </a:p>
          <a:p>
            <a:pPr>
              <a:buFont typeface="Arial" panose="020B0604020202020204" pitchFamily="34" charset="0"/>
              <a:buChar char="•"/>
            </a:pPr>
            <a:r>
              <a:rPr lang="en-US" sz="2000" dirty="0"/>
              <a:t>Dep → </a:t>
            </a:r>
            <a:r>
              <a:rPr lang="en-US" sz="2000" dirty="0" err="1"/>
              <a:t>Ind</a:t>
            </a:r>
            <a:r>
              <a:rPr lang="en-US" sz="2000" dirty="0"/>
              <a:t>: </a:t>
            </a:r>
            <a:r>
              <a:rPr lang="en-US" sz="2000" i="1" dirty="0"/>
              <a:t>Since it was late, I took a taxi.</a:t>
            </a:r>
            <a:endParaRPr lang="en-US" sz="2000" dirty="0"/>
          </a:p>
          <a:p>
            <a:pPr>
              <a:buFont typeface="Arial" panose="020B0604020202020204" pitchFamily="34" charset="0"/>
              <a:buChar char="•"/>
            </a:pPr>
            <a:r>
              <a:rPr lang="en-US" sz="2000" dirty="0" err="1"/>
              <a:t>Ind</a:t>
            </a:r>
            <a:r>
              <a:rPr lang="en-US" sz="2000" dirty="0"/>
              <a:t> → Dep: </a:t>
            </a:r>
            <a:r>
              <a:rPr lang="en-US" sz="2000" i="1" dirty="0"/>
              <a:t>I took a taxi since it was late.</a:t>
            </a:r>
            <a:endParaRPr lang="en-US" sz="2000" dirty="0"/>
          </a:p>
          <a:p>
            <a:r>
              <a:rPr lang="en-US" sz="2000" b="1" dirty="0"/>
              <a:t>6. </a:t>
            </a:r>
            <a:r>
              <a:rPr lang="en-US" sz="2000" b="1" dirty="0">
                <a:solidFill>
                  <a:srgbClr val="E34192"/>
                </a:solidFill>
              </a:rPr>
              <a:t>After</a:t>
            </a:r>
            <a:endParaRPr lang="en-US" sz="2000" dirty="0">
              <a:solidFill>
                <a:srgbClr val="E34192"/>
              </a:solidFill>
            </a:endParaRPr>
          </a:p>
          <a:p>
            <a:pPr>
              <a:buFont typeface="Arial" panose="020B0604020202020204" pitchFamily="34" charset="0"/>
              <a:buChar char="•"/>
            </a:pPr>
            <a:r>
              <a:rPr lang="en-US" sz="2000" dirty="0"/>
              <a:t>Dep → </a:t>
            </a:r>
            <a:r>
              <a:rPr lang="en-US" sz="2000" dirty="0" err="1"/>
              <a:t>Ind</a:t>
            </a:r>
            <a:r>
              <a:rPr lang="en-US" sz="2000" dirty="0"/>
              <a:t>: </a:t>
            </a:r>
            <a:r>
              <a:rPr lang="en-US" sz="2000" i="1" dirty="0"/>
              <a:t>After he finished his meal, he washed the dishes.</a:t>
            </a:r>
            <a:endParaRPr lang="en-US" sz="2000" dirty="0"/>
          </a:p>
          <a:p>
            <a:pPr>
              <a:buFont typeface="Arial" panose="020B0604020202020204" pitchFamily="34" charset="0"/>
              <a:buChar char="•"/>
            </a:pPr>
            <a:r>
              <a:rPr lang="en-US" sz="2000" dirty="0" err="1"/>
              <a:t>Ind</a:t>
            </a:r>
            <a:r>
              <a:rPr lang="en-US" sz="2000" dirty="0"/>
              <a:t> → Dep: </a:t>
            </a:r>
            <a:r>
              <a:rPr lang="en-US" sz="2000" i="1" dirty="0"/>
              <a:t>He washed the dishes after he finished his meal.</a:t>
            </a:r>
            <a:endParaRPr lang="en-US" sz="2000" dirty="0"/>
          </a:p>
          <a:p>
            <a:r>
              <a:rPr lang="en-US" sz="2000" b="1" dirty="0"/>
              <a:t>7</a:t>
            </a:r>
            <a:r>
              <a:rPr lang="en-US" sz="2000" b="1" dirty="0">
                <a:solidFill>
                  <a:srgbClr val="E34192"/>
                </a:solidFill>
              </a:rPr>
              <a:t>. While</a:t>
            </a:r>
            <a:endParaRPr lang="en-US" sz="2000" dirty="0">
              <a:solidFill>
                <a:srgbClr val="E34192"/>
              </a:solidFill>
            </a:endParaRPr>
          </a:p>
          <a:p>
            <a:pPr>
              <a:buFont typeface="Arial" panose="020B0604020202020204" pitchFamily="34" charset="0"/>
              <a:buChar char="•"/>
            </a:pPr>
            <a:r>
              <a:rPr lang="en-US" sz="2000" dirty="0"/>
              <a:t>Dep → </a:t>
            </a:r>
            <a:r>
              <a:rPr lang="en-US" sz="2000" dirty="0" err="1"/>
              <a:t>Ind</a:t>
            </a:r>
            <a:r>
              <a:rPr lang="en-US" sz="2000" dirty="0"/>
              <a:t>: </a:t>
            </a:r>
            <a:r>
              <a:rPr lang="en-US" sz="2000" i="1" dirty="0"/>
              <a:t>While I was reading, the phone rang.</a:t>
            </a:r>
            <a:endParaRPr lang="en-US" sz="2000" dirty="0"/>
          </a:p>
          <a:p>
            <a:pPr>
              <a:buFont typeface="Arial" panose="020B0604020202020204" pitchFamily="34" charset="0"/>
              <a:buChar char="•"/>
            </a:pPr>
            <a:r>
              <a:rPr lang="en-US" sz="2000" dirty="0" err="1"/>
              <a:t>Ind</a:t>
            </a:r>
            <a:r>
              <a:rPr lang="en-US" sz="2000" dirty="0"/>
              <a:t> → Dep: </a:t>
            </a:r>
            <a:r>
              <a:rPr lang="en-US" sz="2000" i="1" dirty="0"/>
              <a:t>The phone rang while I was reading.</a:t>
            </a:r>
            <a:endParaRPr lang="en-US" sz="2000" dirty="0"/>
          </a:p>
        </p:txBody>
      </p:sp>
    </p:spTree>
    <p:extLst>
      <p:ext uri="{BB962C8B-B14F-4D97-AF65-F5344CB8AC3E}">
        <p14:creationId xmlns:p14="http://schemas.microsoft.com/office/powerpoint/2010/main" val="1567764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1157964" y="590746"/>
            <a:ext cx="6828071" cy="762049"/>
          </a:xfrm>
          <a:solidFill>
            <a:srgbClr val="009386"/>
          </a:solidFill>
        </p:spPr>
        <p:txBody>
          <a:bodyPr/>
          <a:lstStyle/>
          <a:p>
            <a:r>
              <a:rPr lang="en-US" dirty="0">
                <a:solidFill>
                  <a:schemeClr val="bg1"/>
                </a:solidFill>
                <a:latin typeface="+mn-lt"/>
              </a:rPr>
              <a:t>Formative Assessment </a:t>
            </a:r>
          </a:p>
        </p:txBody>
      </p:sp>
      <p:sp>
        <p:nvSpPr>
          <p:cNvPr id="5" name="Text"/>
          <p:cNvSpPr/>
          <p:nvPr/>
        </p:nvSpPr>
        <p:spPr>
          <a:xfrm>
            <a:off x="755649" y="1621121"/>
            <a:ext cx="4730751" cy="547779"/>
          </a:xfrm>
          <a:prstGeom prst="roundRect">
            <a:avLst/>
          </a:prstGeom>
          <a:solidFill>
            <a:srgbClr val="BDE1DB"/>
          </a:solidFill>
        </p:spPr>
        <p:txBody>
          <a:bodyPr wrap="square" lIns="108000" tIns="108000" rIns="108000" bIns="108000">
            <a:spAutoFit/>
          </a:bodyPr>
          <a:lstStyle/>
          <a:p>
            <a:pPr marL="285750" indent="-285750">
              <a:buFont typeface="Arial" panose="020B0604020202020204" pitchFamily="34" charset="0"/>
              <a:buChar char="•"/>
            </a:pPr>
            <a:r>
              <a:rPr lang="en-GB" dirty="0"/>
              <a:t>Differentiation </a:t>
            </a:r>
          </a:p>
        </p:txBody>
      </p:sp>
      <p:sp>
        <p:nvSpPr>
          <p:cNvPr id="2" name="Rectangle 1"/>
          <p:cNvSpPr/>
          <p:nvPr/>
        </p:nvSpPr>
        <p:spPr>
          <a:xfrm>
            <a:off x="755648" y="3050160"/>
            <a:ext cx="3973105" cy="2815063"/>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Students 1 + 2 :  </a:t>
            </a:r>
          </a:p>
          <a:p>
            <a:r>
              <a:rPr lang="en-US" sz="2400" b="1" dirty="0"/>
              <a:t>Classify the following sentences into simple , compound and complex sentences.</a:t>
            </a:r>
          </a:p>
        </p:txBody>
      </p:sp>
      <p:sp>
        <p:nvSpPr>
          <p:cNvPr id="4" name="Rectangle 3">
            <a:hlinkClick r:id="rId2"/>
          </p:cNvPr>
          <p:cNvSpPr/>
          <p:nvPr/>
        </p:nvSpPr>
        <p:spPr>
          <a:xfrm>
            <a:off x="755648" y="5999117"/>
            <a:ext cx="3933917" cy="613954"/>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98572" y="3050159"/>
            <a:ext cx="3788228" cy="2815063"/>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Students 3+4:  </a:t>
            </a:r>
          </a:p>
          <a:p>
            <a:r>
              <a:rPr lang="en-US" sz="2400" b="1" dirty="0"/>
              <a:t>Classify the following sentences into simple , compound and complex sentences.</a:t>
            </a:r>
          </a:p>
        </p:txBody>
      </p:sp>
      <p:sp>
        <p:nvSpPr>
          <p:cNvPr id="7" name="Rectangle 6">
            <a:hlinkClick r:id="rId3"/>
          </p:cNvPr>
          <p:cNvSpPr/>
          <p:nvPr/>
        </p:nvSpPr>
        <p:spPr>
          <a:xfrm>
            <a:off x="4898572" y="5999118"/>
            <a:ext cx="3879668" cy="613954"/>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68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1157964" y="590746"/>
            <a:ext cx="6828071" cy="762049"/>
          </a:xfrm>
          <a:solidFill>
            <a:srgbClr val="009386"/>
          </a:solidFill>
        </p:spPr>
        <p:txBody>
          <a:bodyPr/>
          <a:lstStyle/>
          <a:p>
            <a:r>
              <a:rPr lang="en-US" dirty="0">
                <a:solidFill>
                  <a:schemeClr val="bg1"/>
                </a:solidFill>
                <a:latin typeface="+mn-lt"/>
              </a:rPr>
              <a:t>Exit Ticket </a:t>
            </a:r>
          </a:p>
        </p:txBody>
      </p:sp>
      <p:sp>
        <p:nvSpPr>
          <p:cNvPr id="7" name="Text">
            <a:extLst>
              <a:ext uri="{FF2B5EF4-FFF2-40B4-BE49-F238E27FC236}">
                <a16:creationId xmlns:a16="http://schemas.microsoft.com/office/drawing/2014/main" id="{432896BA-3655-48D4-B166-59F15AD3D735}"/>
              </a:ext>
            </a:extLst>
          </p:cNvPr>
          <p:cNvSpPr/>
          <p:nvPr/>
        </p:nvSpPr>
        <p:spPr>
          <a:xfrm>
            <a:off x="755649" y="2735466"/>
            <a:ext cx="6927104" cy="547779"/>
          </a:xfrm>
          <a:prstGeom prst="roundRect">
            <a:avLst/>
          </a:prstGeom>
          <a:solidFill>
            <a:srgbClr val="25B7BC"/>
          </a:solidFill>
          <a:ln w="38100">
            <a:solidFill>
              <a:srgbClr val="009386"/>
            </a:solidFill>
          </a:ln>
        </p:spPr>
        <p:txBody>
          <a:bodyPr wrap="square" lIns="108000" tIns="108000" rIns="108000" bIns="108000">
            <a:spAutoFit/>
          </a:bodyPr>
          <a:lstStyle/>
          <a:p>
            <a:r>
              <a:rPr lang="en-GB" dirty="0">
                <a:solidFill>
                  <a:schemeClr val="bg1"/>
                </a:solidFill>
              </a:rPr>
              <a:t>Why should we learn types </a:t>
            </a:r>
            <a:r>
              <a:rPr lang="en-GB">
                <a:solidFill>
                  <a:schemeClr val="bg1"/>
                </a:solidFill>
              </a:rPr>
              <a:t>of sentence ? </a:t>
            </a:r>
            <a:endParaRPr lang="en-GB" sz="2000" dirty="0">
              <a:solidFill>
                <a:schemeClr val="bg1"/>
              </a:solidFill>
            </a:endParaRPr>
          </a:p>
        </p:txBody>
      </p:sp>
      <p:pic>
        <p:nvPicPr>
          <p:cNvPr id="3" name="Picture 2">
            <a:extLst>
              <a:ext uri="{FF2B5EF4-FFF2-40B4-BE49-F238E27FC236}">
                <a16:creationId xmlns:a16="http://schemas.microsoft.com/office/drawing/2014/main" id="{F415EA50-679C-454A-BE09-1BC5926B3ED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78816" y="2393544"/>
            <a:ext cx="2711531" cy="1840685"/>
          </a:xfrm>
          <a:prstGeom prst="rect">
            <a:avLst/>
          </a:prstGeom>
        </p:spPr>
      </p:pic>
    </p:spTree>
    <p:extLst>
      <p:ext uri="{BB962C8B-B14F-4D97-AF65-F5344CB8AC3E}">
        <p14:creationId xmlns:p14="http://schemas.microsoft.com/office/powerpoint/2010/main" val="360498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B40DD7-BA3F-4196-98AE-386EBCC8C2AD}"/>
              </a:ext>
            </a:extLst>
          </p:cNvPr>
          <p:cNvPicPr>
            <a:picLocks noChangeAspect="1"/>
          </p:cNvPicPr>
          <p:nvPr/>
        </p:nvPicPr>
        <p:blipFill>
          <a:blip r:embed="rId2"/>
          <a:stretch>
            <a:fillRect/>
          </a:stretch>
        </p:blipFill>
        <p:spPr>
          <a:xfrm>
            <a:off x="130313" y="119725"/>
            <a:ext cx="8883373" cy="6408666"/>
          </a:xfrm>
          <a:prstGeom prst="rect">
            <a:avLst/>
          </a:prstGeom>
        </p:spPr>
      </p:pic>
    </p:spTree>
    <p:extLst>
      <p:ext uri="{BB962C8B-B14F-4D97-AF65-F5344CB8AC3E}">
        <p14:creationId xmlns:p14="http://schemas.microsoft.com/office/powerpoint/2010/main" val="1298456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093E6-EF86-4E96-8484-66E7A0ECE8DF}"/>
              </a:ext>
            </a:extLst>
          </p:cNvPr>
          <p:cNvPicPr>
            <a:picLocks noChangeAspect="1"/>
          </p:cNvPicPr>
          <p:nvPr/>
        </p:nvPicPr>
        <p:blipFill>
          <a:blip r:embed="rId2"/>
          <a:stretch>
            <a:fillRect/>
          </a:stretch>
        </p:blipFill>
        <p:spPr>
          <a:xfrm>
            <a:off x="169108" y="127590"/>
            <a:ext cx="8805783" cy="6528391"/>
          </a:xfrm>
          <a:prstGeom prst="rect">
            <a:avLst/>
          </a:prstGeom>
        </p:spPr>
      </p:pic>
    </p:spTree>
    <p:extLst>
      <p:ext uri="{BB962C8B-B14F-4D97-AF65-F5344CB8AC3E}">
        <p14:creationId xmlns:p14="http://schemas.microsoft.com/office/powerpoint/2010/main" val="73546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103278"/>
            <a:ext cx="4987155" cy="6663282"/>
          </a:xfrm>
          <a:prstGeom prst="rect">
            <a:avLst/>
          </a:prstGeom>
        </p:spPr>
      </p:pic>
      <p:sp>
        <p:nvSpPr>
          <p:cNvPr id="4" name="Rectangle 3"/>
          <p:cNvSpPr/>
          <p:nvPr/>
        </p:nvSpPr>
        <p:spPr>
          <a:xfrm>
            <a:off x="169817" y="2050869"/>
            <a:ext cx="496389" cy="36576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t>
            </a:r>
          </a:p>
        </p:txBody>
      </p:sp>
      <p:sp>
        <p:nvSpPr>
          <p:cNvPr id="5" name="Rectangle 4"/>
          <p:cNvSpPr/>
          <p:nvPr/>
        </p:nvSpPr>
        <p:spPr>
          <a:xfrm>
            <a:off x="169818" y="4746783"/>
            <a:ext cx="531224" cy="356439"/>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t>
            </a:r>
          </a:p>
        </p:txBody>
      </p:sp>
      <p:sp>
        <p:nvSpPr>
          <p:cNvPr id="6" name="Rectangle 5"/>
          <p:cNvSpPr/>
          <p:nvPr/>
        </p:nvSpPr>
        <p:spPr>
          <a:xfrm>
            <a:off x="156756" y="5500688"/>
            <a:ext cx="505026" cy="37385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t>
            </a:r>
          </a:p>
        </p:txBody>
      </p:sp>
      <p:sp>
        <p:nvSpPr>
          <p:cNvPr id="7" name="Rectangle 6"/>
          <p:cNvSpPr/>
          <p:nvPr/>
        </p:nvSpPr>
        <p:spPr>
          <a:xfrm>
            <a:off x="143691" y="4001286"/>
            <a:ext cx="513877" cy="283331"/>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t>
            </a:r>
          </a:p>
        </p:txBody>
      </p:sp>
      <p:sp>
        <p:nvSpPr>
          <p:cNvPr id="8" name="Rectangle 7"/>
          <p:cNvSpPr/>
          <p:nvPr/>
        </p:nvSpPr>
        <p:spPr>
          <a:xfrm>
            <a:off x="161179" y="3251733"/>
            <a:ext cx="496389" cy="36576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t>
            </a:r>
          </a:p>
        </p:txBody>
      </p:sp>
      <p:sp>
        <p:nvSpPr>
          <p:cNvPr id="9" name="Rectangle 8"/>
          <p:cNvSpPr/>
          <p:nvPr/>
        </p:nvSpPr>
        <p:spPr>
          <a:xfrm>
            <a:off x="161179" y="2451463"/>
            <a:ext cx="505028" cy="3184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sp>
        <p:nvSpPr>
          <p:cNvPr id="10" name="Rectangle 9"/>
          <p:cNvSpPr/>
          <p:nvPr/>
        </p:nvSpPr>
        <p:spPr>
          <a:xfrm>
            <a:off x="169818" y="2834028"/>
            <a:ext cx="491964" cy="33650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sp>
        <p:nvSpPr>
          <p:cNvPr id="11" name="Rectangle 10"/>
          <p:cNvSpPr/>
          <p:nvPr/>
        </p:nvSpPr>
        <p:spPr>
          <a:xfrm>
            <a:off x="143691" y="3653550"/>
            <a:ext cx="498619" cy="326874"/>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sp>
        <p:nvSpPr>
          <p:cNvPr id="12" name="Rectangle 11"/>
          <p:cNvSpPr/>
          <p:nvPr/>
        </p:nvSpPr>
        <p:spPr>
          <a:xfrm>
            <a:off x="143691" y="4347114"/>
            <a:ext cx="518090" cy="32129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sp>
        <p:nvSpPr>
          <p:cNvPr id="13" name="Rectangle 12"/>
          <p:cNvSpPr/>
          <p:nvPr/>
        </p:nvSpPr>
        <p:spPr>
          <a:xfrm>
            <a:off x="156755" y="5147378"/>
            <a:ext cx="544286" cy="28677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t>
            </a:r>
          </a:p>
        </p:txBody>
      </p:sp>
      <p:sp>
        <p:nvSpPr>
          <p:cNvPr id="14" name="Rectangle 13"/>
          <p:cNvSpPr/>
          <p:nvPr/>
        </p:nvSpPr>
        <p:spPr>
          <a:xfrm>
            <a:off x="4987155" y="103278"/>
            <a:ext cx="3712708" cy="154141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a:t>
            </a:r>
            <a:r>
              <a:rPr lang="en-US" sz="2400" b="1" dirty="0">
                <a:solidFill>
                  <a:schemeClr val="tx1"/>
                </a:solidFill>
              </a:rPr>
              <a:t>sentence</a:t>
            </a:r>
            <a:r>
              <a:rPr lang="en-US" sz="2400" dirty="0">
                <a:solidFill>
                  <a:schemeClr val="tx1"/>
                </a:solidFill>
              </a:rPr>
              <a:t> has a subject and a verb and expresses a complete thought.</a:t>
            </a:r>
          </a:p>
        </p:txBody>
      </p:sp>
      <p:sp>
        <p:nvSpPr>
          <p:cNvPr id="15" name="Rectangle 14"/>
          <p:cNvSpPr/>
          <p:nvPr/>
        </p:nvSpPr>
        <p:spPr>
          <a:xfrm>
            <a:off x="4987155" y="2663903"/>
            <a:ext cx="3712708" cy="2626554"/>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tx1"/>
                </a:solidFill>
              </a:rPr>
              <a:t>A </a:t>
            </a:r>
            <a:r>
              <a:rPr lang="en-US" sz="2500" b="1" dirty="0">
                <a:solidFill>
                  <a:schemeClr val="tx1"/>
                </a:solidFill>
              </a:rPr>
              <a:t>phrase</a:t>
            </a:r>
            <a:r>
              <a:rPr lang="en-US" sz="2500" dirty="0">
                <a:solidFill>
                  <a:schemeClr val="tx1"/>
                </a:solidFill>
              </a:rPr>
              <a:t> is a group of words that work together but </a:t>
            </a:r>
            <a:r>
              <a:rPr lang="en-US" sz="2500" b="1" dirty="0">
                <a:solidFill>
                  <a:schemeClr val="tx1"/>
                </a:solidFill>
              </a:rPr>
              <a:t>do not contain both a subject and a verb</a:t>
            </a:r>
            <a:r>
              <a:rPr lang="en-US" sz="2500" dirty="0">
                <a:solidFill>
                  <a:schemeClr val="tx1"/>
                </a:solidFill>
              </a:rPr>
              <a:t>, so they do not express a complete thought..</a:t>
            </a:r>
          </a:p>
        </p:txBody>
      </p:sp>
    </p:spTree>
    <p:extLst>
      <p:ext uri="{BB962C8B-B14F-4D97-AF65-F5344CB8AC3E}">
        <p14:creationId xmlns:p14="http://schemas.microsoft.com/office/powerpoint/2010/main" val="1464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5" y="660220"/>
            <a:ext cx="8220075" cy="994306"/>
          </a:xfrm>
        </p:spPr>
        <p:txBody>
          <a:bodyPr/>
          <a:lstStyle/>
          <a:p>
            <a:r>
              <a:rPr lang="en-US" dirty="0"/>
              <a:t>Pre Assessment </a:t>
            </a:r>
          </a:p>
        </p:txBody>
      </p:sp>
      <p:sp>
        <p:nvSpPr>
          <p:cNvPr id="3" name="Rectangle 2"/>
          <p:cNvSpPr/>
          <p:nvPr/>
        </p:nvSpPr>
        <p:spPr>
          <a:xfrm>
            <a:off x="628783" y="1497007"/>
            <a:ext cx="8033657" cy="4401205"/>
          </a:xfrm>
          <a:prstGeom prst="rect">
            <a:avLst/>
          </a:prstGeom>
        </p:spPr>
        <p:txBody>
          <a:bodyPr wrap="square">
            <a:spAutoFit/>
          </a:bodyPr>
          <a:lstStyle/>
          <a:p>
            <a:r>
              <a:rPr lang="en-US" sz="4000" b="1" dirty="0"/>
              <a:t>1</a:t>
            </a:r>
            <a:r>
              <a:rPr lang="en-US" sz="4000" b="1" dirty="0">
                <a:solidFill>
                  <a:srgbClr val="C00000"/>
                </a:solidFill>
              </a:rPr>
              <a:t>. The subject of a sentence is:</a:t>
            </a:r>
            <a:br>
              <a:rPr lang="en-US" sz="4000" dirty="0"/>
            </a:br>
            <a:r>
              <a:rPr lang="en-US" sz="4000" dirty="0"/>
              <a:t>a) A describing word</a:t>
            </a:r>
            <a:br>
              <a:rPr lang="en-US" sz="4000" dirty="0"/>
            </a:br>
            <a:r>
              <a:rPr lang="en-US" sz="4000" dirty="0"/>
              <a:t>b) The action in the sentence</a:t>
            </a:r>
            <a:br>
              <a:rPr lang="en-US" sz="4000" dirty="0"/>
            </a:br>
            <a:r>
              <a:rPr lang="en-US" sz="4000" dirty="0"/>
              <a:t>c) The person or thing carrying out the main action</a:t>
            </a:r>
            <a:br>
              <a:rPr lang="en-US" sz="4000" dirty="0"/>
            </a:br>
            <a:r>
              <a:rPr lang="en-US" sz="4000" dirty="0"/>
              <a:t>d) The punctuation at the end of a sentence</a:t>
            </a:r>
          </a:p>
        </p:txBody>
      </p:sp>
      <p:sp>
        <p:nvSpPr>
          <p:cNvPr id="4" name="Oval 3">
            <a:extLst>
              <a:ext uri="{FF2B5EF4-FFF2-40B4-BE49-F238E27FC236}">
                <a16:creationId xmlns:a16="http://schemas.microsoft.com/office/drawing/2014/main" id="{FB7445D5-3836-4293-B71C-76007573C432}"/>
              </a:ext>
            </a:extLst>
          </p:cNvPr>
          <p:cNvSpPr/>
          <p:nvPr/>
        </p:nvSpPr>
        <p:spPr>
          <a:xfrm>
            <a:off x="616688" y="3429000"/>
            <a:ext cx="499731" cy="60074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89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79" y="1062670"/>
            <a:ext cx="7876903" cy="4401205"/>
          </a:xfrm>
          <a:prstGeom prst="rect">
            <a:avLst/>
          </a:prstGeom>
        </p:spPr>
        <p:txBody>
          <a:bodyPr wrap="square">
            <a:spAutoFit/>
          </a:bodyPr>
          <a:lstStyle/>
          <a:p>
            <a:r>
              <a:rPr lang="en-US" sz="4000" b="1" dirty="0"/>
              <a:t>2. </a:t>
            </a:r>
            <a:r>
              <a:rPr lang="en-US" sz="4000" b="1" dirty="0">
                <a:solidFill>
                  <a:srgbClr val="C00000"/>
                </a:solidFill>
              </a:rPr>
              <a:t>Which of the following is the subject in the sentence: “The dog barked loudly”?</a:t>
            </a:r>
            <a:br>
              <a:rPr lang="en-US" sz="4000" dirty="0"/>
            </a:br>
            <a:r>
              <a:rPr lang="en-US" sz="4000" dirty="0"/>
              <a:t>a) loudly</a:t>
            </a:r>
            <a:br>
              <a:rPr lang="en-US" sz="4000" dirty="0"/>
            </a:br>
            <a:r>
              <a:rPr lang="en-US" sz="4000" dirty="0"/>
              <a:t>b) dog</a:t>
            </a:r>
            <a:br>
              <a:rPr lang="en-US" sz="4000" dirty="0"/>
            </a:br>
            <a:r>
              <a:rPr lang="en-US" sz="4000" dirty="0"/>
              <a:t>c) barked</a:t>
            </a:r>
            <a:br>
              <a:rPr lang="en-US" sz="4000" dirty="0"/>
            </a:br>
            <a:r>
              <a:rPr lang="en-US" sz="4000" dirty="0"/>
              <a:t>d) the</a:t>
            </a:r>
          </a:p>
        </p:txBody>
      </p:sp>
      <p:sp>
        <p:nvSpPr>
          <p:cNvPr id="2" name="Oval 1">
            <a:extLst>
              <a:ext uri="{FF2B5EF4-FFF2-40B4-BE49-F238E27FC236}">
                <a16:creationId xmlns:a16="http://schemas.microsoft.com/office/drawing/2014/main" id="{FA541C6F-3A85-4170-B5AF-1D86393A5CAE}"/>
              </a:ext>
            </a:extLst>
          </p:cNvPr>
          <p:cNvSpPr/>
          <p:nvPr/>
        </p:nvSpPr>
        <p:spPr>
          <a:xfrm>
            <a:off x="627018" y="3593805"/>
            <a:ext cx="542260" cy="57415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55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0891" y="657723"/>
            <a:ext cx="7876903" cy="4524315"/>
          </a:xfrm>
          <a:prstGeom prst="rect">
            <a:avLst/>
          </a:prstGeom>
        </p:spPr>
        <p:txBody>
          <a:bodyPr wrap="square">
            <a:spAutoFit/>
          </a:bodyPr>
          <a:lstStyle/>
          <a:p>
            <a:r>
              <a:rPr lang="en-US" sz="4800" b="1" dirty="0">
                <a:solidFill>
                  <a:srgbClr val="C00000"/>
                </a:solidFill>
              </a:rPr>
              <a:t>3.Verbs can describe all of the following except:</a:t>
            </a:r>
            <a:br>
              <a:rPr lang="en-US" sz="4800" dirty="0"/>
            </a:br>
            <a:r>
              <a:rPr lang="en-US" sz="4800" dirty="0"/>
              <a:t>a) Action</a:t>
            </a:r>
            <a:br>
              <a:rPr lang="en-US" sz="4800" dirty="0"/>
            </a:br>
            <a:r>
              <a:rPr lang="en-US" sz="4800" dirty="0"/>
              <a:t>b) Emotion</a:t>
            </a:r>
            <a:br>
              <a:rPr lang="en-US" sz="4800" dirty="0"/>
            </a:br>
            <a:r>
              <a:rPr lang="en-US" sz="4800" dirty="0"/>
              <a:t>c) opinion </a:t>
            </a:r>
            <a:br>
              <a:rPr lang="en-US" sz="4800" dirty="0"/>
            </a:br>
            <a:r>
              <a:rPr lang="en-US" sz="4800" dirty="0"/>
              <a:t>d) Place</a:t>
            </a:r>
          </a:p>
        </p:txBody>
      </p:sp>
      <p:sp>
        <p:nvSpPr>
          <p:cNvPr id="2" name="Oval 1">
            <a:extLst>
              <a:ext uri="{FF2B5EF4-FFF2-40B4-BE49-F238E27FC236}">
                <a16:creationId xmlns:a16="http://schemas.microsoft.com/office/drawing/2014/main" id="{7BF829D5-B905-454E-9A0B-251DC2970332}"/>
              </a:ext>
            </a:extLst>
          </p:cNvPr>
          <p:cNvSpPr/>
          <p:nvPr/>
        </p:nvSpPr>
        <p:spPr>
          <a:xfrm>
            <a:off x="600891" y="4455041"/>
            <a:ext cx="712381" cy="64858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37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9714" y="1031352"/>
            <a:ext cx="7498079" cy="4524315"/>
          </a:xfrm>
          <a:prstGeom prst="rect">
            <a:avLst/>
          </a:prstGeom>
        </p:spPr>
        <p:txBody>
          <a:bodyPr wrap="square">
            <a:spAutoFit/>
          </a:bodyPr>
          <a:lstStyle/>
          <a:p>
            <a:r>
              <a:rPr lang="en-US" sz="4800" b="1" dirty="0">
                <a:solidFill>
                  <a:srgbClr val="C00000"/>
                </a:solidFill>
              </a:rPr>
              <a:t>4. A clause must contain:</a:t>
            </a:r>
            <a:br>
              <a:rPr lang="en-US" sz="4800" dirty="0"/>
            </a:br>
            <a:r>
              <a:rPr lang="en-US" sz="4800" dirty="0"/>
              <a:t>a) Only a verb</a:t>
            </a:r>
            <a:br>
              <a:rPr lang="en-US" sz="4800" dirty="0"/>
            </a:br>
            <a:r>
              <a:rPr lang="en-US" sz="4800" dirty="0"/>
              <a:t>b) Only a subject</a:t>
            </a:r>
            <a:br>
              <a:rPr lang="en-US" sz="4800" dirty="0"/>
            </a:br>
            <a:r>
              <a:rPr lang="en-US" sz="4800" dirty="0"/>
              <a:t>c) A subject and a verb</a:t>
            </a:r>
            <a:br>
              <a:rPr lang="en-US" sz="4800" dirty="0"/>
            </a:br>
            <a:r>
              <a:rPr lang="en-US" sz="4800" dirty="0"/>
              <a:t>d) A subject, verb, and adjective</a:t>
            </a:r>
          </a:p>
        </p:txBody>
      </p:sp>
      <p:sp>
        <p:nvSpPr>
          <p:cNvPr id="2" name="Oval 1">
            <a:extLst>
              <a:ext uri="{FF2B5EF4-FFF2-40B4-BE49-F238E27FC236}">
                <a16:creationId xmlns:a16="http://schemas.microsoft.com/office/drawing/2014/main" id="{46DC0CE8-A243-4240-A802-1366721A7549}"/>
              </a:ext>
            </a:extLst>
          </p:cNvPr>
          <p:cNvSpPr/>
          <p:nvPr/>
        </p:nvSpPr>
        <p:spPr>
          <a:xfrm>
            <a:off x="818707" y="3429000"/>
            <a:ext cx="606055" cy="55820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2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518301" y="1258678"/>
            <a:ext cx="8104704" cy="4531849"/>
          </a:xfrm>
          <a:prstGeom prst="roundRect">
            <a:avLst/>
          </a:prstGeom>
          <a:solidFill>
            <a:srgbClr val="BDE1DB"/>
          </a:solidFill>
        </p:spPr>
        <p:txBody>
          <a:bodyPr wrap="square" lIns="108000" tIns="108000" rIns="108000" bIns="108000">
            <a:spAutoFit/>
          </a:bodyPr>
          <a:lstStyle/>
          <a:p>
            <a:pPr marL="285750" indent="-285750">
              <a:buFont typeface="Arial" panose="020B0604020202020204" pitchFamily="34" charset="0"/>
              <a:buChar char="•"/>
            </a:pPr>
            <a:r>
              <a:rPr lang="en-GB" sz="2800" dirty="0"/>
              <a:t>The subject of a sentence is the </a:t>
            </a:r>
            <a:r>
              <a:rPr lang="en-GB" sz="2800" b="1" dirty="0"/>
              <a:t>person </a:t>
            </a:r>
            <a:r>
              <a:rPr lang="en-GB" sz="2800" dirty="0"/>
              <a:t>or </a:t>
            </a:r>
            <a:r>
              <a:rPr lang="en-GB" sz="2800" b="1" dirty="0"/>
              <a:t>thing</a:t>
            </a:r>
            <a:r>
              <a:rPr lang="en-GB" sz="2800" dirty="0"/>
              <a:t> that is carrying out the </a:t>
            </a:r>
            <a:r>
              <a:rPr lang="en-GB" sz="2800" b="1" dirty="0"/>
              <a:t>main action </a:t>
            </a:r>
            <a:r>
              <a:rPr lang="en-GB" sz="2800" dirty="0"/>
              <a:t>of that sentence. </a:t>
            </a:r>
          </a:p>
          <a:p>
            <a:endParaRPr lang="en-GB" sz="2800" dirty="0"/>
          </a:p>
          <a:p>
            <a:pPr marL="285750" indent="-285750">
              <a:buFont typeface="Arial" panose="020B0604020202020204" pitchFamily="34" charset="0"/>
              <a:buChar char="•"/>
            </a:pPr>
            <a:r>
              <a:rPr lang="en-GB" sz="2800" b="1" dirty="0"/>
              <a:t>Verbs</a:t>
            </a:r>
            <a:r>
              <a:rPr lang="en-GB" sz="2800" dirty="0"/>
              <a:t> can describe an </a:t>
            </a:r>
            <a:r>
              <a:rPr lang="en-GB" sz="2800" b="1" dirty="0"/>
              <a:t>action</a:t>
            </a:r>
            <a:r>
              <a:rPr lang="en-GB" sz="2800" dirty="0"/>
              <a:t> (e.g. sing, climb), </a:t>
            </a:r>
            <a:r>
              <a:rPr lang="en-GB" sz="2800" b="1" dirty="0"/>
              <a:t>emotion</a:t>
            </a:r>
            <a:r>
              <a:rPr lang="en-GB" sz="2800" dirty="0"/>
              <a:t> (e.g. loves, hates), thought (e.g. thinks), </a:t>
            </a:r>
            <a:r>
              <a:rPr lang="en-GB" sz="2800" b="1" dirty="0"/>
              <a:t>opinion</a:t>
            </a:r>
            <a:r>
              <a:rPr lang="en-GB" sz="2800" dirty="0"/>
              <a:t> (e.g. believes)</a:t>
            </a:r>
          </a:p>
          <a:p>
            <a:pPr marL="285750" indent="-285750">
              <a:buFont typeface="Arial" panose="020B0604020202020204" pitchFamily="34" charset="0"/>
              <a:buChar char="•"/>
            </a:pPr>
            <a:r>
              <a:rPr lang="en-GB" sz="2800" b="1" dirty="0"/>
              <a:t>A clause </a:t>
            </a:r>
            <a:r>
              <a:rPr lang="en-GB" sz="2800" dirty="0"/>
              <a:t>is a group of words that contains a verb and a subject. </a:t>
            </a:r>
          </a:p>
        </p:txBody>
      </p:sp>
      <p:pic>
        <p:nvPicPr>
          <p:cNvPr id="4" name="Picture 3">
            <a:extLst>
              <a:ext uri="{FF2B5EF4-FFF2-40B4-BE49-F238E27FC236}">
                <a16:creationId xmlns:a16="http://schemas.microsoft.com/office/drawing/2014/main" id="{983F54D6-C818-428F-8178-D9FEBBA762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2873829"/>
            <a:ext cx="1338713" cy="3561059"/>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64" y="607969"/>
            <a:ext cx="7354389" cy="933449"/>
          </a:xfrm>
        </p:spPr>
        <p:txBody>
          <a:bodyPr/>
          <a:lstStyle/>
          <a:p>
            <a:r>
              <a:rPr lang="en-US" dirty="0"/>
              <a:t>Independent vs Dependent </a:t>
            </a:r>
          </a:p>
        </p:txBody>
      </p:sp>
      <p:sp>
        <p:nvSpPr>
          <p:cNvPr id="3" name="AutoShape 2" descr="Independent Learning Stock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515574" y="2958736"/>
            <a:ext cx="2143125" cy="2143125"/>
          </a:xfrm>
          <a:prstGeom prst="rect">
            <a:avLst/>
          </a:prstGeom>
        </p:spPr>
      </p:pic>
      <p:pic>
        <p:nvPicPr>
          <p:cNvPr id="5" name="Picture 4"/>
          <p:cNvPicPr>
            <a:picLocks noChangeAspect="1"/>
          </p:cNvPicPr>
          <p:nvPr/>
        </p:nvPicPr>
        <p:blipFill>
          <a:blip r:embed="rId3"/>
          <a:stretch>
            <a:fillRect/>
          </a:stretch>
        </p:blipFill>
        <p:spPr>
          <a:xfrm>
            <a:off x="5969727" y="3140822"/>
            <a:ext cx="2591752" cy="2318360"/>
          </a:xfrm>
          <a:prstGeom prst="rect">
            <a:avLst/>
          </a:prstGeom>
        </p:spPr>
      </p:pic>
      <p:pic>
        <p:nvPicPr>
          <p:cNvPr id="6" name="Picture 5"/>
          <p:cNvPicPr>
            <a:picLocks noChangeAspect="1"/>
          </p:cNvPicPr>
          <p:nvPr/>
        </p:nvPicPr>
        <p:blipFill>
          <a:blip r:embed="rId4"/>
          <a:stretch>
            <a:fillRect/>
          </a:stretch>
        </p:blipFill>
        <p:spPr>
          <a:xfrm>
            <a:off x="2797901" y="3562485"/>
            <a:ext cx="2543175" cy="1800225"/>
          </a:xfrm>
          <a:prstGeom prst="rect">
            <a:avLst/>
          </a:prstGeom>
        </p:spPr>
      </p:pic>
      <p:sp>
        <p:nvSpPr>
          <p:cNvPr id="7" name="Rectangle 6"/>
          <p:cNvSpPr/>
          <p:nvPr/>
        </p:nvSpPr>
        <p:spPr>
          <a:xfrm>
            <a:off x="574765" y="5459182"/>
            <a:ext cx="2024744" cy="62701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Independent </a:t>
            </a:r>
          </a:p>
        </p:txBody>
      </p:sp>
      <p:sp>
        <p:nvSpPr>
          <p:cNvPr id="8" name="Rectangle 7"/>
          <p:cNvSpPr/>
          <p:nvPr/>
        </p:nvSpPr>
        <p:spPr>
          <a:xfrm>
            <a:off x="2986087" y="5534296"/>
            <a:ext cx="2715442" cy="551904"/>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Independent </a:t>
            </a:r>
          </a:p>
        </p:txBody>
      </p:sp>
      <p:sp>
        <p:nvSpPr>
          <p:cNvPr id="9" name="Rectangle 8"/>
          <p:cNvSpPr/>
          <p:nvPr/>
        </p:nvSpPr>
        <p:spPr>
          <a:xfrm>
            <a:off x="5846037" y="5573485"/>
            <a:ext cx="2715442" cy="551904"/>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Independent </a:t>
            </a:r>
          </a:p>
        </p:txBody>
      </p:sp>
      <p:sp>
        <p:nvSpPr>
          <p:cNvPr id="10" name="Rectangle 9"/>
          <p:cNvSpPr/>
          <p:nvPr/>
        </p:nvSpPr>
        <p:spPr>
          <a:xfrm>
            <a:off x="574765" y="1724297"/>
            <a:ext cx="5519739" cy="1062853"/>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What do dependent and independent mean ?</a:t>
            </a:r>
          </a:p>
        </p:txBody>
      </p:sp>
      <p:pic>
        <p:nvPicPr>
          <p:cNvPr id="11" name="Picture 10"/>
          <p:cNvPicPr>
            <a:picLocks noChangeAspect="1"/>
          </p:cNvPicPr>
          <p:nvPr/>
        </p:nvPicPr>
        <p:blipFill>
          <a:blip r:embed="rId5"/>
          <a:stretch>
            <a:fillRect/>
          </a:stretch>
        </p:blipFill>
        <p:spPr>
          <a:xfrm>
            <a:off x="6094504" y="1144778"/>
            <a:ext cx="2466975" cy="1847850"/>
          </a:xfrm>
          <a:prstGeom prst="rect">
            <a:avLst/>
          </a:prstGeom>
        </p:spPr>
      </p:pic>
      <p:pic>
        <p:nvPicPr>
          <p:cNvPr id="12" name="Picture 11">
            <a:extLst>
              <a:ext uri="{FF2B5EF4-FFF2-40B4-BE49-F238E27FC236}">
                <a16:creationId xmlns:a16="http://schemas.microsoft.com/office/drawing/2014/main" id="{F37ECF38-13FD-4EF9-88A5-DC9AD32E4B9A}"/>
              </a:ext>
            </a:extLst>
          </p:cNvPr>
          <p:cNvPicPr>
            <a:picLocks noChangeAspect="1"/>
          </p:cNvPicPr>
          <p:nvPr/>
        </p:nvPicPr>
        <p:blipFill>
          <a:blip r:embed="rId6"/>
          <a:stretch>
            <a:fillRect/>
          </a:stretch>
        </p:blipFill>
        <p:spPr>
          <a:xfrm>
            <a:off x="7929153" y="-58916"/>
            <a:ext cx="1177889" cy="1177889"/>
          </a:xfrm>
          <a:prstGeom prst="rect">
            <a:avLst/>
          </a:prstGeom>
        </p:spPr>
      </p:pic>
    </p:spTree>
    <p:extLst>
      <p:ext uri="{BB962C8B-B14F-4D97-AF65-F5344CB8AC3E}">
        <p14:creationId xmlns:p14="http://schemas.microsoft.com/office/powerpoint/2010/main" val="126215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4295</TotalTime>
  <Words>1187</Words>
  <Application>Microsoft Office PowerPoint</Application>
  <PresentationFormat>On-screen Show (4:3)</PresentationFormat>
  <Paragraphs>137</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Twinkl</vt:lpstr>
      <vt:lpstr>Roboto</vt:lpstr>
      <vt:lpstr>Arial</vt:lpstr>
      <vt:lpstr>Calibri</vt:lpstr>
      <vt:lpstr>Slide Layouts</vt:lpstr>
      <vt:lpstr>Disclaimers/Guidance</vt:lpstr>
      <vt:lpstr>PowerPoint Presentation</vt:lpstr>
      <vt:lpstr>PowerPoint Presentation</vt:lpstr>
      <vt:lpstr>PowerPoint Presentation</vt:lpstr>
      <vt:lpstr>Pre Assessment </vt:lpstr>
      <vt:lpstr>PowerPoint Presentation</vt:lpstr>
      <vt:lpstr>PowerPoint Presentation</vt:lpstr>
      <vt:lpstr>PowerPoint Presentation</vt:lpstr>
      <vt:lpstr>PowerPoint Presentation</vt:lpstr>
      <vt:lpstr>Independent vs Dependent </vt:lpstr>
      <vt:lpstr>Types of clauses </vt:lpstr>
      <vt:lpstr>PowerPoint Presentation</vt:lpstr>
      <vt:lpstr>PowerPoint Presentation</vt:lpstr>
      <vt:lpstr>PowerPoint Presentation</vt:lpstr>
      <vt:lpstr>PowerPoint Presentation</vt:lpstr>
      <vt:lpstr>PowerPoint Presentation</vt:lpstr>
      <vt:lpstr>Simple Sentences</vt:lpstr>
      <vt:lpstr>Compound Sentences</vt:lpstr>
      <vt:lpstr>Compound Sentence </vt:lpstr>
      <vt:lpstr>Rally Robin:  From Simple to Compound</vt:lpstr>
      <vt:lpstr>Complex Sentences</vt:lpstr>
      <vt:lpstr>A Complex sentence</vt:lpstr>
      <vt:lpstr>PowerPoint Presentation</vt:lpstr>
      <vt:lpstr>Formative Assessment </vt:lpstr>
      <vt:lpstr>Exit Ticket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Coates</dc:creator>
  <cp:lastModifiedBy>GTR1</cp:lastModifiedBy>
  <cp:revision>43</cp:revision>
  <dcterms:created xsi:type="dcterms:W3CDTF">2022-04-15T15:22:34Z</dcterms:created>
  <dcterms:modified xsi:type="dcterms:W3CDTF">2025-09-23T05:35:00Z</dcterms:modified>
</cp:coreProperties>
</file>