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10" r:id="rId2"/>
    <p:sldId id="258" r:id="rId3"/>
    <p:sldId id="260" r:id="rId4"/>
    <p:sldId id="315" r:id="rId5"/>
    <p:sldId id="316" r:id="rId6"/>
    <p:sldId id="261" r:id="rId7"/>
    <p:sldId id="311" r:id="rId8"/>
    <p:sldId id="312" r:id="rId9"/>
    <p:sldId id="313" r:id="rId10"/>
    <p:sldId id="314" r:id="rId11"/>
    <p:sldId id="317" r:id="rId12"/>
    <p:sldId id="263" r:id="rId13"/>
    <p:sldId id="288" r:id="rId14"/>
    <p:sldId id="320" r:id="rId15"/>
    <p:sldId id="321" r:id="rId16"/>
    <p:sldId id="322" r:id="rId17"/>
    <p:sldId id="323" r:id="rId18"/>
    <p:sldId id="324" r:id="rId19"/>
    <p:sldId id="325" r:id="rId20"/>
    <p:sldId id="328" r:id="rId21"/>
    <p:sldId id="330" r:id="rId22"/>
    <p:sldId id="327" r:id="rId23"/>
    <p:sldId id="262" r:id="rId24"/>
    <p:sldId id="267" r:id="rId25"/>
  </p:sldIdLst>
  <p:sldSz cx="9144000" cy="5143500" type="screen16x9"/>
  <p:notesSz cx="6858000" cy="9144000"/>
  <p:embeddedFontLst>
    <p:embeddedFont>
      <p:font typeface="Bebas Neu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veat Brush" panose="020B0604020202020204" charset="0"/>
      <p:regular r:id="rId32"/>
    </p:embeddedFont>
    <p:embeddedFont>
      <p:font typeface="Marcellus" panose="020B0604020202020204" charset="0"/>
      <p:regular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Segoe UI Emoji" panose="020B0502040204020203" pitchFamily="34" charset="0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9DD35C-69E1-4ED3-B92E-BB63668FEA98}">
  <a:tblStyle styleId="{8F9DD35C-69E1-4ED3-B92E-BB63668FEA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84" y="96"/>
      </p:cViewPr>
      <p:guideLst>
        <p:guide pos="454"/>
        <p:guide orient="horz" pos="576"/>
        <p:guide orient="horz" pos="2843"/>
        <p:guide pos="5306"/>
        <p:guide pos="2880"/>
        <p:guide orient="horz" pos="1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ed338ff244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ed338ff244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49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a1942170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a1942170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ca194214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ca194214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ed338ff244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ed338ff244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02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7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/>
          </p:nvPr>
        </p:nvSpPr>
        <p:spPr>
          <a:xfrm>
            <a:off x="2069613" y="15940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2069613" y="2121775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3"/>
          </p:nvPr>
        </p:nvSpPr>
        <p:spPr>
          <a:xfrm>
            <a:off x="5922982" y="15940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4"/>
          </p:nvPr>
        </p:nvSpPr>
        <p:spPr>
          <a:xfrm>
            <a:off x="5922983" y="2121775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5"/>
          </p:nvPr>
        </p:nvSpPr>
        <p:spPr>
          <a:xfrm>
            <a:off x="2069613" y="30274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6"/>
          </p:nvPr>
        </p:nvSpPr>
        <p:spPr>
          <a:xfrm>
            <a:off x="2069613" y="355518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7"/>
          </p:nvPr>
        </p:nvSpPr>
        <p:spPr>
          <a:xfrm>
            <a:off x="5922982" y="30274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8"/>
          </p:nvPr>
        </p:nvSpPr>
        <p:spPr>
          <a:xfrm>
            <a:off x="5922983" y="355518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9" hasCustomPrompt="1"/>
          </p:nvPr>
        </p:nvSpPr>
        <p:spPr>
          <a:xfrm>
            <a:off x="992750" y="1880075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3" hasCustomPrompt="1"/>
          </p:nvPr>
        </p:nvSpPr>
        <p:spPr>
          <a:xfrm>
            <a:off x="992750" y="3304399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2100" y="1880075"/>
            <a:ext cx="1307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2100" y="3304399"/>
            <a:ext cx="1307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4804663" y="13344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3"/>
          </p:nvPr>
        </p:nvSpPr>
        <p:spPr>
          <a:xfrm>
            <a:off x="4804747" y="2646809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804750" y="3134446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4804838" y="1822059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391900" y="35719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1956450" y="2212250"/>
            <a:ext cx="52311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/>
          <p:nvPr/>
        </p:nvSpPr>
        <p:spPr>
          <a:xfrm>
            <a:off x="155300" y="166950"/>
            <a:ext cx="8833500" cy="4809600"/>
          </a:xfrm>
          <a:prstGeom prst="roundRect">
            <a:avLst>
              <a:gd name="adj" fmla="val 841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1" name="Google Shape;311;p24"/>
          <p:cNvGrpSpPr/>
          <p:nvPr/>
        </p:nvGrpSpPr>
        <p:grpSpPr>
          <a:xfrm>
            <a:off x="418958" y="426575"/>
            <a:ext cx="8306328" cy="4290350"/>
            <a:chOff x="715100" y="426575"/>
            <a:chExt cx="7713900" cy="4290350"/>
          </a:xfrm>
        </p:grpSpPr>
        <p:sp>
          <p:nvSpPr>
            <p:cNvPr id="312" name="Google Shape;312;p24"/>
            <p:cNvSpPr/>
            <p:nvPr/>
          </p:nvSpPr>
          <p:spPr>
            <a:xfrm>
              <a:off x="715100" y="62072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15100" y="42657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4" name="Google Shape;31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subTitle" idx="1"/>
          </p:nvPr>
        </p:nvSpPr>
        <p:spPr>
          <a:xfrm>
            <a:off x="720001" y="1625076"/>
            <a:ext cx="3767400" cy="8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subTitle" idx="2"/>
          </p:nvPr>
        </p:nvSpPr>
        <p:spPr>
          <a:xfrm>
            <a:off x="720000" y="1371600"/>
            <a:ext cx="37674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24"/>
          <p:cNvSpPr txBox="1">
            <a:spLocks noGrp="1"/>
          </p:cNvSpPr>
          <p:nvPr>
            <p:ph type="subTitle" idx="3"/>
          </p:nvPr>
        </p:nvSpPr>
        <p:spPr>
          <a:xfrm>
            <a:off x="720001" y="3379075"/>
            <a:ext cx="3767400" cy="8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subTitle" idx="4"/>
          </p:nvPr>
        </p:nvSpPr>
        <p:spPr>
          <a:xfrm>
            <a:off x="720000" y="3125599"/>
            <a:ext cx="37674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subTitle" idx="5"/>
          </p:nvPr>
        </p:nvSpPr>
        <p:spPr>
          <a:xfrm>
            <a:off x="4653601" y="1625076"/>
            <a:ext cx="3767400" cy="8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4"/>
          <p:cNvSpPr txBox="1">
            <a:spLocks noGrp="1"/>
          </p:cNvSpPr>
          <p:nvPr>
            <p:ph type="subTitle" idx="6"/>
          </p:nvPr>
        </p:nvSpPr>
        <p:spPr>
          <a:xfrm>
            <a:off x="4653600" y="1371600"/>
            <a:ext cx="37674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7"/>
          </p:nvPr>
        </p:nvSpPr>
        <p:spPr>
          <a:xfrm>
            <a:off x="4653601" y="3379075"/>
            <a:ext cx="3767400" cy="8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subTitle" idx="8"/>
          </p:nvPr>
        </p:nvSpPr>
        <p:spPr>
          <a:xfrm>
            <a:off x="4653600" y="3125599"/>
            <a:ext cx="37674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3" name="Google Shape;323;p24"/>
          <p:cNvGrpSpPr/>
          <p:nvPr/>
        </p:nvGrpSpPr>
        <p:grpSpPr>
          <a:xfrm rot="10800000" flipH="1">
            <a:off x="214598" y="305255"/>
            <a:ext cx="8714813" cy="4518122"/>
            <a:chOff x="218107" y="305250"/>
            <a:chExt cx="8602125" cy="4459700"/>
          </a:xfrm>
        </p:grpSpPr>
        <p:pic>
          <p:nvPicPr>
            <p:cNvPr id="324" name="Google Shape;324;p24"/>
            <p:cNvPicPr preferRelativeResize="0"/>
            <p:nvPr/>
          </p:nvPicPr>
          <p:blipFill rotWithShape="1">
            <a:blip r:embed="rId2">
              <a:alphaModFix/>
            </a:blip>
            <a:srcRect l="43081" r="17799" b="62390"/>
            <a:stretch/>
          </p:blipFill>
          <p:spPr>
            <a:xfrm rot="-1800802" flipH="1">
              <a:off x="8350212" y="4293961"/>
              <a:ext cx="397040" cy="398379"/>
            </a:xfrm>
            <a:prstGeom prst="roundRect">
              <a:avLst>
                <a:gd name="adj" fmla="val 37188"/>
              </a:avLst>
            </a:prstGeom>
            <a:noFill/>
            <a:ln>
              <a:noFill/>
            </a:ln>
          </p:spPr>
        </p:pic>
        <p:sp>
          <p:nvSpPr>
            <p:cNvPr id="325" name="Google Shape;325;p24"/>
            <p:cNvSpPr/>
            <p:nvPr/>
          </p:nvSpPr>
          <p:spPr>
            <a:xfrm rot="10800000" flipH="1">
              <a:off x="505788" y="9327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10800000" flipH="1">
              <a:off x="8057650" y="430976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 rot="10800000" flipH="1">
              <a:off x="8387158" y="40361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28" name="Google Shape;328;p24"/>
            <p:cNvPicPr preferRelativeResize="0"/>
            <p:nvPr/>
          </p:nvPicPr>
          <p:blipFill rotWithShape="1">
            <a:blip r:embed="rId3">
              <a:alphaModFix/>
            </a:blip>
            <a:srcRect l="43081" r="17799" b="62390"/>
            <a:stretch/>
          </p:blipFill>
          <p:spPr>
            <a:xfrm rot="-1800802" flipH="1">
              <a:off x="291087" y="377861"/>
              <a:ext cx="397040" cy="398379"/>
            </a:xfrm>
            <a:prstGeom prst="roundRect">
              <a:avLst>
                <a:gd name="adj" fmla="val 37188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742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วันที่ 23">
            <a:extLst>
              <a:ext uri="{FF2B5EF4-FFF2-40B4-BE49-F238E27FC236}">
                <a16:creationId xmlns:a16="http://schemas.microsoft.com/office/drawing/2014/main" id="{B9D0887A-203E-4C98-B61A-DFF4FE78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ท้ายกระดาษ 9">
            <a:extLst>
              <a:ext uri="{FF2B5EF4-FFF2-40B4-BE49-F238E27FC236}">
                <a16:creationId xmlns:a16="http://schemas.microsoft.com/office/drawing/2014/main" id="{876A2033-06C8-4AB2-9030-3F16B748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21">
            <a:extLst>
              <a:ext uri="{FF2B5EF4-FFF2-40B4-BE49-F238E27FC236}">
                <a16:creationId xmlns:a16="http://schemas.microsoft.com/office/drawing/2014/main" id="{27A8E91A-3A86-4196-8572-2DBD6B15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3855-39C9-49D4-B6EF-B112A3904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19400" y="1610425"/>
            <a:ext cx="47766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411375" y="804425"/>
            <a:ext cx="159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29425" y="358937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75" y="-1300524"/>
            <a:ext cx="6846223" cy="1162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107925" y="2548934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203972" y="2548934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203975" y="3036571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108100" y="3036571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373526" y="630000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53649" y="1126600"/>
            <a:ext cx="2016251" cy="11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89850" y="1592975"/>
            <a:ext cx="37644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524050" y="2117125"/>
            <a:ext cx="4095900" cy="14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20675"/>
            <a:ext cx="6576000" cy="25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1284000" y="34781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70" r:id="rId15"/>
    <p:sldLayoutId id="2147483686" r:id="rId16"/>
    <p:sldLayoutId id="214748369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ay.com/learning-resources/25365988-helping_verbs_maste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7741811/inglese/tag-questions-match-u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8;p40"/>
          <p:cNvSpPr txBox="1">
            <a:spLocks noGrp="1"/>
          </p:cNvSpPr>
          <p:nvPr>
            <p:ph type="subTitle" idx="1"/>
          </p:nvPr>
        </p:nvSpPr>
        <p:spPr>
          <a:xfrm>
            <a:off x="114300" y="1298862"/>
            <a:ext cx="5527964" cy="373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1- To recognize different types of questions in English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2- Identify helping verbs and their functions 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72" y="126855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52055"/>
            <a:ext cx="7720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latin typeface="Caveat Brush" panose="020B0604020202020204" charset="0"/>
              </a:rPr>
              <a:t>4. I am studying for the exam.</a:t>
            </a:r>
            <a:endParaRPr lang="en-US" sz="3600" b="1" dirty="0">
              <a:solidFill>
                <a:schemeClr val="tx1"/>
              </a:solidFill>
              <a:latin typeface="Caveat Brush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veat Brush" panose="020B0604020202020204" charset="0"/>
              </a:rPr>
              <a:t>The function of the helping verb is : 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A) to help the main verb.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B) To Form a question.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C) To make the sentence negative.</a:t>
            </a:r>
          </a:p>
        </p:txBody>
      </p:sp>
    </p:spTree>
    <p:extLst>
      <p:ext uri="{BB962C8B-B14F-4D97-AF65-F5344CB8AC3E}">
        <p14:creationId xmlns:p14="http://schemas.microsoft.com/office/powerpoint/2010/main" val="412603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65" y="395047"/>
            <a:ext cx="8666070" cy="4353405"/>
          </a:xfrm>
        </p:spPr>
        <p:txBody>
          <a:bodyPr/>
          <a:lstStyle/>
          <a:p>
            <a:pPr algn="l"/>
            <a:r>
              <a:rPr lang="en-US" sz="4000" dirty="0"/>
              <a:t>1- To form a question : What </a:t>
            </a:r>
            <a:r>
              <a:rPr lang="en-US" sz="4000" dirty="0">
                <a:solidFill>
                  <a:srgbClr val="FF0000"/>
                </a:solidFill>
              </a:rPr>
              <a:t>is</a:t>
            </a:r>
            <a:r>
              <a:rPr lang="en-US" sz="4000" dirty="0"/>
              <a:t> your name?</a:t>
            </a:r>
            <a:br>
              <a:rPr lang="en-US" sz="4000" dirty="0"/>
            </a:br>
            <a:r>
              <a:rPr lang="en-US" sz="4000" dirty="0"/>
              <a:t>2- To form the negative form: she </a:t>
            </a:r>
            <a:r>
              <a:rPr lang="en-US" sz="4000" dirty="0">
                <a:solidFill>
                  <a:srgbClr val="FF0000"/>
                </a:solidFill>
              </a:rPr>
              <a:t>isn’t</a:t>
            </a:r>
            <a:r>
              <a:rPr lang="en-US" sz="4000" dirty="0"/>
              <a:t> happy.</a:t>
            </a:r>
            <a:br>
              <a:rPr lang="en-US" sz="4000" dirty="0"/>
            </a:br>
            <a:r>
              <a:rPr lang="en-US" sz="4000" dirty="0"/>
              <a:t>3- The main verb in a sentence : she </a:t>
            </a:r>
            <a:r>
              <a:rPr lang="en-US" sz="4000" dirty="0">
                <a:solidFill>
                  <a:srgbClr val="FF0000"/>
                </a:solidFill>
              </a:rPr>
              <a:t>is</a:t>
            </a:r>
            <a:r>
              <a:rPr lang="en-US" sz="4000" dirty="0"/>
              <a:t> happy .</a:t>
            </a:r>
            <a:br>
              <a:rPr lang="en-US" sz="4000" dirty="0"/>
            </a:br>
            <a:r>
              <a:rPr lang="en-US" sz="4000" dirty="0"/>
              <a:t>4- To support another verb: she </a:t>
            </a:r>
            <a:r>
              <a:rPr lang="en-US" sz="4000" dirty="0">
                <a:solidFill>
                  <a:srgbClr val="FF0000"/>
                </a:solidFill>
              </a:rPr>
              <a:t>is</a:t>
            </a:r>
            <a:r>
              <a:rPr lang="en-US" sz="4000" dirty="0"/>
              <a:t> laughing. </a:t>
            </a:r>
          </a:p>
        </p:txBody>
      </p:sp>
    </p:spTree>
    <p:extLst>
      <p:ext uri="{BB962C8B-B14F-4D97-AF65-F5344CB8AC3E}">
        <p14:creationId xmlns:p14="http://schemas.microsoft.com/office/powerpoint/2010/main" val="80250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3906982" y="445024"/>
            <a:ext cx="4800599" cy="3794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3600" b="1" dirty="0"/>
              <a:t>*Structure  question tags correctly with helping verbs. </a:t>
            </a:r>
          </a:p>
        </p:txBody>
      </p:sp>
      <p:pic>
        <p:nvPicPr>
          <p:cNvPr id="221" name="Google Shape;2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34" y="1567501"/>
            <a:ext cx="3179850" cy="35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6" y="158028"/>
            <a:ext cx="243840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"/>
          <p:cNvSpPr txBox="1">
            <a:spLocks noGrp="1"/>
          </p:cNvSpPr>
          <p:nvPr>
            <p:ph type="title"/>
          </p:nvPr>
        </p:nvSpPr>
        <p:spPr>
          <a:xfrm>
            <a:off x="1490525" y="267075"/>
            <a:ext cx="5858237" cy="9694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Formative Assessment </a:t>
            </a:r>
            <a:endParaRPr sz="4800" b="1" dirty="0"/>
          </a:p>
        </p:txBody>
      </p:sp>
      <p:sp>
        <p:nvSpPr>
          <p:cNvPr id="567" name="Google Shape;567;p71"/>
          <p:cNvSpPr txBox="1">
            <a:spLocks noGrp="1"/>
          </p:cNvSpPr>
          <p:nvPr>
            <p:ph type="title" idx="2"/>
          </p:nvPr>
        </p:nvSpPr>
        <p:spPr>
          <a:xfrm>
            <a:off x="2208289" y="3654967"/>
            <a:ext cx="5140473" cy="1248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https://www.educaplay.com/learning-resources/25365988-helping_verbs_mastery.html</a:t>
            </a:r>
            <a:endParaRPr dirty="0"/>
          </a:p>
        </p:txBody>
      </p:sp>
      <p:pic>
        <p:nvPicPr>
          <p:cNvPr id="568" name="Google Shape;56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210" y="751796"/>
            <a:ext cx="1530100" cy="37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76828" y="1383525"/>
            <a:ext cx="211997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86707" flipH="1">
            <a:off x="7662408" y="1268466"/>
            <a:ext cx="1165622" cy="147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" y="2880680"/>
            <a:ext cx="1629030" cy="104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7349" y="-122082"/>
            <a:ext cx="1629030" cy="1047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3" name="Google Shape;703;p49"/>
          <p:cNvGrpSpPr/>
          <p:nvPr/>
        </p:nvGrpSpPr>
        <p:grpSpPr>
          <a:xfrm>
            <a:off x="1098529" y="2650099"/>
            <a:ext cx="420352" cy="420413"/>
            <a:chOff x="1004438" y="2682450"/>
            <a:chExt cx="428188" cy="428250"/>
          </a:xfrm>
        </p:grpSpPr>
        <p:sp>
          <p:nvSpPr>
            <p:cNvPr id="704" name="Google Shape;704;p49"/>
            <p:cNvSpPr/>
            <p:nvPr/>
          </p:nvSpPr>
          <p:spPr>
            <a:xfrm flipH="1">
              <a:off x="1325525" y="3003600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 flipH="1">
              <a:off x="1004438" y="268245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469816" y="3928224"/>
            <a:ext cx="2005277" cy="1047572"/>
            <a:chOff x="364005" y="3984400"/>
            <a:chExt cx="2042658" cy="1067100"/>
          </a:xfrm>
        </p:grpSpPr>
        <p:pic>
          <p:nvPicPr>
            <p:cNvPr id="707" name="Google Shape;707;p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64005" y="3984400"/>
              <a:ext cx="1659367" cy="106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p49"/>
            <p:cNvSpPr/>
            <p:nvPr/>
          </p:nvSpPr>
          <p:spPr>
            <a:xfrm flipH="1">
              <a:off x="2342763" y="4249875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 flipH="1">
              <a:off x="1544788" y="39844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6436694" y="688737"/>
            <a:ext cx="1080655" cy="601365"/>
            <a:chOff x="6442113" y="608325"/>
            <a:chExt cx="1100800" cy="612575"/>
          </a:xfrm>
        </p:grpSpPr>
        <p:sp>
          <p:nvSpPr>
            <p:cNvPr id="711" name="Google Shape;711;p49"/>
            <p:cNvSpPr/>
            <p:nvPr/>
          </p:nvSpPr>
          <p:spPr>
            <a:xfrm flipH="1">
              <a:off x="7137000" y="6083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 flipH="1">
              <a:off x="7479013" y="11570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 flipH="1">
              <a:off x="6442113" y="6554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7594327" y="2650099"/>
            <a:ext cx="510018" cy="640608"/>
            <a:chOff x="7621325" y="2682450"/>
            <a:chExt cx="519525" cy="652550"/>
          </a:xfrm>
        </p:grpSpPr>
        <p:sp>
          <p:nvSpPr>
            <p:cNvPr id="715" name="Google Shape;715;p49"/>
            <p:cNvSpPr/>
            <p:nvPr/>
          </p:nvSpPr>
          <p:spPr>
            <a:xfrm flipH="1">
              <a:off x="7621325" y="268245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 flipH="1">
              <a:off x="8033750" y="2810200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 flipH="1">
              <a:off x="7865450" y="32711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51" y="446809"/>
            <a:ext cx="7704775" cy="41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0"/>
            <a:ext cx="9144000" cy="51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500" cy="49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0873" cy="524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-1"/>
            <a:ext cx="8842664" cy="50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032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25" y="0"/>
            <a:ext cx="9144000" cy="5402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9691" y="1018309"/>
            <a:ext cx="1236518" cy="43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5555" y="1693718"/>
            <a:ext cx="1433945" cy="44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382" y="2282536"/>
            <a:ext cx="1194954" cy="50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5555" y="3356264"/>
            <a:ext cx="1080654" cy="43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5554" y="3990109"/>
            <a:ext cx="1163781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5555" y="4696691"/>
            <a:ext cx="1433945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>
            <a:spLocks noGrp="1"/>
          </p:cNvSpPr>
          <p:nvPr>
            <p:ph type="title"/>
          </p:nvPr>
        </p:nvSpPr>
        <p:spPr>
          <a:xfrm>
            <a:off x="211799" y="197304"/>
            <a:ext cx="5492809" cy="9249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Take- off  Touch Down </a:t>
            </a:r>
            <a:endParaRPr sz="4800" dirty="0"/>
          </a:p>
        </p:txBody>
      </p:sp>
      <p:pic>
        <p:nvPicPr>
          <p:cNvPr id="160" name="Google Shape;1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7550" y="119404"/>
            <a:ext cx="1271449" cy="1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15048" y="1665970"/>
            <a:ext cx="8454880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veat Brush" panose="020B0604020202020204" charset="0"/>
              </a:rPr>
              <a:t>Take off if 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Caveat Brush" panose="020B0604020202020204" charset="0"/>
              </a:rPr>
              <a:t>you know more than one type of questions in English.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veat Brush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veat Brush" panose="020B0604020202020204" charset="0"/>
              </a:rPr>
              <a:t>Touch down if you know their functions.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099F45-365D-450F-88D9-9AB44878F135}"/>
              </a:ext>
            </a:extLst>
          </p:cNvPr>
          <p:cNvSpPr/>
          <p:nvPr/>
        </p:nvSpPr>
        <p:spPr>
          <a:xfrm>
            <a:off x="304060" y="171093"/>
            <a:ext cx="85358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✅ Examples of Question Tags with Action Verbs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You play football, don’t you?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i="1" dirty="0"/>
              <a:t>Main verb = play (action verb)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Explanation: Use </a:t>
            </a:r>
            <a:r>
              <a:rPr lang="en-US" sz="1800" b="1" dirty="0"/>
              <a:t>don’t /doesn’t </a:t>
            </a:r>
            <a:r>
              <a:rPr lang="en-US" sz="1800" dirty="0"/>
              <a:t> in the tag when the main verb is an action verb in the present simple.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She studies hard, doesn’t she?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i="1" dirty="0"/>
              <a:t>Main verb = studies (action verb)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Explanation: In the present simple with </a:t>
            </a:r>
            <a:r>
              <a:rPr lang="en-US" sz="1800" b="1" dirty="0"/>
              <a:t>he/she/it</a:t>
            </a:r>
            <a:r>
              <a:rPr lang="en-US" sz="1800" dirty="0"/>
              <a:t>, use </a:t>
            </a:r>
            <a:r>
              <a:rPr lang="en-US" sz="1800" b="1" dirty="0"/>
              <a:t>doesn’t </a:t>
            </a:r>
            <a:r>
              <a:rPr lang="en-US" sz="1800" dirty="0"/>
              <a:t> in the tag.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They went to the park, didn’t they?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i="1" dirty="0"/>
              <a:t>Main verb = went (past action)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Explanation: In the past simple, use </a:t>
            </a:r>
            <a:r>
              <a:rPr lang="en-US" sz="1800" b="1" dirty="0"/>
              <a:t>didn’t </a:t>
            </a:r>
            <a:r>
              <a:rPr lang="en-US" sz="1800" dirty="0"/>
              <a:t> in the tag.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We worked yesterday, didn’t we?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i="1" dirty="0"/>
              <a:t>Main verb = worked (action verb)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Explanation: Past simple action → use </a:t>
            </a:r>
            <a:r>
              <a:rPr lang="en-US" sz="1800" b="1" dirty="0"/>
              <a:t>didn’t </a:t>
            </a:r>
            <a:r>
              <a:rPr lang="en-US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He will help you, won’t he?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i="1" dirty="0"/>
              <a:t>Main verb = help (future action)</a:t>
            </a:r>
            <a:endParaRPr lang="en-US" sz="1800" dirty="0"/>
          </a:p>
          <a:p>
            <a:pPr marL="742950" lvl="1" indent="-285750">
              <a:buFont typeface="+mj-lt"/>
              <a:buAutoNum type="arabicPeriod"/>
            </a:pPr>
            <a:r>
              <a:rPr lang="en-US" sz="1800" dirty="0"/>
              <a:t>Explanation: With </a:t>
            </a:r>
            <a:r>
              <a:rPr lang="en-US" sz="1800" b="1" dirty="0"/>
              <a:t>will</a:t>
            </a:r>
            <a:r>
              <a:rPr lang="en-US" sz="1800" dirty="0"/>
              <a:t>, repeat it in the tag (negative form).</a:t>
            </a:r>
          </a:p>
        </p:txBody>
      </p:sp>
    </p:spTree>
    <p:extLst>
      <p:ext uri="{BB962C8B-B14F-4D97-AF65-F5344CB8AC3E}">
        <p14:creationId xmlns:p14="http://schemas.microsoft.com/office/powerpoint/2010/main" val="296374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228599"/>
            <a:ext cx="4537800" cy="997527"/>
          </a:xfrm>
        </p:spPr>
        <p:txBody>
          <a:bodyPr/>
          <a:lstStyle/>
          <a:p>
            <a:r>
              <a:rPr lang="en-US" sz="7200" dirty="0"/>
              <a:t>Rally Coach 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623455" y="4447309"/>
            <a:ext cx="7907481" cy="61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3455" y="1226127"/>
            <a:ext cx="8416636" cy="3054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2"/>
                </a:solidFill>
              </a:rPr>
              <a:t>Drag the correct answer and drop it next to its statement.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AutoShape 2" descr="Four Minutes Stopwatch Icon, Tim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65" y="2596428"/>
            <a:ext cx="1570326" cy="15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727" y="1477300"/>
            <a:ext cx="961266" cy="10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72B087F-EF53-4C51-8559-E208FFEA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52" y="80963"/>
            <a:ext cx="7370063" cy="5062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🔹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Using HAS / HAVE / HAD in Question Tags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1️</a:t>
            </a:r>
            <a:r>
              <a:rPr lang="en-US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⃣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When HAS / HAVE / HAD = Action Verbs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Meaning: to own, possess, experience, eat, etc.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 use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do/does/did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the tag.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Examples: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car,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doesn’t she?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lunch at 2,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don’t they?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bike,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didn’t he?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2️</a:t>
            </a:r>
            <a:r>
              <a:rPr lang="en-US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⃣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When HAS / HAVE / HAD = Auxiliary Verbs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Meaning: part of perfect tenses.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 repeat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 / have / had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the tag.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Examples: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 finished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her homework,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hasn’t she?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They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have visited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London,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haven’t they?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had left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before 9,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hadn’t he?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469CE33A-A992-4EFA-9952-77C54C80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Lunch was delicious, </a:t>
            </a:r>
            <a:r>
              <a:rPr lang="en-US" altLang="en-US" u="sng"/>
              <a:t>                </a:t>
            </a:r>
            <a:r>
              <a:rPr lang="en-US" altLang="en-US"/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Spring break is next week, _________?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Class finished quickly, _________?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A6E5033-858D-4E31-BF47-71F72E36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t>Exceptional Cases 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EE5CD9C3-473C-4A66-83D7-C6FE023F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200150"/>
            <a:ext cx="125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9933"/>
                </a:solidFill>
                <a:latin typeface="Arial" panose="020B0604020202020204" pitchFamily="34" charset="0"/>
              </a:rPr>
              <a:t>wasn’t it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D41F438A-7FA5-4360-90CA-2579F6ED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057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9933"/>
                </a:solidFill>
                <a:latin typeface="Arial" panose="020B0604020202020204" pitchFamily="34" charset="0"/>
              </a:rPr>
              <a:t>isn’t it</a:t>
            </a:r>
          </a:p>
        </p:txBody>
      </p:sp>
      <p:pic>
        <p:nvPicPr>
          <p:cNvPr id="17414" name="Picture 7" descr="D:\รูปภาพ\Animation MSM\kapook_24842.gif">
            <a:extLst>
              <a:ext uri="{FF2B5EF4-FFF2-40B4-BE49-F238E27FC236}">
                <a16:creationId xmlns:a16="http://schemas.microsoft.com/office/drawing/2014/main" id="{9FA926D3-7D16-4AAE-9B00-E794F810A0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200400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>
            <a:extLst>
              <a:ext uri="{FF2B5EF4-FFF2-40B4-BE49-F238E27FC236}">
                <a16:creationId xmlns:a16="http://schemas.microsoft.com/office/drawing/2014/main" id="{3834451C-3138-4896-BB4A-394B3D99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17725"/>
            <a:ext cx="6572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F2993D-02C2-4E3A-81A5-FE7CB3E0C95B}"/>
              </a:ext>
            </a:extLst>
          </p:cNvPr>
          <p:cNvSpPr/>
          <p:nvPr/>
        </p:nvSpPr>
        <p:spPr>
          <a:xfrm>
            <a:off x="7123176" y="118872"/>
            <a:ext cx="1856232" cy="117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025A3DF-F5CA-4F8A-A3A1-88F23FAF6FE7}"/>
              </a:ext>
            </a:extLst>
          </p:cNvPr>
          <p:cNvSpPr/>
          <p:nvPr/>
        </p:nvSpPr>
        <p:spPr>
          <a:xfrm rot="3123349">
            <a:off x="7223760" y="1618488"/>
            <a:ext cx="731520" cy="900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2535" y="3465413"/>
            <a:ext cx="1307101" cy="11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1494" y="2082153"/>
            <a:ext cx="1307101" cy="11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65" y="945394"/>
            <a:ext cx="1307101" cy="11918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3"/>
          <p:cNvSpPr txBox="1">
            <a:spLocks noGrp="1"/>
          </p:cNvSpPr>
          <p:nvPr>
            <p:ph type="title" idx="2"/>
          </p:nvPr>
        </p:nvSpPr>
        <p:spPr>
          <a:xfrm>
            <a:off x="2072539" y="1146432"/>
            <a:ext cx="3382688" cy="741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Yes No Questions </a:t>
            </a:r>
            <a:endParaRPr sz="4000" dirty="0"/>
          </a:p>
        </p:txBody>
      </p:sp>
      <p:sp>
        <p:nvSpPr>
          <p:cNvPr id="180" name="Google Shape;180;p43"/>
          <p:cNvSpPr txBox="1">
            <a:spLocks noGrp="1"/>
          </p:cNvSpPr>
          <p:nvPr>
            <p:ph type="title" idx="3"/>
          </p:nvPr>
        </p:nvSpPr>
        <p:spPr>
          <a:xfrm>
            <a:off x="1821215" y="3581537"/>
            <a:ext cx="3395021" cy="553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Question Tags </a:t>
            </a:r>
            <a:endParaRPr sz="4800" dirty="0"/>
          </a:p>
        </p:txBody>
      </p:sp>
      <p:sp>
        <p:nvSpPr>
          <p:cNvPr id="182" name="Google Shape;182;p43"/>
          <p:cNvSpPr txBox="1">
            <a:spLocks noGrp="1"/>
          </p:cNvSpPr>
          <p:nvPr>
            <p:ph type="title" idx="5"/>
          </p:nvPr>
        </p:nvSpPr>
        <p:spPr>
          <a:xfrm>
            <a:off x="1949228" y="2320022"/>
            <a:ext cx="3373972" cy="673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Wh- Questions </a:t>
            </a:r>
            <a:endParaRPr sz="4400" dirty="0"/>
          </a:p>
        </p:txBody>
      </p:sp>
      <p:sp>
        <p:nvSpPr>
          <p:cNvPr id="186" name="Google Shape;186;p43"/>
          <p:cNvSpPr txBox="1">
            <a:spLocks noGrp="1"/>
          </p:cNvSpPr>
          <p:nvPr>
            <p:ph type="title" idx="9"/>
          </p:nvPr>
        </p:nvSpPr>
        <p:spPr>
          <a:xfrm>
            <a:off x="755202" y="1209952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4" action="ppaction://hlinksldjump"/>
              </a:rPr>
              <a:t>01</a:t>
            </a:r>
            <a:endParaRPr dirty="0"/>
          </a:p>
        </p:txBody>
      </p:sp>
      <p:sp>
        <p:nvSpPr>
          <p:cNvPr id="187" name="Google Shape;187;p43"/>
          <p:cNvSpPr txBox="1">
            <a:spLocks noGrp="1"/>
          </p:cNvSpPr>
          <p:nvPr>
            <p:ph type="title" idx="13"/>
          </p:nvPr>
        </p:nvSpPr>
        <p:spPr>
          <a:xfrm>
            <a:off x="668015" y="2328654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5" action="ppaction://hlinksldjump"/>
              </a:rPr>
              <a:t>02</a:t>
            </a:r>
            <a:endParaRPr dirty="0"/>
          </a:p>
        </p:txBody>
      </p:sp>
      <p:sp>
        <p:nvSpPr>
          <p:cNvPr id="189" name="Google Shape;189;p43"/>
          <p:cNvSpPr txBox="1">
            <a:spLocks noGrp="1"/>
          </p:cNvSpPr>
          <p:nvPr>
            <p:ph type="title" idx="15"/>
          </p:nvPr>
        </p:nvSpPr>
        <p:spPr>
          <a:xfrm>
            <a:off x="642128" y="3757985"/>
            <a:ext cx="1307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03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535" y="252972"/>
            <a:ext cx="8759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veat Brush" panose="020B0604020202020204" charset="0"/>
              </a:rPr>
              <a:t>What types of questions are you familiar with?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5227" y="1209952"/>
            <a:ext cx="3532909" cy="84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2"/>
                </a:solidFill>
                <a:latin typeface="Caveat Brush" panose="020B0604020202020204" charset="0"/>
              </a:rPr>
              <a:t>To confirm or deny information.</a:t>
            </a:r>
            <a:endParaRPr lang="en-US" sz="3200" dirty="0">
              <a:solidFill>
                <a:schemeClr val="bg2"/>
              </a:solidFill>
              <a:latin typeface="Caveat Brush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4582" y="2247098"/>
            <a:ext cx="3536923" cy="1033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/>
            <a:r>
              <a:rPr lang="en-US" sz="2400" b="1" dirty="0">
                <a:solidFill>
                  <a:schemeClr val="bg2"/>
                </a:solidFill>
                <a:latin typeface="Caveat Brush" panose="020B0604020202020204" charset="0"/>
              </a:rPr>
              <a:t>To gather more detailed information or clarify something.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34582" y="3581537"/>
            <a:ext cx="3532909" cy="84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2"/>
                </a:solidFill>
                <a:latin typeface="Caveat Brush" panose="020B0604020202020204" charset="0"/>
              </a:rPr>
              <a:t>To confirm or seek agreement.</a:t>
            </a:r>
            <a:endParaRPr lang="en-US" sz="3200" dirty="0">
              <a:solidFill>
                <a:schemeClr val="bg2"/>
              </a:solidFill>
              <a:latin typeface="Caveat Brush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73" y="226814"/>
            <a:ext cx="2792127" cy="510941"/>
          </a:xfrm>
        </p:spPr>
        <p:txBody>
          <a:bodyPr/>
          <a:lstStyle/>
          <a:p>
            <a:r>
              <a:rPr lang="en-US" sz="4800" dirty="0"/>
              <a:t>Feedback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427" y="871334"/>
            <a:ext cx="89465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👍 Thumbs Up / 👎 Thumbs Down : </a:t>
            </a:r>
            <a:br>
              <a:rPr lang="en-US" sz="3200" b="1" dirty="0"/>
            </a:br>
            <a:r>
              <a:rPr lang="en-US" sz="3200" b="1" dirty="0"/>
              <a:t>1. I know three types of questions and their functions. </a:t>
            </a:r>
          </a:p>
          <a:p>
            <a:r>
              <a:rPr lang="en-US" sz="3200" b="1" dirty="0"/>
              <a:t>2. Yes/No questions → to confirm or deny</a:t>
            </a:r>
          </a:p>
          <a:p>
            <a:r>
              <a:rPr lang="en-US" sz="3200" b="1" dirty="0"/>
              <a:t>3. </a:t>
            </a:r>
            <a:r>
              <a:rPr lang="en-US" sz="3200" b="1" dirty="0" err="1"/>
              <a:t>Wh</a:t>
            </a:r>
            <a:r>
              <a:rPr lang="en-US" sz="3200" b="1" dirty="0"/>
              <a:t>- questions → to ask for detailed answers.</a:t>
            </a:r>
          </a:p>
          <a:p>
            <a:r>
              <a:rPr lang="en-US" sz="3200" b="1" dirty="0"/>
              <a:t>4. Question tags → to confirm or seek agreement.</a:t>
            </a:r>
          </a:p>
        </p:txBody>
      </p:sp>
    </p:spTree>
    <p:extLst>
      <p:ext uri="{BB962C8B-B14F-4D97-AF65-F5344CB8AC3E}">
        <p14:creationId xmlns:p14="http://schemas.microsoft.com/office/powerpoint/2010/main" val="30620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6"/>
          <p:cNvSpPr txBox="1">
            <a:spLocks noGrp="1"/>
          </p:cNvSpPr>
          <p:nvPr>
            <p:ph type="subTitle" idx="1"/>
          </p:nvPr>
        </p:nvSpPr>
        <p:spPr>
          <a:xfrm>
            <a:off x="467591" y="1625076"/>
            <a:ext cx="4186008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" sz="2400" b="1" dirty="0">
                <a:solidFill>
                  <a:srgbClr val="C00000"/>
                </a:solidFill>
              </a:rPr>
              <a:t>s , am , are , was , were 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637" name="Google Shape;637;p46"/>
          <p:cNvSpPr txBox="1">
            <a:spLocks noGrp="1"/>
          </p:cNvSpPr>
          <p:nvPr>
            <p:ph type="subTitle" idx="2"/>
          </p:nvPr>
        </p:nvSpPr>
        <p:spPr>
          <a:xfrm>
            <a:off x="584919" y="1214912"/>
            <a:ext cx="3405191" cy="556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75000"/>
                  </a:schemeClr>
                </a:solidFill>
              </a:rPr>
              <a:t>Verb to be </a:t>
            </a:r>
            <a:endParaRPr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8" name="Google Shape;638;p46"/>
          <p:cNvSpPr txBox="1">
            <a:spLocks noGrp="1"/>
          </p:cNvSpPr>
          <p:nvPr>
            <p:ph type="subTitle" idx="3"/>
          </p:nvPr>
        </p:nvSpPr>
        <p:spPr>
          <a:xfrm>
            <a:off x="403814" y="3379075"/>
            <a:ext cx="37674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</a:rPr>
              <a:t>h</a:t>
            </a:r>
            <a:r>
              <a:rPr lang="en" sz="3600" b="1" dirty="0">
                <a:solidFill>
                  <a:srgbClr val="C00000"/>
                </a:solidFill>
              </a:rPr>
              <a:t>ave , has , had 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639" name="Google Shape;639;p46"/>
          <p:cNvSpPr txBox="1">
            <a:spLocks noGrp="1"/>
          </p:cNvSpPr>
          <p:nvPr>
            <p:ph type="subTitle" idx="4"/>
          </p:nvPr>
        </p:nvSpPr>
        <p:spPr>
          <a:xfrm>
            <a:off x="467591" y="2973693"/>
            <a:ext cx="3767400" cy="4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75000"/>
                  </a:schemeClr>
                </a:solidFill>
              </a:rPr>
              <a:t>Verb to have </a:t>
            </a:r>
            <a:endParaRPr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0" name="Google Shape;640;p46"/>
          <p:cNvSpPr txBox="1">
            <a:spLocks noGrp="1"/>
          </p:cNvSpPr>
          <p:nvPr>
            <p:ph type="subTitle" idx="5"/>
          </p:nvPr>
        </p:nvSpPr>
        <p:spPr>
          <a:xfrm>
            <a:off x="4653601" y="1625076"/>
            <a:ext cx="37674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" sz="2800" b="1" dirty="0">
                <a:solidFill>
                  <a:srgbClr val="C00000"/>
                </a:solidFill>
              </a:rPr>
              <a:t>o , does , did 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641" name="Google Shape;641;p46"/>
          <p:cNvSpPr txBox="1">
            <a:spLocks noGrp="1"/>
          </p:cNvSpPr>
          <p:nvPr>
            <p:ph type="subTitle" idx="6"/>
          </p:nvPr>
        </p:nvSpPr>
        <p:spPr>
          <a:xfrm>
            <a:off x="4653599" y="1398618"/>
            <a:ext cx="3767400" cy="4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/>
                </a:solidFill>
              </a:rPr>
              <a:t>Verb to do</a:t>
            </a:r>
            <a:endParaRPr sz="3200" b="1" dirty="0">
              <a:solidFill>
                <a:schemeClr val="accent1"/>
              </a:solidFill>
            </a:endParaRPr>
          </a:p>
        </p:txBody>
      </p:sp>
      <p:sp>
        <p:nvSpPr>
          <p:cNvPr id="642" name="Google Shape;642;p46"/>
          <p:cNvSpPr txBox="1">
            <a:spLocks noGrp="1"/>
          </p:cNvSpPr>
          <p:nvPr>
            <p:ph type="subTitle" idx="7"/>
          </p:nvPr>
        </p:nvSpPr>
        <p:spPr>
          <a:xfrm>
            <a:off x="4572000" y="3379075"/>
            <a:ext cx="3991635" cy="985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can , could , will ,would ,shall, should ,must 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643" name="Google Shape;643;p46"/>
          <p:cNvSpPr txBox="1">
            <a:spLocks noGrp="1"/>
          </p:cNvSpPr>
          <p:nvPr>
            <p:ph type="subTitle" idx="8"/>
          </p:nvPr>
        </p:nvSpPr>
        <p:spPr>
          <a:xfrm>
            <a:off x="4796235" y="2984354"/>
            <a:ext cx="3767400" cy="4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/>
                </a:solidFill>
              </a:rPr>
              <a:t>Modal Verbs </a:t>
            </a:r>
            <a:endParaRPr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" grpId="0" build="p"/>
      <p:bldP spid="639" grpId="0" build="p"/>
      <p:bldP spid="641" grpId="0" build="p"/>
      <p:bldP spid="6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>
            <a:spLocks noGrp="1"/>
          </p:cNvSpPr>
          <p:nvPr>
            <p:ph type="title"/>
          </p:nvPr>
        </p:nvSpPr>
        <p:spPr>
          <a:xfrm>
            <a:off x="720000" y="1610425"/>
            <a:ext cx="48759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re assessment </a:t>
            </a:r>
            <a:endParaRPr dirty="0"/>
          </a:p>
        </p:txBody>
      </p:sp>
      <p:sp>
        <p:nvSpPr>
          <p:cNvPr id="195" name="Google Shape;195;p44"/>
          <p:cNvSpPr txBox="1">
            <a:spLocks noGrp="1"/>
          </p:cNvSpPr>
          <p:nvPr>
            <p:ph type="title" idx="2"/>
          </p:nvPr>
        </p:nvSpPr>
        <p:spPr>
          <a:xfrm>
            <a:off x="2411375" y="804425"/>
            <a:ext cx="159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208" y="299835"/>
            <a:ext cx="8354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Caveat Brush" panose="020B0604020202020204" charset="0"/>
              </a:rPr>
              <a:t>Which of the following sentences contains a helping verb?</a:t>
            </a:r>
          </a:p>
          <a:p>
            <a:endParaRPr lang="en-US" sz="4000" b="1" dirty="0">
              <a:latin typeface="Caveat Brush" panose="020B0604020202020204" charset="0"/>
            </a:endParaRPr>
          </a:p>
          <a:p>
            <a:r>
              <a:rPr lang="en-US" sz="4000" dirty="0">
                <a:latin typeface="Caveat Brush" panose="020B0604020202020204" charset="0"/>
              </a:rPr>
              <a:t>A) She writes every day.</a:t>
            </a:r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B) They are playing in the garden.</a:t>
            </a:r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C) He reads a book.</a:t>
            </a:r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D) I like chocolate.</a:t>
            </a:r>
          </a:p>
        </p:txBody>
      </p:sp>
    </p:spTree>
    <p:extLst>
      <p:ext uri="{BB962C8B-B14F-4D97-AF65-F5344CB8AC3E}">
        <p14:creationId xmlns:p14="http://schemas.microsoft.com/office/powerpoint/2010/main" val="30442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355601"/>
            <a:ext cx="8094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veat Brush" panose="020B0604020202020204" charset="0"/>
              </a:rPr>
              <a:t>2. “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veat Brush" panose="020B0604020202020204" charset="0"/>
              </a:rPr>
              <a:t>She is reading a book”.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b="1" dirty="0">
                <a:latin typeface="Caveat Brush" panose="020B0604020202020204" charset="0"/>
              </a:rPr>
              <a:t>The </a:t>
            </a:r>
            <a:r>
              <a:rPr lang="en-US" sz="3600" b="1" dirty="0">
                <a:solidFill>
                  <a:srgbClr val="C00000"/>
                </a:solidFill>
                <a:latin typeface="Caveat Brush" panose="020B0604020202020204" charset="0"/>
              </a:rPr>
              <a:t>function</a:t>
            </a:r>
            <a:r>
              <a:rPr lang="en-US" sz="3600" b="1" dirty="0">
                <a:latin typeface="Caveat Brush" panose="020B0604020202020204" charset="0"/>
              </a:rPr>
              <a:t> of the helping verb is:</a:t>
            </a:r>
          </a:p>
          <a:p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A) To help the main verb .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B) To form a question.</a:t>
            </a:r>
            <a:br>
              <a:rPr lang="en-US" sz="3600" dirty="0">
                <a:latin typeface="Caveat Brush" panose="020B0604020202020204" charset="0"/>
              </a:rPr>
            </a:br>
            <a:r>
              <a:rPr lang="en-US" sz="3600" dirty="0">
                <a:latin typeface="Caveat Brush" panose="020B0604020202020204" charset="0"/>
              </a:rPr>
              <a:t>C) To make the sentence negative.</a:t>
            </a:r>
          </a:p>
        </p:txBody>
      </p:sp>
    </p:spTree>
    <p:extLst>
      <p:ext uri="{BB962C8B-B14F-4D97-AF65-F5344CB8AC3E}">
        <p14:creationId xmlns:p14="http://schemas.microsoft.com/office/powerpoint/2010/main" val="30997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1" y="199478"/>
            <a:ext cx="79698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aveat Brush" panose="020B0604020202020204" charset="0"/>
              </a:rPr>
              <a:t>3. </a:t>
            </a:r>
            <a:r>
              <a:rPr lang="en-US" sz="4000" i="1" dirty="0">
                <a:solidFill>
                  <a:schemeClr val="tx1"/>
                </a:solidFill>
                <a:latin typeface="Caveat Brush" panose="020B0604020202020204" charset="0"/>
              </a:rPr>
              <a:t>He </a:t>
            </a:r>
            <a:r>
              <a:rPr lang="en-US" sz="4000" b="1" i="1" dirty="0">
                <a:solidFill>
                  <a:schemeClr val="tx1"/>
                </a:solidFill>
                <a:latin typeface="Caveat Brush" panose="020B0604020202020204" charset="0"/>
              </a:rPr>
              <a:t>does not</a:t>
            </a:r>
            <a:r>
              <a:rPr lang="en-US" sz="4000" i="1" dirty="0">
                <a:solidFill>
                  <a:schemeClr val="tx1"/>
                </a:solidFill>
                <a:latin typeface="Caveat Brush" panose="020B0604020202020204" charset="0"/>
              </a:rPr>
              <a:t> like spicy food </a:t>
            </a:r>
            <a:r>
              <a:rPr lang="en-US" sz="4000" i="1" dirty="0">
                <a:latin typeface="Caveat Brush" panose="020B0604020202020204" charset="0"/>
              </a:rPr>
              <a:t>.</a:t>
            </a:r>
          </a:p>
          <a:p>
            <a:r>
              <a:rPr lang="en-US" sz="4000" b="1" dirty="0">
                <a:latin typeface="Caveat Brush" panose="020B0604020202020204" charset="0"/>
              </a:rPr>
              <a:t>The </a:t>
            </a:r>
            <a:r>
              <a:rPr lang="en-US" sz="4000" b="1" dirty="0">
                <a:solidFill>
                  <a:srgbClr val="C00000"/>
                </a:solidFill>
                <a:latin typeface="Caveat Brush" panose="020B0604020202020204" charset="0"/>
              </a:rPr>
              <a:t>function</a:t>
            </a:r>
            <a:r>
              <a:rPr lang="en-US" sz="4000" b="1" dirty="0">
                <a:latin typeface="Caveat Brush" panose="020B0604020202020204" charset="0"/>
              </a:rPr>
              <a:t> of the helping verb is:</a:t>
            </a:r>
          </a:p>
          <a:p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A) To help the main verb .</a:t>
            </a:r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B) To form a question.</a:t>
            </a:r>
            <a:br>
              <a:rPr lang="en-US" sz="4000" dirty="0">
                <a:latin typeface="Caveat Brush" panose="020B0604020202020204" charset="0"/>
              </a:rPr>
            </a:br>
            <a:r>
              <a:rPr lang="en-US" sz="4000" dirty="0">
                <a:latin typeface="Caveat Brush" panose="020B0604020202020204" charset="0"/>
              </a:rPr>
              <a:t>C) To make the sentence negative.</a:t>
            </a:r>
          </a:p>
          <a:p>
            <a:r>
              <a:rPr lang="en-US" sz="4000" i="1" dirty="0">
                <a:latin typeface="Caveat Brush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501630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770</Words>
  <Application>Microsoft Office PowerPoint</Application>
  <PresentationFormat>On-screen Show (16:9)</PresentationFormat>
  <Paragraphs>89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Segoe UI Emoji</vt:lpstr>
      <vt:lpstr>Fredoka One</vt:lpstr>
      <vt:lpstr>Calibri</vt:lpstr>
      <vt:lpstr>Marcellus</vt:lpstr>
      <vt:lpstr>Caveat Brush</vt:lpstr>
      <vt:lpstr>Times New Roman</vt:lpstr>
      <vt:lpstr>Open Sans</vt:lpstr>
      <vt:lpstr>Bebas Neue</vt:lpstr>
      <vt:lpstr>Symbol</vt:lpstr>
      <vt:lpstr>Arial</vt:lpstr>
      <vt:lpstr>Nunito</vt:lpstr>
      <vt:lpstr>Wingdings</vt:lpstr>
      <vt:lpstr>Tahoma</vt:lpstr>
      <vt:lpstr>Question of the Day for Preschool by Slidesgo</vt:lpstr>
      <vt:lpstr>PowerPoint Presentation</vt:lpstr>
      <vt:lpstr>Take- off  Touch Down </vt:lpstr>
      <vt:lpstr>Yes No Questions </vt:lpstr>
      <vt:lpstr>Feedback </vt:lpstr>
      <vt:lpstr>PowerPoint Presentation</vt:lpstr>
      <vt:lpstr>Pre assessment </vt:lpstr>
      <vt:lpstr>PowerPoint Presentation</vt:lpstr>
      <vt:lpstr>PowerPoint Presentation</vt:lpstr>
      <vt:lpstr>PowerPoint Presentation</vt:lpstr>
      <vt:lpstr>PowerPoint Presentation</vt:lpstr>
      <vt:lpstr>1- To form a question : What is your name? 2- To form the negative form: she isn’t happy. 3- The main verb in a sentence : she is happy . 4- To support another verb: she is laughing. </vt:lpstr>
      <vt:lpstr>*Structure  question tags correctly with helping verbs. </vt:lpstr>
      <vt:lpstr>Formative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Rally Coach </vt:lpstr>
      <vt:lpstr>PowerPoint Presentation</vt:lpstr>
      <vt:lpstr>Exceptional Cases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 Awad</dc:creator>
  <cp:lastModifiedBy>GTR1</cp:lastModifiedBy>
  <cp:revision>30</cp:revision>
  <dcterms:modified xsi:type="dcterms:W3CDTF">2025-09-22T10:27:34Z</dcterms:modified>
</cp:coreProperties>
</file>