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26" r:id="rId4"/>
  </p:sldMasterIdLst>
  <p:notesMasterIdLst>
    <p:notesMasterId r:id="rId20"/>
  </p:notesMasterIdLst>
  <p:handoutMasterIdLst>
    <p:handoutMasterId r:id="rId21"/>
  </p:handoutMasterIdLst>
  <p:sldIdLst>
    <p:sldId id="256" r:id="rId5"/>
    <p:sldId id="274" r:id="rId6"/>
    <p:sldId id="304" r:id="rId7"/>
    <p:sldId id="288" r:id="rId8"/>
    <p:sldId id="457" r:id="rId9"/>
    <p:sldId id="502" r:id="rId10"/>
    <p:sldId id="507" r:id="rId11"/>
    <p:sldId id="490" r:id="rId12"/>
    <p:sldId id="508" r:id="rId13"/>
    <p:sldId id="509" r:id="rId14"/>
    <p:sldId id="484" r:id="rId15"/>
    <p:sldId id="278" r:id="rId16"/>
    <p:sldId id="280" r:id="rId17"/>
    <p:sldId id="456" r:id="rId18"/>
    <p:sldId id="50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8" autoAdjust="0"/>
    <p:restoredTop sz="94061" autoAdjust="0"/>
  </p:normalViewPr>
  <p:slideViewPr>
    <p:cSldViewPr snapToGrid="0" snapToObjects="1">
      <p:cViewPr varScale="1">
        <p:scale>
          <a:sx n="85" d="100"/>
          <a:sy n="85" d="100"/>
        </p:scale>
        <p:origin x="10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3288" y="3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0BB816-636F-4C40-9EC7-A3BA365B89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CE0D02-F780-4697-9A30-3F10F4D67C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9885C-64C6-4202-8B65-38170DBD673D}" type="datetimeFigureOut">
              <a:rPr lang="en-US" smtClean="0"/>
              <a:t>9/23/2025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0C7536-00AB-4C14-90D3-7D88603F2A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DBC111-E561-48D6-9DB3-85F8BE552B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AA4D1-BF1D-4260-B442-EBD7859EC5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146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49326-15A5-4041-B3F6-1CB1FE840753}" type="datetimeFigureOut">
              <a:rPr lang="en-US" smtClean="0"/>
              <a:t>9/23/2025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39BA2-F127-4DB1-B8FD-D5A70CC3E0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405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39BA2-F127-4DB1-B8FD-D5A70CC3E01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013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980C7B-F558-91E7-E255-2BDEFA6C1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10BC84-1CF3-9AE9-2AD7-374960B853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D59382-5F50-4C3D-FC16-9CC4E16CBB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8BAA1A-0650-FC51-04C3-86B9A08CB5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39BA2-F127-4DB1-B8FD-D5A70CC3E0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8741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8C5F7-BFE6-95E9-EF30-C822A9E18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F46856-77B8-B127-19AE-5DC14810D8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DA641-CBAA-F4AB-5D28-6FE6266EE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652CB-FD92-E214-CFA3-DEDCFBDCC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AEB77-AE22-8ACC-211E-EA7B9186A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985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D31C7-2222-7087-E22D-FE0A169CF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616EFA-98CA-84FC-9DEE-5B07E3CA7C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26112-B77B-AA02-B846-2EA0E16E6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2CFD0F-8F15-2348-6610-7F2FA2F87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ADCB2-AD11-49E3-EC2C-AF67E972A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113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EE4B5-F09F-A6AC-D44D-C8EA73F3D2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297FAA-CEEA-91E9-03E3-473FDE6F60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ABAC0-B022-5FE5-A3E8-AB46161F1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6021C-CC30-45C8-D182-9CCBA5430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005FC-920B-924D-3A5E-BD958E040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917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4733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1749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A4CBB-CFE7-FC0D-D2C6-9D9B9C4CE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1C562-9FFF-B5B8-4024-DA0AB9E59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875EB-4A6D-C6D2-B97A-A871F700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4092F-2A19-7BC6-C83E-63B76472D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7A466-4CDE-7044-D216-BCF132BE6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100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73345-9281-F43E-E93E-3995DBD80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F02CDF-E48D-F802-DCF5-8A6F7976A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0D454-3A35-B6EA-38AE-5B486BCF3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2D0E8-4E86-880A-49F1-7631FAB11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E93F8B-EBF1-7C74-B560-A3392F7C0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147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78B95-68AF-C641-8764-AAF0BD148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2E2C3-C962-8D1D-5716-C1741D0FF8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CB0091-7E26-D7DF-51C8-2D66DB6775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165F17-0EFF-639E-2B64-733A8FD2D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8737FE-DAC0-025C-AC63-7B241D0A8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91ACF-A131-FAD0-9AEA-B48455AC9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27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BA832-9FFD-9875-0CF5-8952C4E23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F8EDE0-B403-F1C4-F118-0C1950F9D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B9157D-9885-4CEC-21C1-072345A2D5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5721F9-B4FC-5D92-2212-DEBFC48E0E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4C3F3A-A4D5-C148-97D8-AC0EC3E52C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370593-B07E-CFC8-5D61-14FCAD5E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A389C6-2276-FEA4-8089-B45BE4A20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63EFA7-93A4-8B99-5DA8-1C68ABA20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307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F26D4-B80C-7ABC-D39A-DA3FE9F58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808E08-D9DF-CB7D-CF09-4857E642C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FBBAE4-1609-7A1B-8388-E54402246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257A21-96A8-FF03-2E8F-AFC3FAD77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20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D975B5-2995-0600-AE19-D46588CB6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9174FC-B912-72C7-3F66-BD19B81FC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E2DFD0-AC01-0229-2F9B-C8811A90C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282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99ABD-6B5A-209A-EADB-E00DBF2A4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2045C-F6F4-AE91-609E-2BF3500B3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ED09FF-4220-D48E-CBA8-BBA7C5808E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6C782-FF05-DE37-E32C-20BE2B30C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347FBA-2E34-5434-36FE-B5DB3A046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CDFA00-736A-EF54-BCAB-8F4B53877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160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28B79-FC3A-5664-363E-1A5C219C2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07DD83-2421-CB5D-90BC-C92752E47A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4C746F-8F5E-AE97-94CE-7E841E12E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53D6F9-2D3A-4CA6-DD26-ED231682E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A2BB7-677B-E480-4F71-1D0694AF3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E84F41-58BE-6C5B-AE51-C2FE27E93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521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EB3998-0ED4-084B-C00F-44CBC52A9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938A84-10CF-C6DA-D21C-C9BE5A4AEF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551036-0864-D6EC-4812-E08CB21C15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D87EF-1A90-04C6-B62E-52AF03C47F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1BE69-F6A4-BE48-FFD5-737F1D56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00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  <p:sldLayoutId id="2147483938" r:id="rId12"/>
    <p:sldLayoutId id="214748386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0"/>
            <a:ext cx="2082800" cy="185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91982" y="2092034"/>
            <a:ext cx="8214522" cy="44319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4400" dirty="0">
                <a:cs typeface="+mj-cs"/>
              </a:rPr>
              <a:t>الوحدة : </a:t>
            </a:r>
            <a:r>
              <a:rPr lang="en-US" sz="4400" dirty="0">
                <a:cs typeface="+mj-cs"/>
              </a:rPr>
              <a:t> </a:t>
            </a:r>
            <a:r>
              <a:rPr lang="ar-JO" sz="4400" dirty="0">
                <a:cs typeface="+mj-cs"/>
              </a:rPr>
              <a:t>الأولى </a:t>
            </a:r>
            <a:endParaRPr lang="ar-SA" sz="4400" dirty="0">
              <a:cs typeface="+mj-cs"/>
            </a:endParaRPr>
          </a:p>
          <a:p>
            <a:pPr algn="r" rtl="1">
              <a:lnSpc>
                <a:spcPct val="150000"/>
              </a:lnSpc>
            </a:pPr>
            <a:r>
              <a:rPr lang="ar-SA" sz="4400" dirty="0">
                <a:cs typeface="+mj-cs"/>
              </a:rPr>
              <a:t>الدرس :  </a:t>
            </a:r>
            <a:r>
              <a:rPr lang="en-US" sz="4400" dirty="0">
                <a:cs typeface="+mj-cs"/>
              </a:rPr>
              <a:t>  </a:t>
            </a:r>
            <a:r>
              <a:rPr lang="ar-JO" sz="4400" dirty="0">
                <a:cs typeface="+mj-cs"/>
              </a:rPr>
              <a:t>كان وأخواتها  </a:t>
            </a:r>
          </a:p>
          <a:p>
            <a:pPr algn="r" rtl="1">
              <a:lnSpc>
                <a:spcPct val="150000"/>
              </a:lnSpc>
            </a:pPr>
            <a:r>
              <a:rPr lang="ar-SA" sz="4400" dirty="0">
                <a:cs typeface="+mj-cs"/>
              </a:rPr>
              <a:t>المبحث :  </a:t>
            </a:r>
            <a:r>
              <a:rPr lang="en-US" sz="4400" dirty="0">
                <a:cs typeface="+mj-cs"/>
              </a:rPr>
              <a:t> </a:t>
            </a:r>
            <a:r>
              <a:rPr lang="ar-JO" sz="4400" dirty="0">
                <a:cs typeface="+mj-cs"/>
              </a:rPr>
              <a:t>اللغة العربية </a:t>
            </a:r>
            <a:endParaRPr lang="ar-SA" sz="4400" dirty="0">
              <a:cs typeface="+mj-cs"/>
            </a:endParaRPr>
          </a:p>
          <a:p>
            <a:pPr algn="r" rtl="1">
              <a:lnSpc>
                <a:spcPct val="150000"/>
              </a:lnSpc>
            </a:pPr>
            <a:r>
              <a:rPr lang="ar-SA" sz="4400" dirty="0">
                <a:cs typeface="+mj-cs"/>
              </a:rPr>
              <a:t>الصف :  </a:t>
            </a:r>
            <a:r>
              <a:rPr lang="en-US" sz="4400" dirty="0">
                <a:cs typeface="+mj-cs"/>
              </a:rPr>
              <a:t> </a:t>
            </a:r>
            <a:r>
              <a:rPr lang="ar-JO" sz="4400" dirty="0">
                <a:cs typeface="+mj-cs"/>
              </a:rPr>
              <a:t>التاسع </a:t>
            </a:r>
          </a:p>
          <a:p>
            <a:endParaRPr lang="ar-JO" dirty="0"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05" y="328517"/>
            <a:ext cx="5910202" cy="185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A8FBAE8-C9C3-49A9-990F-DE3237BF83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400" y="1272301"/>
            <a:ext cx="1670449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81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uble Wave 7">
            <a:extLst>
              <a:ext uri="{FF2B5EF4-FFF2-40B4-BE49-F238E27FC236}">
                <a16:creationId xmlns:a16="http://schemas.microsoft.com/office/drawing/2014/main" id="{A695C89D-0460-2E9B-FE0A-0C696D417CA2}"/>
              </a:ext>
            </a:extLst>
          </p:cNvPr>
          <p:cNvSpPr/>
          <p:nvPr/>
        </p:nvSpPr>
        <p:spPr>
          <a:xfrm>
            <a:off x="8482805" y="247824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المادة: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اللغة العربية </a:t>
            </a:r>
          </a:p>
        </p:txBody>
      </p:sp>
      <p:sp>
        <p:nvSpPr>
          <p:cNvPr id="12" name="Double Wave 11">
            <a:extLst>
              <a:ext uri="{FF2B5EF4-FFF2-40B4-BE49-F238E27FC236}">
                <a16:creationId xmlns:a16="http://schemas.microsoft.com/office/drawing/2014/main" id="{1651E062-A991-78B3-8C10-BBC8F850B54E}"/>
              </a:ext>
            </a:extLst>
          </p:cNvPr>
          <p:cNvSpPr/>
          <p:nvPr/>
        </p:nvSpPr>
        <p:spPr>
          <a:xfrm>
            <a:off x="6492875" y="232709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الصف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التاسع </a:t>
            </a:r>
          </a:p>
        </p:txBody>
      </p:sp>
      <p:sp>
        <p:nvSpPr>
          <p:cNvPr id="13" name="Double Wave 12">
            <a:extLst>
              <a:ext uri="{FF2B5EF4-FFF2-40B4-BE49-F238E27FC236}">
                <a16:creationId xmlns:a16="http://schemas.microsoft.com/office/drawing/2014/main" id="{54CC461D-AF96-CEC4-8A2A-A75E6392D076}"/>
              </a:ext>
            </a:extLst>
          </p:cNvPr>
          <p:cNvSpPr/>
          <p:nvPr/>
        </p:nvSpPr>
        <p:spPr>
          <a:xfrm>
            <a:off x="3971513" y="233612"/>
            <a:ext cx="2713612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الوحدة: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الأولى </a:t>
            </a:r>
          </a:p>
        </p:txBody>
      </p:sp>
      <p:sp>
        <p:nvSpPr>
          <p:cNvPr id="14" name="Double Wave 13">
            <a:extLst>
              <a:ext uri="{FF2B5EF4-FFF2-40B4-BE49-F238E27FC236}">
                <a16:creationId xmlns:a16="http://schemas.microsoft.com/office/drawing/2014/main" id="{CAE47962-B710-895A-4EB9-E1A7A1BB4935}"/>
              </a:ext>
            </a:extLst>
          </p:cNvPr>
          <p:cNvSpPr/>
          <p:nvPr/>
        </p:nvSpPr>
        <p:spPr>
          <a:xfrm>
            <a:off x="811637" y="233611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الدرس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إعراب خبر كان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3CF869C-5DF8-59EA-001D-5CDD49244D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787" y="66927"/>
            <a:ext cx="650166" cy="644038"/>
          </a:xfrm>
          <a:prstGeom prst="rect">
            <a:avLst/>
          </a:prstGeom>
        </p:spPr>
      </p:pic>
      <p:sp>
        <p:nvSpPr>
          <p:cNvPr id="20" name="Rounded Rectangle 29">
            <a:extLst>
              <a:ext uri="{FF2B5EF4-FFF2-40B4-BE49-F238E27FC236}">
                <a16:creationId xmlns:a16="http://schemas.microsoft.com/office/drawing/2014/main" id="{90925520-F46D-89ED-F54A-E6ED7B4AA78A}"/>
              </a:ext>
            </a:extLst>
          </p:cNvPr>
          <p:cNvSpPr/>
          <p:nvPr/>
        </p:nvSpPr>
        <p:spPr>
          <a:xfrm>
            <a:off x="9948902" y="1396882"/>
            <a:ext cx="2158810" cy="360040"/>
          </a:xfrm>
          <a:prstGeom prst="roundRect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التقديم</a:t>
            </a:r>
            <a:r>
              <a:rPr kumimoji="0" lang="ar-JO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/ التغذية الراجعة</a:t>
            </a:r>
            <a:r>
              <a:rPr kumimoji="0" lang="ar-SA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</a:t>
            </a:r>
            <a:endParaRPr kumimoji="0" lang="ar-JO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156218" y="405790"/>
            <a:ext cx="1261271" cy="716434"/>
            <a:chOff x="7446246" y="205862"/>
            <a:chExt cx="1544854" cy="691058"/>
          </a:xfrm>
        </p:grpSpPr>
        <p:sp>
          <p:nvSpPr>
            <p:cNvPr id="17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b="1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83DFBA6-E8FE-47C7-B7A3-A004A54C33D5}"/>
              </a:ext>
            </a:extLst>
          </p:cNvPr>
          <p:cNvSpPr txBox="1"/>
          <p:nvPr/>
        </p:nvSpPr>
        <p:spPr>
          <a:xfrm>
            <a:off x="485422" y="1733876"/>
            <a:ext cx="94634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ar-JO" sz="2400" b="1" dirty="0" smtClean="0">
              <a:solidFill>
                <a:srgbClr val="FF0000"/>
              </a:solidFill>
            </a:endParaRPr>
          </a:p>
          <a:p>
            <a:pPr algn="r" rtl="1"/>
            <a:r>
              <a:rPr lang="ar-JO" sz="2400" b="1" dirty="0"/>
              <a:t>ج) بات </a:t>
            </a:r>
            <a:r>
              <a:rPr lang="ar-JO" sz="2400" b="1" dirty="0" smtClean="0"/>
              <a:t>حاسدًا</a:t>
            </a:r>
            <a:r>
              <a:rPr lang="ar-JO" sz="2400" b="1" dirty="0"/>
              <a:t>.</a:t>
            </a:r>
            <a:endParaRPr lang="en-US" sz="2400" dirty="0"/>
          </a:p>
          <a:p>
            <a:pPr algn="r" rtl="1"/>
            <a:r>
              <a:rPr lang="ar-JO" sz="2400" b="1" dirty="0"/>
              <a:t>بات</a:t>
            </a:r>
            <a:r>
              <a:rPr lang="ar-JO" sz="2400" b="1" dirty="0">
                <a:solidFill>
                  <a:srgbClr val="FF0000"/>
                </a:solidFill>
              </a:rPr>
              <a:t>: فعل ماضٍ ناقص ناسخ مبني على الفتح </a:t>
            </a:r>
            <a:r>
              <a:rPr lang="ar-JO" sz="2400" b="1" dirty="0" smtClean="0">
                <a:solidFill>
                  <a:srgbClr val="FF0000"/>
                </a:solidFill>
              </a:rPr>
              <a:t>/ واسم </a:t>
            </a:r>
            <a:r>
              <a:rPr lang="ar-JO" sz="2400" b="1" dirty="0">
                <a:solidFill>
                  <a:srgbClr val="FF0000"/>
                </a:solidFill>
              </a:rPr>
              <a:t>بات ضمير مستتر تقديره هو </a:t>
            </a:r>
            <a:r>
              <a:rPr lang="ar-JO" sz="2400" b="1" dirty="0" smtClean="0">
                <a:solidFill>
                  <a:srgbClr val="FF0000"/>
                </a:solidFill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  <a:p>
            <a:pPr algn="r" rtl="1"/>
            <a:r>
              <a:rPr lang="ar-JO" sz="2400" b="1" dirty="0"/>
              <a:t>حاسدًا</a:t>
            </a:r>
            <a:r>
              <a:rPr lang="ar-JO" sz="2400" b="1" dirty="0">
                <a:solidFill>
                  <a:srgbClr val="FF0000"/>
                </a:solidFill>
              </a:rPr>
              <a:t>: خبر بات منصوب وعلامة نصبه الفتحة </a:t>
            </a:r>
            <a:r>
              <a:rPr lang="ar-JO" sz="2400" b="1" dirty="0" smtClean="0">
                <a:solidFill>
                  <a:srgbClr val="FF0000"/>
                </a:solidFill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  <a:p>
            <a:pPr algn="r" rtl="1"/>
            <a:r>
              <a:rPr lang="ar-JO" sz="2400" b="1" dirty="0">
                <a:solidFill>
                  <a:srgbClr val="FF0000"/>
                </a:solidFill>
              </a:rPr>
              <a:t> </a:t>
            </a:r>
            <a:endParaRPr lang="en-US" sz="2400" dirty="0">
              <a:solidFill>
                <a:srgbClr val="FF0000"/>
              </a:solidFill>
            </a:endParaRPr>
          </a:p>
          <a:p>
            <a:pPr algn="r" rtl="1"/>
            <a:r>
              <a:rPr lang="ar-JO" sz="2400" b="1" dirty="0"/>
              <a:t>د- كن </a:t>
            </a:r>
            <a:r>
              <a:rPr lang="ar-JO" sz="2400" b="1" dirty="0" smtClean="0"/>
              <a:t>ساكنًا.</a:t>
            </a:r>
            <a:endParaRPr lang="en-US" sz="2400" dirty="0"/>
          </a:p>
          <a:p>
            <a:pPr algn="r" rtl="1"/>
            <a:r>
              <a:rPr lang="ar-JO" sz="2400" b="1" dirty="0"/>
              <a:t>كنْ</a:t>
            </a:r>
            <a:r>
              <a:rPr lang="ar-JO" sz="2400" b="1" dirty="0">
                <a:solidFill>
                  <a:srgbClr val="FF0000"/>
                </a:solidFill>
              </a:rPr>
              <a:t>: فعل أمر ناقص ناسخ مبني على السكون واسمه ضمير مستتر تقديره أنت.</a:t>
            </a:r>
            <a:endParaRPr lang="en-US" sz="2400" dirty="0">
              <a:solidFill>
                <a:srgbClr val="FF0000"/>
              </a:solidFill>
            </a:endParaRPr>
          </a:p>
          <a:p>
            <a:pPr algn="r" rtl="1"/>
            <a:r>
              <a:rPr lang="ar-JO" sz="2400" b="1" dirty="0">
                <a:solidFill>
                  <a:srgbClr val="FF0000"/>
                </a:solidFill>
              </a:rPr>
              <a:t> </a:t>
            </a:r>
            <a:r>
              <a:rPr lang="ar-JO" sz="2400" b="1" dirty="0"/>
              <a:t>ساكنًا</a:t>
            </a:r>
            <a:r>
              <a:rPr lang="ar-JO" sz="2400" b="1" dirty="0">
                <a:solidFill>
                  <a:srgbClr val="FF0000"/>
                </a:solidFill>
              </a:rPr>
              <a:t>: خبر كن منصوب وعلامة نصبه </a:t>
            </a:r>
            <a:r>
              <a:rPr lang="ar-JO" sz="2400" b="1" dirty="0" smtClean="0">
                <a:solidFill>
                  <a:srgbClr val="FF0000"/>
                </a:solidFill>
              </a:rPr>
              <a:t>الفتحة.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8131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31">
            <a:extLst>
              <a:ext uri="{FF2B5EF4-FFF2-40B4-BE49-F238E27FC236}">
                <a16:creationId xmlns:a16="http://schemas.microsoft.com/office/drawing/2014/main" id="{0AE4245D-64AB-A2D0-E05C-8EF161C5C2D0}"/>
              </a:ext>
            </a:extLst>
          </p:cNvPr>
          <p:cNvSpPr/>
          <p:nvPr/>
        </p:nvSpPr>
        <p:spPr>
          <a:xfrm>
            <a:off x="9800833" y="1403113"/>
            <a:ext cx="2158810" cy="360040"/>
          </a:xfrm>
          <a:prstGeom prst="roundRect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تقويم التكويني</a:t>
            </a:r>
            <a:endParaRPr kumimoji="0" lang="ar-JO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9" name="Double Wave 8">
            <a:extLst>
              <a:ext uri="{FF2B5EF4-FFF2-40B4-BE49-F238E27FC236}">
                <a16:creationId xmlns:a16="http://schemas.microsoft.com/office/drawing/2014/main" id="{A01087DD-E2EF-8276-59EE-8641C0F9FF26}"/>
              </a:ext>
            </a:extLst>
          </p:cNvPr>
          <p:cNvSpPr/>
          <p:nvPr/>
        </p:nvSpPr>
        <p:spPr>
          <a:xfrm>
            <a:off x="8324380" y="586687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المادة: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اللغة العربية </a:t>
            </a:r>
          </a:p>
        </p:txBody>
      </p:sp>
      <p:sp>
        <p:nvSpPr>
          <p:cNvPr id="39" name="Footer Placeholder 6">
            <a:extLst>
              <a:ext uri="{FF2B5EF4-FFF2-40B4-BE49-F238E27FC236}">
                <a16:creationId xmlns:a16="http://schemas.microsoft.com/office/drawing/2014/main" id="{DAB04BD7-2BE6-E641-4F52-8EC8B7AD499B}"/>
              </a:ext>
            </a:extLst>
          </p:cNvPr>
          <p:cNvSpPr txBox="1">
            <a:spLocks/>
          </p:cNvSpPr>
          <p:nvPr/>
        </p:nvSpPr>
        <p:spPr>
          <a:xfrm>
            <a:off x="731878" y="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Times New Roman" panose="02020603050405020304" pitchFamily="18" charset="0"/>
            </a:endParaRPr>
          </a:p>
        </p:txBody>
      </p:sp>
      <p:sp>
        <p:nvSpPr>
          <p:cNvPr id="41" name="Double Wave 40">
            <a:extLst>
              <a:ext uri="{FF2B5EF4-FFF2-40B4-BE49-F238E27FC236}">
                <a16:creationId xmlns:a16="http://schemas.microsoft.com/office/drawing/2014/main" id="{AED876A0-A18B-5132-AFBA-90268F4A74B8}"/>
              </a:ext>
            </a:extLst>
          </p:cNvPr>
          <p:cNvSpPr/>
          <p:nvPr/>
        </p:nvSpPr>
        <p:spPr>
          <a:xfrm>
            <a:off x="6334450" y="572475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الصف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التاسع </a:t>
            </a:r>
          </a:p>
        </p:txBody>
      </p:sp>
      <p:sp>
        <p:nvSpPr>
          <p:cNvPr id="43" name="Double Wave 42">
            <a:extLst>
              <a:ext uri="{FF2B5EF4-FFF2-40B4-BE49-F238E27FC236}">
                <a16:creationId xmlns:a16="http://schemas.microsoft.com/office/drawing/2014/main" id="{9380EB4F-C26F-677B-4475-95B8E60EC810}"/>
              </a:ext>
            </a:extLst>
          </p:cNvPr>
          <p:cNvSpPr/>
          <p:nvPr/>
        </p:nvSpPr>
        <p:spPr>
          <a:xfrm>
            <a:off x="3813088" y="572475"/>
            <a:ext cx="2713612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الوحدة: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الأولى </a:t>
            </a:r>
          </a:p>
        </p:txBody>
      </p:sp>
      <p:sp>
        <p:nvSpPr>
          <p:cNvPr id="44" name="Double Wave 43">
            <a:extLst>
              <a:ext uri="{FF2B5EF4-FFF2-40B4-BE49-F238E27FC236}">
                <a16:creationId xmlns:a16="http://schemas.microsoft.com/office/drawing/2014/main" id="{F90991A4-F215-F490-B908-C4CE763DB1DE}"/>
              </a:ext>
            </a:extLst>
          </p:cNvPr>
          <p:cNvSpPr/>
          <p:nvPr/>
        </p:nvSpPr>
        <p:spPr>
          <a:xfrm>
            <a:off x="653212" y="572474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kern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خبر ان 1</a:t>
            </a:r>
            <a:endParaRPr kumimoji="0" lang="ar-JO" sz="1600" b="1" i="0" u="none" strike="noStrike" kern="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EEC41FAA-025E-4C01-0953-91A14BE5AB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400" y="348958"/>
            <a:ext cx="650166" cy="64403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206116" y="1120984"/>
            <a:ext cx="1261271" cy="716434"/>
            <a:chOff x="7446246" y="205862"/>
            <a:chExt cx="1544854" cy="691058"/>
          </a:xfrm>
        </p:grpSpPr>
        <p:sp>
          <p:nvSpPr>
            <p:cNvPr id="1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61ACF62-A9E0-FB20-D3A5-6B4EA0EDA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935" y="2032359"/>
            <a:ext cx="1670449" cy="17801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AF8EA5-2A79-48DC-8149-EAD9AE3F60D4}"/>
              </a:ext>
            </a:extLst>
          </p:cNvPr>
          <p:cNvSpPr txBox="1"/>
          <p:nvPr/>
        </p:nvSpPr>
        <p:spPr>
          <a:xfrm>
            <a:off x="2178424" y="1414402"/>
            <a:ext cx="762240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solidFill>
                  <a:srgbClr val="00B050"/>
                </a:solidFill>
              </a:rPr>
              <a:t>تقويم تكويني :</a:t>
            </a:r>
            <a:endParaRPr lang="ar-JO" sz="3200" b="1" dirty="0">
              <a:solidFill>
                <a:srgbClr val="00B050"/>
              </a:solidFill>
            </a:endParaRPr>
          </a:p>
          <a:p>
            <a:pPr algn="r" rtl="1"/>
            <a:r>
              <a:rPr lang="ar-JO" sz="3200" b="1" dirty="0">
                <a:solidFill>
                  <a:srgbClr val="00B050"/>
                </a:solidFill>
              </a:rPr>
              <a:t> تقدم خبر الجملة الاسمية في </a:t>
            </a:r>
            <a:r>
              <a:rPr lang="ar-JO" sz="3200" b="1" dirty="0" smtClean="0">
                <a:solidFill>
                  <a:srgbClr val="00B050"/>
                </a:solidFill>
              </a:rPr>
              <a:t>:</a:t>
            </a:r>
          </a:p>
          <a:p>
            <a:pPr algn="r" rtl="1"/>
            <a:endParaRPr lang="ar-JO" sz="3200" b="1" dirty="0">
              <a:solidFill>
                <a:srgbClr val="C00000"/>
              </a:solidFill>
            </a:endParaRPr>
          </a:p>
          <a:p>
            <a:pPr algn="r" rtl="1"/>
            <a:r>
              <a:rPr lang="ar-JO" sz="3200" b="1" dirty="0">
                <a:solidFill>
                  <a:srgbClr val="C00000"/>
                </a:solidFill>
              </a:rPr>
              <a:t>أ – ليس في جعبتي  </a:t>
            </a:r>
            <a:r>
              <a:rPr lang="ar-JO" sz="3200" b="1" dirty="0" smtClean="0">
                <a:solidFill>
                  <a:srgbClr val="C00000"/>
                </a:solidFill>
              </a:rPr>
              <a:t>قلمٌ.</a:t>
            </a:r>
          </a:p>
          <a:p>
            <a:pPr algn="r" rtl="1"/>
            <a:endParaRPr lang="ar-JO" sz="3200" b="1" dirty="0">
              <a:solidFill>
                <a:srgbClr val="C00000"/>
              </a:solidFill>
            </a:endParaRPr>
          </a:p>
          <a:p>
            <a:pPr marL="514350" indent="-514350" algn="r" rtl="1">
              <a:buAutoNum type="arabic1Minus" startAt="2"/>
            </a:pPr>
            <a:r>
              <a:rPr lang="ar-JO" sz="3200" b="1" dirty="0" smtClean="0">
                <a:solidFill>
                  <a:srgbClr val="C00000"/>
                </a:solidFill>
              </a:rPr>
              <a:t>كان </a:t>
            </a:r>
            <a:r>
              <a:rPr lang="ar-JO" sz="3200" b="1" dirty="0">
                <a:solidFill>
                  <a:srgbClr val="C00000"/>
                </a:solidFill>
              </a:rPr>
              <a:t>القلم في حقيبتي </a:t>
            </a:r>
            <a:r>
              <a:rPr lang="ar-JO" sz="3200" b="1" dirty="0" smtClean="0">
                <a:solidFill>
                  <a:srgbClr val="C00000"/>
                </a:solidFill>
              </a:rPr>
              <a:t>.</a:t>
            </a:r>
          </a:p>
          <a:p>
            <a:pPr marL="514350" indent="-514350" algn="r" rtl="1">
              <a:buAutoNum type="arabic1Minus" startAt="2"/>
            </a:pPr>
            <a:endParaRPr lang="ar-JO" sz="3200" b="1" dirty="0">
              <a:solidFill>
                <a:srgbClr val="C00000"/>
              </a:solidFill>
            </a:endParaRPr>
          </a:p>
          <a:p>
            <a:pPr algn="r" rtl="1"/>
            <a:r>
              <a:rPr lang="ar-JO" sz="3200" b="1" dirty="0">
                <a:solidFill>
                  <a:srgbClr val="C00000"/>
                </a:solidFill>
              </a:rPr>
              <a:t>ج- صار القلم في </a:t>
            </a:r>
            <a:r>
              <a:rPr lang="ar-JO" sz="3200" b="1" dirty="0" smtClean="0">
                <a:solidFill>
                  <a:srgbClr val="C00000"/>
                </a:solidFill>
              </a:rPr>
              <a:t>حقيبتي.</a:t>
            </a:r>
          </a:p>
          <a:p>
            <a:pPr algn="r" rtl="1"/>
            <a:endParaRPr lang="ar-JO" sz="3200" b="1" dirty="0">
              <a:solidFill>
                <a:srgbClr val="C00000"/>
              </a:solidFill>
            </a:endParaRPr>
          </a:p>
          <a:p>
            <a:pPr algn="r" rtl="1"/>
            <a:r>
              <a:rPr lang="ar-JO" sz="3200" b="1" dirty="0">
                <a:solidFill>
                  <a:srgbClr val="C00000"/>
                </a:solidFill>
              </a:rPr>
              <a:t>د- ليست القطة نائمةً </a:t>
            </a:r>
            <a:r>
              <a:rPr lang="ar-JO" sz="3200" b="1" dirty="0" smtClean="0">
                <a:solidFill>
                  <a:srgbClr val="C00000"/>
                </a:solidFill>
              </a:rPr>
              <a:t>.</a:t>
            </a:r>
            <a:endParaRPr lang="ar-JO" sz="3200" b="1" dirty="0">
              <a:solidFill>
                <a:srgbClr val="C00000"/>
              </a:solidFill>
            </a:endParaRPr>
          </a:p>
        </p:txBody>
      </p:sp>
      <p:sp>
        <p:nvSpPr>
          <p:cNvPr id="16" name="Circle: Hollow 15">
            <a:extLst>
              <a:ext uri="{FF2B5EF4-FFF2-40B4-BE49-F238E27FC236}">
                <a16:creationId xmlns:a16="http://schemas.microsoft.com/office/drawing/2014/main" id="{5DDEAD15-26EA-4B3D-9F41-C96AB0EC54B2}"/>
              </a:ext>
            </a:extLst>
          </p:cNvPr>
          <p:cNvSpPr/>
          <p:nvPr/>
        </p:nvSpPr>
        <p:spPr>
          <a:xfrm>
            <a:off x="5591652" y="2577127"/>
            <a:ext cx="4818618" cy="1026272"/>
          </a:xfrm>
          <a:prstGeom prst="donut">
            <a:avLst>
              <a:gd name="adj" fmla="val 909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lowchart: Alternate Process 16">
            <a:extLst>
              <a:ext uri="{FF2B5EF4-FFF2-40B4-BE49-F238E27FC236}">
                <a16:creationId xmlns:a16="http://schemas.microsoft.com/office/drawing/2014/main" id="{215535A8-1509-40C0-8223-84348FDC1036}"/>
              </a:ext>
            </a:extLst>
          </p:cNvPr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</p:spTree>
    <p:extLst>
      <p:ext uri="{BB962C8B-B14F-4D97-AF65-F5344CB8AC3E}">
        <p14:creationId xmlns:p14="http://schemas.microsoft.com/office/powerpoint/2010/main" val="159281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العربية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َّف </a:t>
            </a:r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التاسع </a:t>
            </a: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الثانية 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رس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كان وأخواتها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79720" y="1174543"/>
            <a:ext cx="50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>
                <a:solidFill>
                  <a:srgbClr val="C00000"/>
                </a:solidFill>
              </a:rPr>
              <a:t>أسئلة التَّمايز- تتابع دائري 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10003084" y="1395512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27" name="Group 26"/>
          <p:cNvGrpSpPr/>
          <p:nvPr/>
        </p:nvGrpSpPr>
        <p:grpSpPr>
          <a:xfrm flipH="1">
            <a:off x="3701694" y="1584539"/>
            <a:ext cx="2287136" cy="4382095"/>
            <a:chOff x="6287512" y="2493050"/>
            <a:chExt cx="2055138" cy="4382095"/>
          </a:xfrm>
        </p:grpSpPr>
        <p:sp>
          <p:nvSpPr>
            <p:cNvPr id="29" name="Shape 2">
              <a:extLst>
                <a:ext uri="{FF2B5EF4-FFF2-40B4-BE49-F238E27FC236}">
                  <a16:creationId xmlns:a16="http://schemas.microsoft.com/office/drawing/2014/main" id="{E7AC2A34-6142-E906-338F-AEC60747B39E}"/>
                </a:ext>
              </a:extLst>
            </p:cNvPr>
            <p:cNvSpPr/>
            <p:nvPr/>
          </p:nvSpPr>
          <p:spPr>
            <a:xfrm>
              <a:off x="7292935" y="2493050"/>
              <a:ext cx="44410" cy="4382095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Shape 3">
              <a:extLst>
                <a:ext uri="{FF2B5EF4-FFF2-40B4-BE49-F238E27FC236}">
                  <a16:creationId xmlns:a16="http://schemas.microsoft.com/office/drawing/2014/main" id="{7F6B48C4-E63C-C065-BC44-13176ABDEC50}"/>
                </a:ext>
              </a:extLst>
            </p:cNvPr>
            <p:cNvSpPr/>
            <p:nvPr/>
          </p:nvSpPr>
          <p:spPr>
            <a:xfrm>
              <a:off x="7565053" y="2894350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Shape 4">
              <a:extLst>
                <a:ext uri="{FF2B5EF4-FFF2-40B4-BE49-F238E27FC236}">
                  <a16:creationId xmlns:a16="http://schemas.microsoft.com/office/drawing/2014/main" id="{638B7FF1-2629-0300-ECCB-FEBEDB7A220B}"/>
                </a:ext>
              </a:extLst>
            </p:cNvPr>
            <p:cNvSpPr/>
            <p:nvPr/>
          </p:nvSpPr>
          <p:spPr>
            <a:xfrm>
              <a:off x="7076816" y="2655884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Text 5">
              <a:extLst>
                <a:ext uri="{FF2B5EF4-FFF2-40B4-BE49-F238E27FC236}">
                  <a16:creationId xmlns:a16="http://schemas.microsoft.com/office/drawing/2014/main" id="{26859F2F-3E10-7852-2CE4-C439CF85BD63}"/>
                </a:ext>
              </a:extLst>
            </p:cNvPr>
            <p:cNvSpPr/>
            <p:nvPr/>
          </p:nvSpPr>
          <p:spPr>
            <a:xfrm>
              <a:off x="7223105" y="2708315"/>
              <a:ext cx="183952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624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2</a:t>
              </a:r>
              <a:endParaRPr kumimoji="0" lang="en-US" sz="262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Shape 8">
              <a:extLst>
                <a:ext uri="{FF2B5EF4-FFF2-40B4-BE49-F238E27FC236}">
                  <a16:creationId xmlns:a16="http://schemas.microsoft.com/office/drawing/2014/main" id="{87F88120-07C1-DA73-FE01-511617E1C071}"/>
                </a:ext>
              </a:extLst>
            </p:cNvPr>
            <p:cNvSpPr/>
            <p:nvPr/>
          </p:nvSpPr>
          <p:spPr>
            <a:xfrm>
              <a:off x="6287512" y="4005203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Shape 9">
              <a:extLst>
                <a:ext uri="{FF2B5EF4-FFF2-40B4-BE49-F238E27FC236}">
                  <a16:creationId xmlns:a16="http://schemas.microsoft.com/office/drawing/2014/main" id="{2BC01055-80C0-77E7-B6B8-79D5B3349246}"/>
                </a:ext>
              </a:extLst>
            </p:cNvPr>
            <p:cNvSpPr/>
            <p:nvPr/>
          </p:nvSpPr>
          <p:spPr>
            <a:xfrm>
              <a:off x="7065109" y="3777496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Text 10">
              <a:extLst>
                <a:ext uri="{FF2B5EF4-FFF2-40B4-BE49-F238E27FC236}">
                  <a16:creationId xmlns:a16="http://schemas.microsoft.com/office/drawing/2014/main" id="{8EE93098-4EC1-B0BB-5A82-76A76BDDFABD}"/>
                </a:ext>
              </a:extLst>
            </p:cNvPr>
            <p:cNvSpPr/>
            <p:nvPr/>
          </p:nvSpPr>
          <p:spPr>
            <a:xfrm>
              <a:off x="7223105" y="3819168"/>
              <a:ext cx="183952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624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1</a:t>
              </a:r>
              <a:endParaRPr kumimoji="0" lang="en-US" sz="262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Shape 13">
              <a:extLst>
                <a:ext uri="{FF2B5EF4-FFF2-40B4-BE49-F238E27FC236}">
                  <a16:creationId xmlns:a16="http://schemas.microsoft.com/office/drawing/2014/main" id="{90D2BED4-4E81-51D4-EEE9-283E9A341BA1}"/>
                </a:ext>
              </a:extLst>
            </p:cNvPr>
            <p:cNvSpPr/>
            <p:nvPr/>
          </p:nvSpPr>
          <p:spPr>
            <a:xfrm>
              <a:off x="7565053" y="5196423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Shape 14">
              <a:extLst>
                <a:ext uri="{FF2B5EF4-FFF2-40B4-BE49-F238E27FC236}">
                  <a16:creationId xmlns:a16="http://schemas.microsoft.com/office/drawing/2014/main" id="{F1EEB422-CD7D-C49E-AE4A-0F50444C3C4E}"/>
                </a:ext>
              </a:extLst>
            </p:cNvPr>
            <p:cNvSpPr/>
            <p:nvPr/>
          </p:nvSpPr>
          <p:spPr>
            <a:xfrm>
              <a:off x="7065109" y="4968716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Text 15">
              <a:extLst>
                <a:ext uri="{FF2B5EF4-FFF2-40B4-BE49-F238E27FC236}">
                  <a16:creationId xmlns:a16="http://schemas.microsoft.com/office/drawing/2014/main" id="{8595E128-06CD-8863-5C3A-72B76A9A0CD9}"/>
                </a:ext>
              </a:extLst>
            </p:cNvPr>
            <p:cNvSpPr/>
            <p:nvPr/>
          </p:nvSpPr>
          <p:spPr>
            <a:xfrm>
              <a:off x="7223105" y="5010388"/>
              <a:ext cx="183952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24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3</a:t>
              </a:r>
              <a:endParaRPr kumimoji="0" lang="en-US" sz="262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Shape 4">
              <a:extLst>
                <a:ext uri="{FF2B5EF4-FFF2-40B4-BE49-F238E27FC236}">
                  <a16:creationId xmlns:a16="http://schemas.microsoft.com/office/drawing/2014/main" id="{575EAB91-AA07-F831-947E-C34E8C1F6743}"/>
                </a:ext>
              </a:extLst>
            </p:cNvPr>
            <p:cNvSpPr/>
            <p:nvPr/>
          </p:nvSpPr>
          <p:spPr>
            <a:xfrm>
              <a:off x="7065108" y="6224863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4</a:t>
              </a:r>
              <a:endPara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Shape 8">
              <a:extLst>
                <a:ext uri="{FF2B5EF4-FFF2-40B4-BE49-F238E27FC236}">
                  <a16:creationId xmlns:a16="http://schemas.microsoft.com/office/drawing/2014/main" id="{0D5A7EAB-D4DB-CEAE-1EEA-5E1D2011FFD3}"/>
                </a:ext>
              </a:extLst>
            </p:cNvPr>
            <p:cNvSpPr/>
            <p:nvPr/>
          </p:nvSpPr>
          <p:spPr>
            <a:xfrm>
              <a:off x="6304181" y="6452629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3" name="Picture 3">
            <a:extLst>
              <a:ext uri="{FF2B5EF4-FFF2-40B4-BE49-F238E27FC236}">
                <a16:creationId xmlns:a16="http://schemas.microsoft.com/office/drawing/2014/main" id="{98CF3D2C-7518-1C59-07D2-D99D7D11C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18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F6B38B-CD6B-B074-60C2-276E96A6B0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844" y="2128027"/>
            <a:ext cx="1390008" cy="1396105"/>
          </a:xfrm>
          <a:prstGeom prst="rect">
            <a:avLst/>
          </a:prstGeom>
        </p:spPr>
      </p:pic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2480FEFC-EFBB-6848-AA0C-8DBD4372EF83}"/>
              </a:ext>
            </a:extLst>
          </p:cNvPr>
          <p:cNvSpPr/>
          <p:nvPr/>
        </p:nvSpPr>
        <p:spPr>
          <a:xfrm>
            <a:off x="750236" y="1607703"/>
            <a:ext cx="3195251" cy="1909066"/>
          </a:xfrm>
          <a:prstGeom prst="round2Diag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r" rtl="1">
              <a:buFontTx/>
              <a:buChar char="-"/>
            </a:pPr>
            <a:r>
              <a:rPr lang="ar-JO" sz="2400" b="1" dirty="0" smtClean="0">
                <a:solidFill>
                  <a:schemeClr val="bg1"/>
                </a:solidFill>
              </a:rPr>
              <a:t>اكتب جملة </a:t>
            </a:r>
            <a:r>
              <a:rPr lang="ar-JO" sz="2400" b="1" dirty="0">
                <a:solidFill>
                  <a:schemeClr val="bg1"/>
                </a:solidFill>
              </a:rPr>
              <a:t>جاء اسم الفعل الناقص فيها </a:t>
            </a:r>
            <a:r>
              <a:rPr lang="ar-JO" sz="2400" b="1" dirty="0" smtClean="0">
                <a:solidFill>
                  <a:schemeClr val="bg1"/>
                </a:solidFill>
              </a:rPr>
              <a:t>ضميرًا </a:t>
            </a:r>
            <a:r>
              <a:rPr lang="ar-JO" sz="2400" b="1" dirty="0">
                <a:solidFill>
                  <a:schemeClr val="bg1"/>
                </a:solidFill>
              </a:rPr>
              <a:t>متصلا.</a:t>
            </a:r>
          </a:p>
          <a:p>
            <a:pPr marL="342900" indent="-342900" algn="r" rtl="1">
              <a:buFontTx/>
              <a:buChar char="-"/>
            </a:pPr>
            <a:r>
              <a:rPr lang="ar-JO" sz="24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0" name="Rectangle: Diagonal Corners Rounded 59">
            <a:extLst>
              <a:ext uri="{FF2B5EF4-FFF2-40B4-BE49-F238E27FC236}">
                <a16:creationId xmlns:a16="http://schemas.microsoft.com/office/drawing/2014/main" id="{042AC94C-7E38-4142-B2BC-EA7B19C0FCC7}"/>
              </a:ext>
            </a:extLst>
          </p:cNvPr>
          <p:cNvSpPr/>
          <p:nvPr/>
        </p:nvSpPr>
        <p:spPr>
          <a:xfrm>
            <a:off x="6189211" y="2065264"/>
            <a:ext cx="3195251" cy="1909066"/>
          </a:xfrm>
          <a:prstGeom prst="round2Diag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ar-JO" sz="2400" b="1" dirty="0">
              <a:solidFill>
                <a:srgbClr val="7030A0"/>
              </a:solidFill>
            </a:endParaRPr>
          </a:p>
          <a:p>
            <a:pPr marL="342900" indent="-342900" algn="ctr">
              <a:buFontTx/>
              <a:buChar char="-"/>
            </a:pPr>
            <a:endParaRPr lang="ar-JO" sz="2400" b="1" dirty="0">
              <a:solidFill>
                <a:srgbClr val="7030A0"/>
              </a:solidFill>
            </a:endParaRPr>
          </a:p>
          <a:p>
            <a:pPr algn="r"/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-  </a:t>
            </a:r>
            <a:r>
              <a:rPr kumimoji="0" lang="ar-JO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اكتب </a:t>
            </a: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جملتين </a:t>
            </a:r>
            <a:r>
              <a:rPr kumimoji="0" lang="ar-JO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موظفًا </a:t>
            </a: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فيهما فعلين من الأفعال الناسخة </a:t>
            </a:r>
            <a:r>
              <a:rPr kumimoji="0" lang="ar-JO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الناقصة </a:t>
            </a: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وخبرهما  جاء  شبه جملة ظرفية / جار ومجرور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algn="r" rtl="1"/>
            <a:endParaRPr lang="ar-JO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1" name="Rectangle: Diagonal Corners Rounded 60">
            <a:extLst>
              <a:ext uri="{FF2B5EF4-FFF2-40B4-BE49-F238E27FC236}">
                <a16:creationId xmlns:a16="http://schemas.microsoft.com/office/drawing/2014/main" id="{48AA5185-20EB-4279-BD99-69D9E6313273}"/>
              </a:ext>
            </a:extLst>
          </p:cNvPr>
          <p:cNvSpPr/>
          <p:nvPr/>
        </p:nvSpPr>
        <p:spPr>
          <a:xfrm>
            <a:off x="471677" y="3789670"/>
            <a:ext cx="3195251" cy="1909066"/>
          </a:xfrm>
          <a:prstGeom prst="round2Diag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algn="r" rtl="1"/>
            <a:r>
              <a:rPr lang="ar-JO" sz="2400" b="1" dirty="0" smtClean="0">
                <a:solidFill>
                  <a:srgbClr val="C00000"/>
                </a:solidFill>
                <a:latin typeface="Calibri"/>
                <a:cs typeface="Arial" panose="020B0604020202020204" pitchFamily="34" charset="0"/>
              </a:rPr>
              <a:t>3—ابحث </a:t>
            </a:r>
            <a:r>
              <a:rPr lang="ar-JO" sz="2400" b="1" dirty="0">
                <a:solidFill>
                  <a:srgbClr val="C00000"/>
                </a:solidFill>
                <a:latin typeface="Calibri"/>
                <a:cs typeface="Arial" panose="020B0604020202020204" pitchFamily="34" charset="0"/>
              </a:rPr>
              <a:t>في القرآن الكريم عن جملة جاء فيها خبر كان أو إحدى أخواتها </a:t>
            </a:r>
            <a:r>
              <a:rPr lang="ar-JO" sz="2400" b="1" dirty="0" smtClean="0">
                <a:solidFill>
                  <a:srgbClr val="C00000"/>
                </a:solidFill>
                <a:latin typeface="Calibri"/>
                <a:cs typeface="Arial" panose="020B0604020202020204" pitchFamily="34" charset="0"/>
              </a:rPr>
              <a:t>جملة. </a:t>
            </a:r>
            <a:endParaRPr lang="ar-JO" sz="2400" b="1" dirty="0">
              <a:solidFill>
                <a:srgbClr val="7030A0"/>
              </a:solidFill>
            </a:endParaRPr>
          </a:p>
        </p:txBody>
      </p:sp>
      <p:sp>
        <p:nvSpPr>
          <p:cNvPr id="62" name="Rectangle: Diagonal Corners Rounded 61">
            <a:extLst>
              <a:ext uri="{FF2B5EF4-FFF2-40B4-BE49-F238E27FC236}">
                <a16:creationId xmlns:a16="http://schemas.microsoft.com/office/drawing/2014/main" id="{F0C173F7-3010-44B8-8C3F-A82D54EAD5EE}"/>
              </a:ext>
            </a:extLst>
          </p:cNvPr>
          <p:cNvSpPr/>
          <p:nvPr/>
        </p:nvSpPr>
        <p:spPr>
          <a:xfrm>
            <a:off x="5475062" y="4463450"/>
            <a:ext cx="3195251" cy="1909066"/>
          </a:xfrm>
          <a:prstGeom prst="round2Diag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JO" sz="2400" b="1" dirty="0" smtClean="0">
                <a:solidFill>
                  <a:schemeClr val="accent6">
                    <a:lumMod val="50000"/>
                  </a:schemeClr>
                </a:solidFill>
              </a:rPr>
              <a:t>4- اكتب خبرًا إذاعيًا </a:t>
            </a:r>
            <a:r>
              <a:rPr lang="ar-JO" sz="2400" b="1" dirty="0">
                <a:solidFill>
                  <a:schemeClr val="accent6">
                    <a:lumMod val="50000"/>
                  </a:schemeClr>
                </a:solidFill>
              </a:rPr>
              <a:t>جاء جملة </a:t>
            </a:r>
            <a:r>
              <a:rPr lang="ar-JO" sz="2400" b="1" dirty="0" smtClean="0">
                <a:solidFill>
                  <a:schemeClr val="accent6">
                    <a:lumMod val="50000"/>
                  </a:schemeClr>
                </a:solidFill>
              </a:rPr>
              <a:t>اسمية و </a:t>
            </a:r>
            <a:r>
              <a:rPr lang="ar-JO" sz="2400" b="1" dirty="0">
                <a:solidFill>
                  <a:schemeClr val="accent6">
                    <a:lumMod val="50000"/>
                  </a:schemeClr>
                </a:solidFill>
              </a:rPr>
              <a:t>الخبر فيها شبه جملة ظرفية </a:t>
            </a:r>
            <a:r>
              <a:rPr lang="ar-JO" sz="24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ar-JO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6079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اللغة العربية 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9997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التاسع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الأولى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صور خبر كان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53" name="Rounded Rectangle 52"/>
          <p:cNvSpPr/>
          <p:nvPr/>
        </p:nvSpPr>
        <p:spPr>
          <a:xfrm>
            <a:off x="9840337" y="1374325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7" name="Flowchart: Alternate Process 26"/>
          <p:cNvSpPr/>
          <p:nvPr/>
        </p:nvSpPr>
        <p:spPr>
          <a:xfrm>
            <a:off x="166764" y="6234112"/>
            <a:ext cx="1573020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BUZZ IN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4C4DEC-614C-46C2-96D5-CDBB2BF6E6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1849" y="1126758"/>
            <a:ext cx="1394736" cy="1486361"/>
          </a:xfrm>
          <a:prstGeom prst="rect">
            <a:avLst/>
          </a:prstGeom>
        </p:spPr>
      </p:pic>
      <p:pic>
        <p:nvPicPr>
          <p:cNvPr id="2054" name="Picture 6" descr="‫ما هو التفكير الناقد؟ - Quora‬‎">
            <a:extLst>
              <a:ext uri="{FF2B5EF4-FFF2-40B4-BE49-F238E27FC236}">
                <a16:creationId xmlns:a16="http://schemas.microsoft.com/office/drawing/2014/main" id="{B347AA2D-EC95-EB34-F472-6F58EE28C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108" y="1100747"/>
            <a:ext cx="2552472" cy="151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7518" y="1945626"/>
            <a:ext cx="8499763" cy="4226082"/>
          </a:xfrm>
        </p:spPr>
        <p:txBody>
          <a:bodyPr>
            <a:normAutofit/>
          </a:bodyPr>
          <a:lstStyle/>
          <a:p>
            <a:pPr algn="r"/>
            <a:r>
              <a:rPr lang="fa-IR" dirty="0"/>
              <a:t>” فَأَصْبَحْتُمْ بِنِعْمَتِهِ إِخْوَانًا  “.</a:t>
            </a:r>
            <a:br>
              <a:rPr lang="fa-IR" dirty="0"/>
            </a:br>
            <a:r>
              <a:rPr lang="fa-IR" dirty="0"/>
              <a:t/>
            </a:r>
            <a:br>
              <a:rPr lang="fa-IR" dirty="0"/>
            </a:br>
            <a:r>
              <a:rPr lang="ar-JO" dirty="0"/>
              <a:t> ما نوع  الاسم  والخبر في الآية السابقة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0480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39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Rounded Rectangle 53"/>
          <p:cNvSpPr/>
          <p:nvPr/>
        </p:nvSpPr>
        <p:spPr>
          <a:xfrm>
            <a:off x="9790530" y="1324841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Double Wave 29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اللغة العربية </a:t>
            </a:r>
          </a:p>
        </p:txBody>
      </p:sp>
      <p:sp>
        <p:nvSpPr>
          <p:cNvPr id="31" name="Double Wave 30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التاسع </a:t>
            </a:r>
          </a:p>
        </p:txBody>
      </p:sp>
      <p:sp>
        <p:nvSpPr>
          <p:cNvPr id="32" name="Double Wave 31"/>
          <p:cNvSpPr/>
          <p:nvPr/>
        </p:nvSpPr>
        <p:spPr>
          <a:xfrm>
            <a:off x="3260682" y="603566"/>
            <a:ext cx="2713612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الأولى  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4" name="Double Wave 33"/>
          <p:cNvSpPr/>
          <p:nvPr/>
        </p:nvSpPr>
        <p:spPr>
          <a:xfrm>
            <a:off x="100806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كان وأخواتها  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E092FBFB-F12C-3AB9-5C9A-E74DF201B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35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206116" y="1120984"/>
            <a:ext cx="1261271" cy="716434"/>
            <a:chOff x="7446246" y="205862"/>
            <a:chExt cx="1544854" cy="691058"/>
          </a:xfrm>
        </p:grpSpPr>
        <p:sp>
          <p:nvSpPr>
            <p:cNvPr id="16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9866DF2-2C23-BDF2-57D1-54EFA6BB7D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2348" y="1596833"/>
            <a:ext cx="7070635" cy="43714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D042E5-AA21-F1E6-415E-8B152C7809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077" y="2313266"/>
            <a:ext cx="1261271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8207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004AD6-285F-936E-A10C-534043C39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>
            <a:extLst>
              <a:ext uri="{FF2B5EF4-FFF2-40B4-BE49-F238E27FC236}">
                <a16:creationId xmlns:a16="http://schemas.microsoft.com/office/drawing/2014/main" id="{1D159855-38B5-D202-0FCA-58F72AA0CF88}"/>
              </a:ext>
            </a:extLst>
          </p:cNvPr>
          <p:cNvSpPr/>
          <p:nvPr/>
        </p:nvSpPr>
        <p:spPr>
          <a:xfrm>
            <a:off x="8324380" y="586687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المادة:</a:t>
            </a:r>
            <a:endParaRPr kumimoji="0" lang="ar-JO" sz="1600" b="1" i="0" u="none" strike="noStrike" kern="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9" name="Footer Placeholder 6">
            <a:extLst>
              <a:ext uri="{FF2B5EF4-FFF2-40B4-BE49-F238E27FC236}">
                <a16:creationId xmlns:a16="http://schemas.microsoft.com/office/drawing/2014/main" id="{72CB9033-0D66-7CF1-1787-2AD5D5C049BE}"/>
              </a:ext>
            </a:extLst>
          </p:cNvPr>
          <p:cNvSpPr txBox="1">
            <a:spLocks/>
          </p:cNvSpPr>
          <p:nvPr/>
        </p:nvSpPr>
        <p:spPr>
          <a:xfrm>
            <a:off x="731878" y="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الكلية العلمية الإسلامية       </a:t>
            </a:r>
            <a:r>
              <a:rPr kumimoji="0" lang="en-US" sz="24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					</a:t>
            </a:r>
            <a:endParaRPr kumimoji="0" lang="ar-JO" sz="2400" b="1" i="0" u="none" strike="noStrike" kern="1200" cap="none" spc="0" normalizeH="0" baseline="0" noProof="0" dirty="0">
              <a:ln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Adobe Arabic" panose="02040503050201020203" pitchFamily="18" charset="-78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" name="Double Wave 40">
            <a:extLst>
              <a:ext uri="{FF2B5EF4-FFF2-40B4-BE49-F238E27FC236}">
                <a16:creationId xmlns:a16="http://schemas.microsoft.com/office/drawing/2014/main" id="{D897F1DE-3B02-9FC6-422B-DE633FE56F0A}"/>
              </a:ext>
            </a:extLst>
          </p:cNvPr>
          <p:cNvSpPr/>
          <p:nvPr/>
        </p:nvSpPr>
        <p:spPr>
          <a:xfrm>
            <a:off x="6334450" y="572475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الصف :</a:t>
            </a:r>
            <a:endParaRPr kumimoji="0" lang="ar-JO" sz="1600" b="1" i="0" u="none" strike="noStrike" kern="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43" name="Double Wave 42">
            <a:extLst>
              <a:ext uri="{FF2B5EF4-FFF2-40B4-BE49-F238E27FC236}">
                <a16:creationId xmlns:a16="http://schemas.microsoft.com/office/drawing/2014/main" id="{820C2B7E-EC41-D203-BFB1-D9C1B157BEB8}"/>
              </a:ext>
            </a:extLst>
          </p:cNvPr>
          <p:cNvSpPr/>
          <p:nvPr/>
        </p:nvSpPr>
        <p:spPr>
          <a:xfrm>
            <a:off x="3813088" y="572475"/>
            <a:ext cx="2713612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الوحدة:</a:t>
            </a:r>
            <a:endParaRPr kumimoji="0" lang="ar-JO" sz="1600" b="1" i="0" u="none" strike="noStrike" kern="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44" name="Double Wave 43">
            <a:extLst>
              <a:ext uri="{FF2B5EF4-FFF2-40B4-BE49-F238E27FC236}">
                <a16:creationId xmlns:a16="http://schemas.microsoft.com/office/drawing/2014/main" id="{4DBD3BBA-BCC0-E151-A888-D81691F148CF}"/>
              </a:ext>
            </a:extLst>
          </p:cNvPr>
          <p:cNvSpPr/>
          <p:nvPr/>
        </p:nvSpPr>
        <p:spPr>
          <a:xfrm>
            <a:off x="653212" y="572474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الدرس :</a:t>
            </a:r>
            <a:endParaRPr kumimoji="0" lang="ar-JO" sz="1600" b="1" i="0" u="none" strike="noStrike" kern="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3857AC70-E083-1C6D-F9EC-687F2C76F9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400" y="348958"/>
            <a:ext cx="650166" cy="64403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779845C-6448-5653-888C-9BFBC183EA16}"/>
              </a:ext>
            </a:extLst>
          </p:cNvPr>
          <p:cNvGrpSpPr/>
          <p:nvPr/>
        </p:nvGrpSpPr>
        <p:grpSpPr>
          <a:xfrm>
            <a:off x="206116" y="1120984"/>
            <a:ext cx="1261271" cy="716434"/>
            <a:chOff x="7446246" y="205862"/>
            <a:chExt cx="1544854" cy="691058"/>
          </a:xfrm>
        </p:grpSpPr>
        <p:sp>
          <p:nvSpPr>
            <p:cNvPr id="12" name="Rounded Rectangle 10">
              <a:extLst>
                <a:ext uri="{FF2B5EF4-FFF2-40B4-BE49-F238E27FC236}">
                  <a16:creationId xmlns:a16="http://schemas.microsoft.com/office/drawing/2014/main" id="{F7E1A995-3F25-460C-F366-5072490B469B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/>
                <a:ea typeface="+mn-ea"/>
                <a:cs typeface="+mn-cs"/>
              </a:endParaRP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CA16E007-277F-860D-C801-F00E1DD6ED06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0</a:t>
              </a:r>
              <a:r>
                <a:rPr kumimoji="0" lang="ar-JO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6" name="مستطيل مستدير الزوايا">
            <a:extLst>
              <a:ext uri="{FF2B5EF4-FFF2-40B4-BE49-F238E27FC236}">
                <a16:creationId xmlns:a16="http://schemas.microsoft.com/office/drawing/2014/main" id="{FF8E5AEF-346C-F962-A3E6-6DDA6C158285}"/>
              </a:ext>
            </a:extLst>
          </p:cNvPr>
          <p:cNvSpPr/>
          <p:nvPr/>
        </p:nvSpPr>
        <p:spPr>
          <a:xfrm>
            <a:off x="1467387" y="2947521"/>
            <a:ext cx="3306108" cy="3605710"/>
          </a:xfrm>
          <a:prstGeom prst="roundRect">
            <a:avLst>
              <a:gd name="adj" fmla="val 17766"/>
            </a:avLst>
          </a:prstGeom>
          <a:solidFill>
            <a:srgbClr val="FCACC4">
              <a:alpha val="91252"/>
            </a:srgbClr>
          </a:solidFill>
          <a:ln w="12700">
            <a:miter lim="400000"/>
          </a:ln>
        </p:spPr>
        <p:txBody>
          <a:bodyPr lIns="37204" tIns="37204" rIns="37204" bIns="37204" anchor="ctr"/>
          <a:lstStyle/>
          <a:p>
            <a:pPr marL="457200" indent="-457200" algn="ctr" defTabSz="570460" rtl="1" hangingPunct="0">
              <a:buFontTx/>
              <a:buAutoNum type="arabic1Minus"/>
              <a:defRPr sz="28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rPr lang="ar-JO" sz="4000" kern="0" dirty="0">
                <a:solidFill>
                  <a:srgbClr val="00B050"/>
                </a:solidFill>
                <a:latin typeface="Geeza Pro Regular"/>
                <a:ea typeface="Geeza Pro Regular"/>
                <a:cs typeface="Geeza Pro Regular"/>
                <a:sym typeface="Geeza Pro Regular"/>
              </a:rPr>
              <a:t>درجة الإتقان عالية </a:t>
            </a:r>
          </a:p>
          <a:p>
            <a:pPr marL="457200" indent="-457200" algn="ctr" defTabSz="570460" rtl="1" hangingPunct="0">
              <a:buFontTx/>
              <a:buAutoNum type="arabic1Minus"/>
              <a:defRPr sz="28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rPr lang="ar-JO" sz="4000" kern="0" dirty="0">
                <a:solidFill>
                  <a:srgbClr val="00B050"/>
                </a:solidFill>
                <a:latin typeface="Geeza Pro Regular"/>
                <a:ea typeface="Geeza Pro Regular"/>
                <a:cs typeface="Geeza Pro Regular"/>
                <a:sym typeface="Geeza Pro Regular"/>
              </a:rPr>
              <a:t>متوسطة </a:t>
            </a:r>
          </a:p>
          <a:p>
            <a:pPr algn="ctr" defTabSz="570460" rtl="1" hangingPunct="0">
              <a:defRPr sz="28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rPr lang="ar-JO" sz="4000" kern="0" dirty="0">
                <a:solidFill>
                  <a:srgbClr val="00B050"/>
                </a:solidFill>
                <a:latin typeface="Geeza Pro Regular"/>
                <a:ea typeface="Geeza Pro Regular"/>
                <a:cs typeface="Geeza Pro Regular"/>
                <a:sym typeface="Geeza Pro Regular"/>
              </a:rPr>
              <a:t>ج- قليلة </a:t>
            </a:r>
            <a:endParaRPr sz="4000" kern="0" dirty="0">
              <a:solidFill>
                <a:srgbClr val="00B050"/>
              </a:solidFill>
              <a:latin typeface="Geeza Pro Regular"/>
              <a:ea typeface="Geeza Pro Regular"/>
              <a:cs typeface="Geeza Pro Regular"/>
              <a:sym typeface="Geeza Pro Regular"/>
            </a:endParaRPr>
          </a:p>
        </p:txBody>
      </p:sp>
      <p:sp>
        <p:nvSpPr>
          <p:cNvPr id="8" name="Arrow: Curved Left 7">
            <a:extLst>
              <a:ext uri="{FF2B5EF4-FFF2-40B4-BE49-F238E27FC236}">
                <a16:creationId xmlns:a16="http://schemas.microsoft.com/office/drawing/2014/main" id="{58F70701-A94C-4086-64E9-482F2FB17738}"/>
              </a:ext>
            </a:extLst>
          </p:cNvPr>
          <p:cNvSpPr/>
          <p:nvPr/>
        </p:nvSpPr>
        <p:spPr>
          <a:xfrm>
            <a:off x="3530290" y="1515865"/>
            <a:ext cx="5608320" cy="1798320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800" dirty="0">
                <a:solidFill>
                  <a:schemeClr val="tx1"/>
                </a:solidFill>
              </a:rPr>
              <a:t>أقيم تعلمي ودرجة اتقاني للنتاجات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Callout: Left Arrow 9">
            <a:extLst>
              <a:ext uri="{FF2B5EF4-FFF2-40B4-BE49-F238E27FC236}">
                <a16:creationId xmlns:a16="http://schemas.microsoft.com/office/drawing/2014/main" id="{9533FA96-EEEB-2C04-D894-151A00E77F7F}"/>
              </a:ext>
            </a:extLst>
          </p:cNvPr>
          <p:cNvSpPr/>
          <p:nvPr/>
        </p:nvSpPr>
        <p:spPr>
          <a:xfrm>
            <a:off x="8279904" y="3251200"/>
            <a:ext cx="3431661" cy="2743200"/>
          </a:xfrm>
          <a:prstGeom prst="left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JO" b="1">
                <a:latin typeface="Arial" panose="020B0604020202020204" pitchFamily="34" charset="0"/>
              </a:rPr>
              <a:t>* أعرب خبر كان </a:t>
            </a:r>
            <a:endParaRPr lang="ar-JO" b="1" dirty="0">
              <a:latin typeface="Arial" panose="020B0604020202020204" pitchFamily="34" charset="0"/>
            </a:endParaRPr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7905A7E7-14D4-8721-F390-1409830C0924}"/>
              </a:ext>
            </a:extLst>
          </p:cNvPr>
          <p:cNvSpPr/>
          <p:nvPr/>
        </p:nvSpPr>
        <p:spPr>
          <a:xfrm>
            <a:off x="342771" y="1837417"/>
            <a:ext cx="2319149" cy="103583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التقويم الذاتي </a:t>
            </a:r>
            <a:endParaRPr lang="en-US" dirty="0"/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3C9907A5-C9EC-DCE9-641E-2ED56334DC42}"/>
              </a:ext>
            </a:extLst>
          </p:cNvPr>
          <p:cNvSpPr/>
          <p:nvPr/>
        </p:nvSpPr>
        <p:spPr>
          <a:xfrm>
            <a:off x="9509760" y="1763153"/>
            <a:ext cx="2201805" cy="888607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تقويم الأقران ذاتي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89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771974" y="617778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اللغة العربية </a:t>
            </a: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179472" y="31091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+mj-cs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التاسع </a:t>
            </a:r>
          </a:p>
        </p:txBody>
      </p:sp>
      <p:sp>
        <p:nvSpPr>
          <p:cNvPr id="38" name="Double Wave 37"/>
          <p:cNvSpPr/>
          <p:nvPr/>
        </p:nvSpPr>
        <p:spPr>
          <a:xfrm>
            <a:off x="3260682" y="603566"/>
            <a:ext cx="2713612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الأولى </a:t>
            </a:r>
          </a:p>
        </p:txBody>
      </p:sp>
      <p:sp>
        <p:nvSpPr>
          <p:cNvPr id="39" name="Double Wave 38"/>
          <p:cNvSpPr/>
          <p:nvPr/>
        </p:nvSpPr>
        <p:spPr>
          <a:xfrm>
            <a:off x="100806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كان وأخواتها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206116" y="1120984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6BE96BB-EF9E-148A-85E2-4E6A7DAD0D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75" y="2001268"/>
            <a:ext cx="1670449" cy="17801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A081AA-6749-49A9-8714-15C31EDB2759}"/>
              </a:ext>
            </a:extLst>
          </p:cNvPr>
          <p:cNvSpPr txBox="1"/>
          <p:nvPr/>
        </p:nvSpPr>
        <p:spPr>
          <a:xfrm>
            <a:off x="2254176" y="2686756"/>
            <a:ext cx="7055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4400" b="1" dirty="0">
                <a:latin typeface="Arial" panose="020B0604020202020204" pitchFamily="34" charset="0"/>
                <a:cs typeface="Arial" panose="020B0604020202020204" pitchFamily="34" charset="0"/>
              </a:rPr>
              <a:t>* أن يُعرب </a:t>
            </a:r>
            <a:r>
              <a:rPr lang="ar-JO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خبر كان وأخواتها. </a:t>
            </a:r>
            <a:endParaRPr lang="ar-JO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658944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33EE5CC9-564C-B7FD-6F63-A57BA596B0D4}"/>
              </a:ext>
            </a:extLst>
          </p:cNvPr>
          <p:cNvGrpSpPr/>
          <p:nvPr/>
        </p:nvGrpSpPr>
        <p:grpSpPr>
          <a:xfrm>
            <a:off x="234022" y="1020059"/>
            <a:ext cx="1261271" cy="716434"/>
            <a:chOff x="7459494" y="205862"/>
            <a:chExt cx="1544854" cy="691058"/>
          </a:xfrm>
        </p:grpSpPr>
        <p:sp>
          <p:nvSpPr>
            <p:cNvPr id="25" name="Rounded Rectangle 10">
              <a:extLst>
                <a:ext uri="{FF2B5EF4-FFF2-40B4-BE49-F238E27FC236}">
                  <a16:creationId xmlns:a16="http://schemas.microsoft.com/office/drawing/2014/main" id="{0385831E-FB7B-DB0D-00C2-F768AF4D6072}"/>
                </a:ext>
              </a:extLst>
            </p:cNvPr>
            <p:cNvSpPr/>
            <p:nvPr/>
          </p:nvSpPr>
          <p:spPr>
            <a:xfrm>
              <a:off x="7459494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2">
              <a:extLst>
                <a:ext uri="{FF2B5EF4-FFF2-40B4-BE49-F238E27FC236}">
                  <a16:creationId xmlns:a16="http://schemas.microsoft.com/office/drawing/2014/main" id="{FE1C12CB-F855-916A-AE8A-75BDAC0016CD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36" name="Double Wave 35">
            <a:extLst>
              <a:ext uri="{FF2B5EF4-FFF2-40B4-BE49-F238E27FC236}">
                <a16:creationId xmlns:a16="http://schemas.microsoft.com/office/drawing/2014/main" id="{74179234-31D6-570B-D0F5-D4E82B07E569}"/>
              </a:ext>
            </a:extLst>
          </p:cNvPr>
          <p:cNvSpPr/>
          <p:nvPr/>
        </p:nvSpPr>
        <p:spPr>
          <a:xfrm>
            <a:off x="8324380" y="586687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المادة: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اللغة العربية </a:t>
            </a:r>
          </a:p>
        </p:txBody>
      </p:sp>
      <p:sp>
        <p:nvSpPr>
          <p:cNvPr id="38" name="Rounded Rectangle 34">
            <a:extLst>
              <a:ext uri="{FF2B5EF4-FFF2-40B4-BE49-F238E27FC236}">
                <a16:creationId xmlns:a16="http://schemas.microsoft.com/office/drawing/2014/main" id="{99323792-A2EA-DBBF-9606-31F3DEB353B5}"/>
              </a:ext>
            </a:extLst>
          </p:cNvPr>
          <p:cNvSpPr/>
          <p:nvPr/>
        </p:nvSpPr>
        <p:spPr>
          <a:xfrm>
            <a:off x="9997423" y="1157578"/>
            <a:ext cx="1944600" cy="463827"/>
          </a:xfrm>
          <a:prstGeom prst="roundRect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التمهيد </a:t>
            </a:r>
            <a:endParaRPr kumimoji="0" lang="ar-JO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9" name="Footer Placeholder 6">
            <a:extLst>
              <a:ext uri="{FF2B5EF4-FFF2-40B4-BE49-F238E27FC236}">
                <a16:creationId xmlns:a16="http://schemas.microsoft.com/office/drawing/2014/main" id="{2C198266-9435-1899-4576-D1B6BB6AB0D9}"/>
              </a:ext>
            </a:extLst>
          </p:cNvPr>
          <p:cNvSpPr txBox="1">
            <a:spLocks/>
          </p:cNvSpPr>
          <p:nvPr/>
        </p:nvSpPr>
        <p:spPr>
          <a:xfrm>
            <a:off x="352379" y="-12829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Times New Roman" panose="02020603050405020304" pitchFamily="18" charset="0"/>
            </a:endParaRPr>
          </a:p>
        </p:txBody>
      </p:sp>
      <p:sp>
        <p:nvSpPr>
          <p:cNvPr id="40" name="Double Wave 39">
            <a:extLst>
              <a:ext uri="{FF2B5EF4-FFF2-40B4-BE49-F238E27FC236}">
                <a16:creationId xmlns:a16="http://schemas.microsoft.com/office/drawing/2014/main" id="{8F81EA8F-6597-CD33-2D72-BB26735C084B}"/>
              </a:ext>
            </a:extLst>
          </p:cNvPr>
          <p:cNvSpPr/>
          <p:nvPr/>
        </p:nvSpPr>
        <p:spPr>
          <a:xfrm>
            <a:off x="6334450" y="572475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الصف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التاسع </a:t>
            </a:r>
          </a:p>
        </p:txBody>
      </p:sp>
      <p:sp>
        <p:nvSpPr>
          <p:cNvPr id="41" name="Double Wave 40">
            <a:extLst>
              <a:ext uri="{FF2B5EF4-FFF2-40B4-BE49-F238E27FC236}">
                <a16:creationId xmlns:a16="http://schemas.microsoft.com/office/drawing/2014/main" id="{F6893589-2F55-B68B-75E0-3908C067CC49}"/>
              </a:ext>
            </a:extLst>
          </p:cNvPr>
          <p:cNvSpPr/>
          <p:nvPr/>
        </p:nvSpPr>
        <p:spPr>
          <a:xfrm>
            <a:off x="3813088" y="572475"/>
            <a:ext cx="2713612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الوحدة: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الأولى </a:t>
            </a:r>
          </a:p>
        </p:txBody>
      </p:sp>
      <p:sp>
        <p:nvSpPr>
          <p:cNvPr id="42" name="Double Wave 41">
            <a:extLst>
              <a:ext uri="{FF2B5EF4-FFF2-40B4-BE49-F238E27FC236}">
                <a16:creationId xmlns:a16="http://schemas.microsoft.com/office/drawing/2014/main" id="{CDD24D6C-9224-E951-2A2E-FD0B42B2B9AF}"/>
              </a:ext>
            </a:extLst>
          </p:cNvPr>
          <p:cNvSpPr/>
          <p:nvPr/>
        </p:nvSpPr>
        <p:spPr>
          <a:xfrm>
            <a:off x="653212" y="572474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الدرس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كان وأخواتها 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A6F15C3B-6243-3B6B-8C59-6DA425195D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362" y="378151"/>
            <a:ext cx="650166" cy="644038"/>
          </a:xfrm>
          <a:prstGeom prst="rect">
            <a:avLst/>
          </a:prstGeom>
        </p:spPr>
      </p:pic>
      <p:pic>
        <p:nvPicPr>
          <p:cNvPr id="48" name="Picture 3">
            <a:extLst>
              <a:ext uri="{FF2B5EF4-FFF2-40B4-BE49-F238E27FC236}">
                <a16:creationId xmlns:a16="http://schemas.microsoft.com/office/drawing/2014/main" id="{0630EDAE-8508-DB9C-4E88-1F8F0127E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35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F51DB06-2D49-1CA8-0B8D-BF04EBF685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82" y="1830509"/>
            <a:ext cx="1670449" cy="1780186"/>
          </a:xfrm>
          <a:prstGeom prst="rect">
            <a:avLst/>
          </a:prstGeom>
        </p:spPr>
      </p:pic>
      <p:sp>
        <p:nvSpPr>
          <p:cNvPr id="3" name="Arrow: Left 2">
            <a:extLst>
              <a:ext uri="{FF2B5EF4-FFF2-40B4-BE49-F238E27FC236}">
                <a16:creationId xmlns:a16="http://schemas.microsoft.com/office/drawing/2014/main" id="{1555A386-9E7C-739E-DA2B-DD6E059FF5B1}"/>
              </a:ext>
            </a:extLst>
          </p:cNvPr>
          <p:cNvSpPr/>
          <p:nvPr/>
        </p:nvSpPr>
        <p:spPr>
          <a:xfrm>
            <a:off x="5670347" y="1405175"/>
            <a:ext cx="5781897" cy="1780186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/>
              <a:t>ألصق </a:t>
            </a:r>
            <a:r>
              <a:rPr lang="ar-JO" dirty="0"/>
              <a:t>الورقة على اللوح .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62BA89-3AF5-4973-A8BB-19E13D5BF8A2}"/>
              </a:ext>
            </a:extLst>
          </p:cNvPr>
          <p:cNvSpPr txBox="1"/>
          <p:nvPr/>
        </p:nvSpPr>
        <p:spPr>
          <a:xfrm>
            <a:off x="1686106" y="1157248"/>
            <a:ext cx="242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dirty="0"/>
              <a:t>استراتيجية الحائط المتكلم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E947B0-917A-4893-84B3-8BD520D50F5F}"/>
              </a:ext>
            </a:extLst>
          </p:cNvPr>
          <p:cNvSpPr/>
          <p:nvPr/>
        </p:nvSpPr>
        <p:spPr>
          <a:xfrm>
            <a:off x="6804211" y="3295160"/>
            <a:ext cx="45288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JO" sz="2800" b="1" dirty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ar-JO" sz="2800" b="1" dirty="0" smtClean="0">
                <a:solidFill>
                  <a:schemeClr val="accent6">
                    <a:lumMod val="50000"/>
                  </a:schemeClr>
                </a:solidFill>
              </a:rPr>
              <a:t>اكتب </a:t>
            </a:r>
            <a:r>
              <a:rPr lang="ar-JO" sz="2800" b="1" dirty="0">
                <a:solidFill>
                  <a:schemeClr val="accent6">
                    <a:lumMod val="50000"/>
                  </a:schemeClr>
                </a:solidFill>
              </a:rPr>
              <a:t>جملة </a:t>
            </a:r>
            <a:r>
              <a:rPr lang="ar-JO" sz="2800" b="1" dirty="0" smtClean="0">
                <a:solidFill>
                  <a:schemeClr val="accent6">
                    <a:lumMod val="50000"/>
                  </a:schemeClr>
                </a:solidFill>
              </a:rPr>
              <a:t>عمّا </a:t>
            </a:r>
            <a:r>
              <a:rPr lang="ar-JO" sz="2800" b="1" dirty="0">
                <a:solidFill>
                  <a:schemeClr val="accent6">
                    <a:lumMod val="50000"/>
                  </a:schemeClr>
                </a:solidFill>
              </a:rPr>
              <a:t>فعلته صباح اليوم </a:t>
            </a:r>
          </a:p>
          <a:p>
            <a:pPr algn="r" rtl="1"/>
            <a:r>
              <a:rPr lang="ar-JO" sz="2800" b="1" dirty="0" smtClean="0">
                <a:solidFill>
                  <a:schemeClr val="accent6">
                    <a:lumMod val="50000"/>
                  </a:schemeClr>
                </a:solidFill>
              </a:rPr>
              <a:t>على أن يكون </a:t>
            </a:r>
            <a:r>
              <a:rPr lang="ar-JO" sz="2800" b="1" dirty="0">
                <a:solidFill>
                  <a:schemeClr val="accent6">
                    <a:lumMod val="50000"/>
                  </a:schemeClr>
                </a:solidFill>
              </a:rPr>
              <a:t>فيها خبر </a:t>
            </a:r>
            <a:r>
              <a:rPr lang="ar-JO" sz="2800" b="1" dirty="0" smtClean="0">
                <a:solidFill>
                  <a:schemeClr val="accent6">
                    <a:lumMod val="50000"/>
                  </a:schemeClr>
                </a:solidFill>
              </a:rPr>
              <a:t>كان </a:t>
            </a:r>
            <a:r>
              <a:rPr lang="ar-JO" sz="2800" b="1" dirty="0">
                <a:solidFill>
                  <a:schemeClr val="accent6">
                    <a:lumMod val="50000"/>
                  </a:schemeClr>
                </a:solidFill>
              </a:rPr>
              <a:t>جملة فعلية .</a:t>
            </a:r>
          </a:p>
        </p:txBody>
      </p:sp>
      <p:pic>
        <p:nvPicPr>
          <p:cNvPr id="4" name="Picture 2" descr="تخلص من المنبّه وتدرب على الاستيقاظ طبيعياً - الرسالة نت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106" y="3550951"/>
            <a:ext cx="4777669" cy="245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629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8">
            <a:extLst>
              <a:ext uri="{FF2B5EF4-FFF2-40B4-BE49-F238E27FC236}">
                <a16:creationId xmlns:a16="http://schemas.microsoft.com/office/drawing/2014/main" id="{444485D4-B241-52A8-C768-53AADB1A7459}"/>
              </a:ext>
            </a:extLst>
          </p:cNvPr>
          <p:cNvSpPr/>
          <p:nvPr/>
        </p:nvSpPr>
        <p:spPr>
          <a:xfrm>
            <a:off x="9964553" y="1428879"/>
            <a:ext cx="2158810" cy="360040"/>
          </a:xfrm>
          <a:prstGeom prst="roundRect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التقويم القبلي </a:t>
            </a:r>
            <a:endParaRPr kumimoji="0" lang="ar-JO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8" name="Double Wave 7">
            <a:extLst>
              <a:ext uri="{FF2B5EF4-FFF2-40B4-BE49-F238E27FC236}">
                <a16:creationId xmlns:a16="http://schemas.microsoft.com/office/drawing/2014/main" id="{A695C89D-0460-2E9B-FE0A-0C696D417CA2}"/>
              </a:ext>
            </a:extLst>
          </p:cNvPr>
          <p:cNvSpPr/>
          <p:nvPr/>
        </p:nvSpPr>
        <p:spPr>
          <a:xfrm>
            <a:off x="8324380" y="586687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المادة: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اللغة العربية </a:t>
            </a:r>
          </a:p>
        </p:txBody>
      </p:sp>
      <p:sp>
        <p:nvSpPr>
          <p:cNvPr id="11" name="Footer Placeholder 6">
            <a:extLst>
              <a:ext uri="{FF2B5EF4-FFF2-40B4-BE49-F238E27FC236}">
                <a16:creationId xmlns:a16="http://schemas.microsoft.com/office/drawing/2014/main" id="{C1FE5EB5-11B9-DB20-7678-DC4A15110D8F}"/>
              </a:ext>
            </a:extLst>
          </p:cNvPr>
          <p:cNvSpPr txBox="1">
            <a:spLocks/>
          </p:cNvSpPr>
          <p:nvPr/>
        </p:nvSpPr>
        <p:spPr>
          <a:xfrm>
            <a:off x="731878" y="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Times New Roman" panose="02020603050405020304" pitchFamily="18" charset="0"/>
            </a:endParaRPr>
          </a:p>
        </p:txBody>
      </p:sp>
      <p:sp>
        <p:nvSpPr>
          <p:cNvPr id="12" name="Double Wave 11">
            <a:extLst>
              <a:ext uri="{FF2B5EF4-FFF2-40B4-BE49-F238E27FC236}">
                <a16:creationId xmlns:a16="http://schemas.microsoft.com/office/drawing/2014/main" id="{1651E062-A991-78B3-8C10-BBC8F850B54E}"/>
              </a:ext>
            </a:extLst>
          </p:cNvPr>
          <p:cNvSpPr/>
          <p:nvPr/>
        </p:nvSpPr>
        <p:spPr>
          <a:xfrm>
            <a:off x="6334450" y="572475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الصف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 التاسع </a:t>
            </a:r>
          </a:p>
        </p:txBody>
      </p:sp>
      <p:sp>
        <p:nvSpPr>
          <p:cNvPr id="13" name="Double Wave 12">
            <a:extLst>
              <a:ext uri="{FF2B5EF4-FFF2-40B4-BE49-F238E27FC236}">
                <a16:creationId xmlns:a16="http://schemas.microsoft.com/office/drawing/2014/main" id="{54CC461D-AF96-CEC4-8A2A-A75E6392D076}"/>
              </a:ext>
            </a:extLst>
          </p:cNvPr>
          <p:cNvSpPr/>
          <p:nvPr/>
        </p:nvSpPr>
        <p:spPr>
          <a:xfrm>
            <a:off x="3813088" y="572475"/>
            <a:ext cx="2713612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الوحدة: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الأولى </a:t>
            </a:r>
          </a:p>
        </p:txBody>
      </p:sp>
      <p:sp>
        <p:nvSpPr>
          <p:cNvPr id="14" name="Double Wave 13">
            <a:extLst>
              <a:ext uri="{FF2B5EF4-FFF2-40B4-BE49-F238E27FC236}">
                <a16:creationId xmlns:a16="http://schemas.microsoft.com/office/drawing/2014/main" id="{CAE47962-B710-895A-4EB9-E1A7A1BB4935}"/>
              </a:ext>
            </a:extLst>
          </p:cNvPr>
          <p:cNvSpPr/>
          <p:nvPr/>
        </p:nvSpPr>
        <p:spPr>
          <a:xfrm>
            <a:off x="653212" y="572474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الدرس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كان وأخواتها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3CF869C-5DF8-59EA-001D-5CDD49244D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453" y="405790"/>
            <a:ext cx="650166" cy="644038"/>
          </a:xfrm>
          <a:prstGeom prst="rect">
            <a:avLst/>
          </a:prstGeom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7E93F671-8592-936B-8B1D-97B79A989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35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206116" y="1120984"/>
            <a:ext cx="1261271" cy="716434"/>
            <a:chOff x="7446246" y="205862"/>
            <a:chExt cx="1544854" cy="691058"/>
          </a:xfrm>
        </p:grpSpPr>
        <p:sp>
          <p:nvSpPr>
            <p:cNvPr id="17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1BE623A-B91A-B257-886F-6B440E3D09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833" y="1911682"/>
            <a:ext cx="1670449" cy="17801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608499-8A3C-4DB7-92C6-F7ED4082279D}"/>
              </a:ext>
            </a:extLst>
          </p:cNvPr>
          <p:cNvSpPr txBox="1"/>
          <p:nvPr/>
        </p:nvSpPr>
        <p:spPr>
          <a:xfrm>
            <a:off x="2931459" y="1479200"/>
            <a:ext cx="684903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/>
              <a:t>ورد خبر  مازال "جملة" ، في </a:t>
            </a:r>
            <a:r>
              <a:rPr lang="ar-JO" sz="2800" b="1" dirty="0" smtClean="0"/>
              <a:t>:</a:t>
            </a:r>
          </a:p>
          <a:p>
            <a:pPr algn="r" rtl="1"/>
            <a:endParaRPr lang="ar-JO" sz="2800" b="1" dirty="0"/>
          </a:p>
          <a:p>
            <a:pPr algn="r" rtl="1"/>
            <a:endParaRPr lang="ar-JO" sz="2800" b="1" dirty="0">
              <a:solidFill>
                <a:srgbClr val="FF0000"/>
              </a:solidFill>
            </a:endParaRPr>
          </a:p>
          <a:p>
            <a:pPr marL="514350" indent="-514350" algn="r" rtl="1">
              <a:buAutoNum type="arabic1Minus"/>
            </a:pPr>
            <a:r>
              <a:rPr lang="ar-JO" sz="2800" b="1" dirty="0"/>
              <a:t>مازال الذي تمنيته أستطيع  تحقيقه.</a:t>
            </a:r>
          </a:p>
          <a:p>
            <a:pPr marL="514350" indent="-514350" algn="r" rtl="1">
              <a:buAutoNum type="arabic1Minus"/>
            </a:pPr>
            <a:endParaRPr lang="ar-JO" sz="2800" b="1" dirty="0"/>
          </a:p>
          <a:p>
            <a:pPr marL="514350" indent="-514350" algn="r" rtl="1">
              <a:buAutoNum type="arabic1Minus"/>
            </a:pPr>
            <a:r>
              <a:rPr lang="ar-JO" sz="2800" b="1" dirty="0"/>
              <a:t>مازالت السماء </a:t>
            </a:r>
            <a:r>
              <a:rPr lang="ar-JO" sz="2800" b="1" dirty="0" smtClean="0"/>
              <a:t>غائمةً.</a:t>
            </a:r>
            <a:endParaRPr lang="ar-JO" sz="2800" b="1" dirty="0"/>
          </a:p>
          <a:p>
            <a:pPr marL="514350" indent="-514350" algn="r" rtl="1">
              <a:buAutoNum type="arabic1Minus"/>
            </a:pPr>
            <a:endParaRPr lang="ar-JO" sz="2800" b="1" dirty="0"/>
          </a:p>
          <a:p>
            <a:pPr marL="514350" indent="-514350" algn="r" rtl="1">
              <a:buAutoNum type="arabic1Minus"/>
            </a:pPr>
            <a:r>
              <a:rPr lang="ar-JO" sz="2800" b="1" dirty="0"/>
              <a:t>ما زال هذا الحيوان  </a:t>
            </a:r>
            <a:r>
              <a:rPr lang="ar-JO" sz="2800" b="1" dirty="0" smtClean="0"/>
              <a:t>مريضًا.</a:t>
            </a:r>
            <a:endParaRPr lang="ar-JO" sz="2800" b="1" dirty="0"/>
          </a:p>
          <a:p>
            <a:pPr marL="514350" indent="-514350" algn="r" rtl="1">
              <a:buAutoNum type="arabic1Minus"/>
            </a:pPr>
            <a:endParaRPr lang="ar-JO" sz="2800" b="1" dirty="0"/>
          </a:p>
          <a:p>
            <a:pPr marL="514350" indent="-514350" algn="r" rtl="1">
              <a:buAutoNum type="arabic1Minus"/>
            </a:pPr>
            <a:r>
              <a:rPr lang="ar-JO" sz="2800" b="1" dirty="0"/>
              <a:t>ما زال في القلب </a:t>
            </a:r>
            <a:r>
              <a:rPr lang="ar-JO" sz="2800" b="1" dirty="0" smtClean="0"/>
              <a:t>أمل.</a:t>
            </a:r>
            <a:endParaRPr lang="ar-JO" sz="2800" b="1" dirty="0"/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138196CC-7A36-40A3-A496-D7CE6866AB02}"/>
              </a:ext>
            </a:extLst>
          </p:cNvPr>
          <p:cNvSpPr/>
          <p:nvPr/>
        </p:nvSpPr>
        <p:spPr>
          <a:xfrm>
            <a:off x="3241903" y="2342075"/>
            <a:ext cx="7897905" cy="1181750"/>
          </a:xfrm>
          <a:prstGeom prst="donut">
            <a:avLst>
              <a:gd name="adj" fmla="val 909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11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uble Wave 7">
            <a:extLst>
              <a:ext uri="{FF2B5EF4-FFF2-40B4-BE49-F238E27FC236}">
                <a16:creationId xmlns:a16="http://schemas.microsoft.com/office/drawing/2014/main" id="{A695C89D-0460-2E9B-FE0A-0C696D417CA2}"/>
              </a:ext>
            </a:extLst>
          </p:cNvPr>
          <p:cNvSpPr/>
          <p:nvPr/>
        </p:nvSpPr>
        <p:spPr>
          <a:xfrm>
            <a:off x="8324380" y="586687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المادة: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اللغة العربية </a:t>
            </a:r>
          </a:p>
        </p:txBody>
      </p:sp>
      <p:sp>
        <p:nvSpPr>
          <p:cNvPr id="11" name="Footer Placeholder 6">
            <a:extLst>
              <a:ext uri="{FF2B5EF4-FFF2-40B4-BE49-F238E27FC236}">
                <a16:creationId xmlns:a16="http://schemas.microsoft.com/office/drawing/2014/main" id="{C1FE5EB5-11B9-DB20-7678-DC4A15110D8F}"/>
              </a:ext>
            </a:extLst>
          </p:cNvPr>
          <p:cNvSpPr txBox="1">
            <a:spLocks/>
          </p:cNvSpPr>
          <p:nvPr/>
        </p:nvSpPr>
        <p:spPr>
          <a:xfrm>
            <a:off x="731878" y="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Times New Roman" panose="02020603050405020304" pitchFamily="18" charset="0"/>
            </a:endParaRPr>
          </a:p>
        </p:txBody>
      </p:sp>
      <p:sp>
        <p:nvSpPr>
          <p:cNvPr id="12" name="Double Wave 11">
            <a:extLst>
              <a:ext uri="{FF2B5EF4-FFF2-40B4-BE49-F238E27FC236}">
                <a16:creationId xmlns:a16="http://schemas.microsoft.com/office/drawing/2014/main" id="{1651E062-A991-78B3-8C10-BBC8F850B54E}"/>
              </a:ext>
            </a:extLst>
          </p:cNvPr>
          <p:cNvSpPr/>
          <p:nvPr/>
        </p:nvSpPr>
        <p:spPr>
          <a:xfrm>
            <a:off x="6334450" y="571572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الصف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التاسع </a:t>
            </a:r>
          </a:p>
        </p:txBody>
      </p:sp>
      <p:sp>
        <p:nvSpPr>
          <p:cNvPr id="13" name="Double Wave 12">
            <a:extLst>
              <a:ext uri="{FF2B5EF4-FFF2-40B4-BE49-F238E27FC236}">
                <a16:creationId xmlns:a16="http://schemas.microsoft.com/office/drawing/2014/main" id="{54CC461D-AF96-CEC4-8A2A-A75E6392D076}"/>
              </a:ext>
            </a:extLst>
          </p:cNvPr>
          <p:cNvSpPr/>
          <p:nvPr/>
        </p:nvSpPr>
        <p:spPr>
          <a:xfrm>
            <a:off x="3813088" y="572475"/>
            <a:ext cx="2713612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الوحدة: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الأولى </a:t>
            </a:r>
          </a:p>
        </p:txBody>
      </p:sp>
      <p:sp>
        <p:nvSpPr>
          <p:cNvPr id="14" name="Double Wave 13">
            <a:extLst>
              <a:ext uri="{FF2B5EF4-FFF2-40B4-BE49-F238E27FC236}">
                <a16:creationId xmlns:a16="http://schemas.microsoft.com/office/drawing/2014/main" id="{CAE47962-B710-895A-4EB9-E1A7A1BB4935}"/>
              </a:ext>
            </a:extLst>
          </p:cNvPr>
          <p:cNvSpPr/>
          <p:nvPr/>
        </p:nvSpPr>
        <p:spPr>
          <a:xfrm>
            <a:off x="653212" y="572474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الدرس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إعراب خبر كان وأخواتها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3CF869C-5DF8-59EA-001D-5CDD49244D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362" y="405790"/>
            <a:ext cx="650166" cy="644038"/>
          </a:xfrm>
          <a:prstGeom prst="rect">
            <a:avLst/>
          </a:prstGeom>
        </p:spPr>
      </p:pic>
      <p:sp>
        <p:nvSpPr>
          <p:cNvPr id="20" name="Rounded Rectangle 29">
            <a:extLst>
              <a:ext uri="{FF2B5EF4-FFF2-40B4-BE49-F238E27FC236}">
                <a16:creationId xmlns:a16="http://schemas.microsoft.com/office/drawing/2014/main" id="{90925520-F46D-89ED-F54A-E6ED7B4AA78A}"/>
              </a:ext>
            </a:extLst>
          </p:cNvPr>
          <p:cNvSpPr/>
          <p:nvPr/>
        </p:nvSpPr>
        <p:spPr>
          <a:xfrm>
            <a:off x="9948902" y="1396882"/>
            <a:ext cx="2158810" cy="360040"/>
          </a:xfrm>
          <a:prstGeom prst="roundRect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التقديم</a:t>
            </a:r>
            <a:r>
              <a:rPr kumimoji="0" lang="ar-JO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/ مهمة </a:t>
            </a:r>
            <a:r>
              <a:rPr kumimoji="0" lang="ar-SA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</a:t>
            </a:r>
            <a:r>
              <a:rPr kumimoji="0" lang="ar-JO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30765" y="2359802"/>
            <a:ext cx="34362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ar-JO" dirty="0"/>
          </a:p>
          <a:p>
            <a:pPr algn="r" rtl="1"/>
            <a:endParaRPr lang="ar-JO" dirty="0"/>
          </a:p>
          <a:p>
            <a:pPr algn="r" rtl="1"/>
            <a:endParaRPr lang="ar-JO" dirty="0"/>
          </a:p>
          <a:p>
            <a:pPr algn="r" rtl="1"/>
            <a:endParaRPr lang="ar-JO" dirty="0"/>
          </a:p>
          <a:p>
            <a:pPr algn="r" rtl="1"/>
            <a:endParaRPr lang="ar-JO" dirty="0"/>
          </a:p>
          <a:p>
            <a:pPr algn="r" rtl="1"/>
            <a:endParaRPr lang="ar-JO" dirty="0"/>
          </a:p>
          <a:p>
            <a:pPr algn="r" rtl="1"/>
            <a:endParaRPr lang="ar-JO" dirty="0"/>
          </a:p>
          <a:p>
            <a:pPr algn="r" rtl="1"/>
            <a:endParaRPr lang="ar-JO" dirty="0"/>
          </a:p>
          <a:p>
            <a:pPr algn="r" rtl="1"/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206116" y="1120984"/>
            <a:ext cx="1261271" cy="716434"/>
            <a:chOff x="7446246" y="205862"/>
            <a:chExt cx="1544854" cy="691058"/>
          </a:xfrm>
        </p:grpSpPr>
        <p:sp>
          <p:nvSpPr>
            <p:cNvPr id="17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3" name="Arrow: Left 2">
            <a:extLst>
              <a:ext uri="{FF2B5EF4-FFF2-40B4-BE49-F238E27FC236}">
                <a16:creationId xmlns:a16="http://schemas.microsoft.com/office/drawing/2014/main" id="{0AE478F9-EF50-DACB-3E8C-F6C760D73E43}"/>
              </a:ext>
            </a:extLst>
          </p:cNvPr>
          <p:cNvSpPr/>
          <p:nvPr/>
        </p:nvSpPr>
        <p:spPr>
          <a:xfrm flipH="1">
            <a:off x="98641" y="2032359"/>
            <a:ext cx="2143760" cy="140208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Round Robin</a:t>
            </a:r>
            <a:r>
              <a:rPr lang="en-US" dirty="0"/>
              <a:t> </a:t>
            </a:r>
          </a:p>
          <a:p>
            <a:pPr algn="ctr"/>
            <a:r>
              <a:rPr lang="ar-JO" dirty="0"/>
              <a:t>التتابع الدائري</a:t>
            </a:r>
            <a:endParaRPr lang="en-US" dirty="0"/>
          </a:p>
        </p:txBody>
      </p:sp>
      <p:sp>
        <p:nvSpPr>
          <p:cNvPr id="19" name="Arrow: Left 18">
            <a:extLst>
              <a:ext uri="{FF2B5EF4-FFF2-40B4-BE49-F238E27FC236}">
                <a16:creationId xmlns:a16="http://schemas.microsoft.com/office/drawing/2014/main" id="{E52A0A8C-72C8-4380-968C-BDAF69EBB60C}"/>
              </a:ext>
            </a:extLst>
          </p:cNvPr>
          <p:cNvSpPr/>
          <p:nvPr/>
        </p:nvSpPr>
        <p:spPr>
          <a:xfrm flipH="1">
            <a:off x="98641" y="3959170"/>
            <a:ext cx="2143760" cy="140208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تقييم مجموعات 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212198-580B-4F23-8AC8-56DEA4399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042" y="1819197"/>
            <a:ext cx="8512151" cy="25853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13322" y="1367036"/>
            <a:ext cx="1078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400" b="1" dirty="0" smtClean="0">
                <a:solidFill>
                  <a:srgbClr val="FF0000"/>
                </a:solidFill>
              </a:rPr>
              <a:t>ص 29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D8CE56D-B8F5-4D0B-8D48-FB42E36A691D}"/>
              </a:ext>
            </a:extLst>
          </p:cNvPr>
          <p:cNvSpPr/>
          <p:nvPr/>
        </p:nvSpPr>
        <p:spPr>
          <a:xfrm>
            <a:off x="3156533" y="4306946"/>
            <a:ext cx="6096000" cy="2357568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lvl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ar-JO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     أ </a:t>
            </a:r>
            <a:r>
              <a:rPr lang="ar-JO" sz="3200" b="1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– ما زال القرآنُ الكريم </a:t>
            </a:r>
            <a:r>
              <a:rPr lang="ar-JO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إعجازُهُ عظيمٌ.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ar-JO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ب </a:t>
            </a:r>
            <a:r>
              <a:rPr lang="ar-JO" sz="3200" b="1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– أصبحت مقالةُ السوء تهلكُ </a:t>
            </a:r>
            <a:r>
              <a:rPr lang="ar-JO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صاحبها.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ar-JO" sz="3200" b="1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ج – يظلُّ </a:t>
            </a:r>
            <a:r>
              <a:rPr lang="ar-JO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الجيشُ العربيُّ </a:t>
            </a:r>
            <a:r>
              <a:rPr lang="ar-JO" sz="3200" b="1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سورًا </a:t>
            </a:r>
            <a:r>
              <a:rPr lang="ar-JO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للوطن.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ar-JO" sz="3200" b="1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د- صارت </a:t>
            </a:r>
            <a:r>
              <a:rPr lang="ar-JO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الصحافةُ الرّقمية مدهشةً</a:t>
            </a:r>
            <a:r>
              <a:rPr lang="ar-JO" sz="3200" b="1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01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uble Wave 7">
            <a:extLst>
              <a:ext uri="{FF2B5EF4-FFF2-40B4-BE49-F238E27FC236}">
                <a16:creationId xmlns:a16="http://schemas.microsoft.com/office/drawing/2014/main" id="{A695C89D-0460-2E9B-FE0A-0C696D417CA2}"/>
              </a:ext>
            </a:extLst>
          </p:cNvPr>
          <p:cNvSpPr/>
          <p:nvPr/>
        </p:nvSpPr>
        <p:spPr>
          <a:xfrm>
            <a:off x="8324380" y="586687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المادة: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اللغة العربية </a:t>
            </a:r>
          </a:p>
        </p:txBody>
      </p:sp>
      <p:sp>
        <p:nvSpPr>
          <p:cNvPr id="11" name="Footer Placeholder 6">
            <a:extLst>
              <a:ext uri="{FF2B5EF4-FFF2-40B4-BE49-F238E27FC236}">
                <a16:creationId xmlns:a16="http://schemas.microsoft.com/office/drawing/2014/main" id="{C1FE5EB5-11B9-DB20-7678-DC4A15110D8F}"/>
              </a:ext>
            </a:extLst>
          </p:cNvPr>
          <p:cNvSpPr txBox="1">
            <a:spLocks/>
          </p:cNvSpPr>
          <p:nvPr/>
        </p:nvSpPr>
        <p:spPr>
          <a:xfrm>
            <a:off x="731878" y="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Times New Roman" panose="02020603050405020304" pitchFamily="18" charset="0"/>
            </a:endParaRPr>
          </a:p>
        </p:txBody>
      </p:sp>
      <p:sp>
        <p:nvSpPr>
          <p:cNvPr id="12" name="Double Wave 11">
            <a:extLst>
              <a:ext uri="{FF2B5EF4-FFF2-40B4-BE49-F238E27FC236}">
                <a16:creationId xmlns:a16="http://schemas.microsoft.com/office/drawing/2014/main" id="{1651E062-A991-78B3-8C10-BBC8F850B54E}"/>
              </a:ext>
            </a:extLst>
          </p:cNvPr>
          <p:cNvSpPr/>
          <p:nvPr/>
        </p:nvSpPr>
        <p:spPr>
          <a:xfrm>
            <a:off x="6334450" y="571572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الصف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التاسع </a:t>
            </a:r>
          </a:p>
        </p:txBody>
      </p:sp>
      <p:sp>
        <p:nvSpPr>
          <p:cNvPr id="13" name="Double Wave 12">
            <a:extLst>
              <a:ext uri="{FF2B5EF4-FFF2-40B4-BE49-F238E27FC236}">
                <a16:creationId xmlns:a16="http://schemas.microsoft.com/office/drawing/2014/main" id="{54CC461D-AF96-CEC4-8A2A-A75E6392D076}"/>
              </a:ext>
            </a:extLst>
          </p:cNvPr>
          <p:cNvSpPr/>
          <p:nvPr/>
        </p:nvSpPr>
        <p:spPr>
          <a:xfrm>
            <a:off x="3813088" y="572475"/>
            <a:ext cx="2713612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الوحدة: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الأولى </a:t>
            </a:r>
          </a:p>
        </p:txBody>
      </p:sp>
      <p:sp>
        <p:nvSpPr>
          <p:cNvPr id="14" name="Double Wave 13">
            <a:extLst>
              <a:ext uri="{FF2B5EF4-FFF2-40B4-BE49-F238E27FC236}">
                <a16:creationId xmlns:a16="http://schemas.microsoft.com/office/drawing/2014/main" id="{CAE47962-B710-895A-4EB9-E1A7A1BB4935}"/>
              </a:ext>
            </a:extLst>
          </p:cNvPr>
          <p:cNvSpPr/>
          <p:nvPr/>
        </p:nvSpPr>
        <p:spPr>
          <a:xfrm>
            <a:off x="653212" y="572474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الدرس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كان وأخواتها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3CF869C-5DF8-59EA-001D-5CDD49244D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362" y="405790"/>
            <a:ext cx="650166" cy="644038"/>
          </a:xfrm>
          <a:prstGeom prst="rect">
            <a:avLst/>
          </a:prstGeom>
        </p:spPr>
      </p:pic>
      <p:sp>
        <p:nvSpPr>
          <p:cNvPr id="20" name="Rounded Rectangle 29">
            <a:extLst>
              <a:ext uri="{FF2B5EF4-FFF2-40B4-BE49-F238E27FC236}">
                <a16:creationId xmlns:a16="http://schemas.microsoft.com/office/drawing/2014/main" id="{90925520-F46D-89ED-F54A-E6ED7B4AA78A}"/>
              </a:ext>
            </a:extLst>
          </p:cNvPr>
          <p:cNvSpPr/>
          <p:nvPr/>
        </p:nvSpPr>
        <p:spPr>
          <a:xfrm>
            <a:off x="9948902" y="1396882"/>
            <a:ext cx="2158810" cy="360040"/>
          </a:xfrm>
          <a:prstGeom prst="roundRect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التقديم</a:t>
            </a:r>
            <a:r>
              <a:rPr kumimoji="0" lang="ar-JO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/ مهمة </a:t>
            </a:r>
            <a:r>
              <a:rPr kumimoji="0" lang="ar-SA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</a:t>
            </a:r>
            <a:r>
              <a:rPr kumimoji="0" lang="ar-JO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2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156218" y="390139"/>
            <a:ext cx="1261271" cy="716434"/>
            <a:chOff x="7446246" y="205862"/>
            <a:chExt cx="1544854" cy="691058"/>
          </a:xfrm>
        </p:grpSpPr>
        <p:sp>
          <p:nvSpPr>
            <p:cNvPr id="17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DCC068E-7BE2-4B16-B09F-02943ED07CC2}"/>
              </a:ext>
            </a:extLst>
          </p:cNvPr>
          <p:cNvSpPr txBox="1"/>
          <p:nvPr/>
        </p:nvSpPr>
        <p:spPr>
          <a:xfrm>
            <a:off x="5540188" y="1927412"/>
            <a:ext cx="595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1AE7CA-3C0C-42C3-9572-0CE04BDF6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370" y="1345289"/>
            <a:ext cx="5883217" cy="55027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7991F9-A416-4C5F-B0DE-6BDDBAFAA2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6406" y="2010379"/>
            <a:ext cx="5785219" cy="244587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713322" y="1367036"/>
            <a:ext cx="1078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400" b="1" dirty="0" smtClean="0">
                <a:solidFill>
                  <a:srgbClr val="FF0000"/>
                </a:solidFill>
              </a:rPr>
              <a:t>ص 29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0AE478F9-EF50-DACB-3E8C-F6C760D73E43}"/>
              </a:ext>
            </a:extLst>
          </p:cNvPr>
          <p:cNvSpPr/>
          <p:nvPr/>
        </p:nvSpPr>
        <p:spPr>
          <a:xfrm flipH="1">
            <a:off x="106775" y="1012099"/>
            <a:ext cx="2260795" cy="1141744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Round Robin</a:t>
            </a:r>
            <a:r>
              <a:rPr lang="en-US" dirty="0"/>
              <a:t> </a:t>
            </a:r>
          </a:p>
          <a:p>
            <a:pPr algn="ctr"/>
            <a:r>
              <a:rPr lang="ar-JO" dirty="0"/>
              <a:t>التتابع الدائري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42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uble Wave 7">
            <a:extLst>
              <a:ext uri="{FF2B5EF4-FFF2-40B4-BE49-F238E27FC236}">
                <a16:creationId xmlns:a16="http://schemas.microsoft.com/office/drawing/2014/main" id="{A695C89D-0460-2E9B-FE0A-0C696D417CA2}"/>
              </a:ext>
            </a:extLst>
          </p:cNvPr>
          <p:cNvSpPr/>
          <p:nvPr/>
        </p:nvSpPr>
        <p:spPr>
          <a:xfrm>
            <a:off x="8324380" y="586687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المادة: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اللغة العربية </a:t>
            </a:r>
          </a:p>
        </p:txBody>
      </p:sp>
      <p:sp>
        <p:nvSpPr>
          <p:cNvPr id="11" name="Footer Placeholder 6">
            <a:extLst>
              <a:ext uri="{FF2B5EF4-FFF2-40B4-BE49-F238E27FC236}">
                <a16:creationId xmlns:a16="http://schemas.microsoft.com/office/drawing/2014/main" id="{C1FE5EB5-11B9-DB20-7678-DC4A15110D8F}"/>
              </a:ext>
            </a:extLst>
          </p:cNvPr>
          <p:cNvSpPr txBox="1">
            <a:spLocks/>
          </p:cNvSpPr>
          <p:nvPr/>
        </p:nvSpPr>
        <p:spPr>
          <a:xfrm>
            <a:off x="731878" y="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Times New Roman" panose="02020603050405020304" pitchFamily="18" charset="0"/>
            </a:endParaRPr>
          </a:p>
        </p:txBody>
      </p:sp>
      <p:sp>
        <p:nvSpPr>
          <p:cNvPr id="12" name="Double Wave 11">
            <a:extLst>
              <a:ext uri="{FF2B5EF4-FFF2-40B4-BE49-F238E27FC236}">
                <a16:creationId xmlns:a16="http://schemas.microsoft.com/office/drawing/2014/main" id="{1651E062-A991-78B3-8C10-BBC8F850B54E}"/>
              </a:ext>
            </a:extLst>
          </p:cNvPr>
          <p:cNvSpPr/>
          <p:nvPr/>
        </p:nvSpPr>
        <p:spPr>
          <a:xfrm>
            <a:off x="6334450" y="571572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الصف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التاسع </a:t>
            </a:r>
          </a:p>
        </p:txBody>
      </p:sp>
      <p:sp>
        <p:nvSpPr>
          <p:cNvPr id="13" name="Double Wave 12">
            <a:extLst>
              <a:ext uri="{FF2B5EF4-FFF2-40B4-BE49-F238E27FC236}">
                <a16:creationId xmlns:a16="http://schemas.microsoft.com/office/drawing/2014/main" id="{54CC461D-AF96-CEC4-8A2A-A75E6392D076}"/>
              </a:ext>
            </a:extLst>
          </p:cNvPr>
          <p:cNvSpPr/>
          <p:nvPr/>
        </p:nvSpPr>
        <p:spPr>
          <a:xfrm>
            <a:off x="3813088" y="572475"/>
            <a:ext cx="2713612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الوحدة: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الأولى </a:t>
            </a:r>
          </a:p>
        </p:txBody>
      </p:sp>
      <p:sp>
        <p:nvSpPr>
          <p:cNvPr id="14" name="Double Wave 13">
            <a:extLst>
              <a:ext uri="{FF2B5EF4-FFF2-40B4-BE49-F238E27FC236}">
                <a16:creationId xmlns:a16="http://schemas.microsoft.com/office/drawing/2014/main" id="{CAE47962-B710-895A-4EB9-E1A7A1BB4935}"/>
              </a:ext>
            </a:extLst>
          </p:cNvPr>
          <p:cNvSpPr/>
          <p:nvPr/>
        </p:nvSpPr>
        <p:spPr>
          <a:xfrm>
            <a:off x="653212" y="572474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الدرس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كان وأخواتها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3CF869C-5DF8-59EA-001D-5CDD49244D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362" y="405790"/>
            <a:ext cx="650166" cy="644038"/>
          </a:xfrm>
          <a:prstGeom prst="rect">
            <a:avLst/>
          </a:prstGeom>
        </p:spPr>
      </p:pic>
      <p:sp>
        <p:nvSpPr>
          <p:cNvPr id="20" name="Rounded Rectangle 29">
            <a:extLst>
              <a:ext uri="{FF2B5EF4-FFF2-40B4-BE49-F238E27FC236}">
                <a16:creationId xmlns:a16="http://schemas.microsoft.com/office/drawing/2014/main" id="{90925520-F46D-89ED-F54A-E6ED7B4AA78A}"/>
              </a:ext>
            </a:extLst>
          </p:cNvPr>
          <p:cNvSpPr/>
          <p:nvPr/>
        </p:nvSpPr>
        <p:spPr>
          <a:xfrm>
            <a:off x="9948902" y="1396882"/>
            <a:ext cx="2158810" cy="360040"/>
          </a:xfrm>
          <a:prstGeom prst="roundRect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التقديم</a:t>
            </a:r>
            <a:r>
              <a:rPr kumimoji="0" lang="ar-JO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/ </a:t>
            </a:r>
            <a:r>
              <a:rPr kumimoji="0" lang="ar-JO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التغذية الراجعة</a:t>
            </a:r>
            <a:endParaRPr kumimoji="0" lang="ar-JO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206116" y="1120984"/>
            <a:ext cx="1261271" cy="716434"/>
            <a:chOff x="7446246" y="205862"/>
            <a:chExt cx="1544854" cy="691058"/>
          </a:xfrm>
        </p:grpSpPr>
        <p:sp>
          <p:nvSpPr>
            <p:cNvPr id="17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657991F9-A416-4C5F-B0DE-6BDDBAFAA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464" y="2010379"/>
            <a:ext cx="10494162" cy="44367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02637" y="5762087"/>
            <a:ext cx="214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b="1" dirty="0" smtClean="0">
                <a:solidFill>
                  <a:srgbClr val="FF0000"/>
                </a:solidFill>
              </a:rPr>
              <a:t>شاغلةً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42697" y="2699854"/>
            <a:ext cx="35541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/>
            <a:r>
              <a:rPr lang="ar-JO" sz="2400" b="1" dirty="0">
                <a:solidFill>
                  <a:srgbClr val="FF0000"/>
                </a:solidFill>
              </a:rPr>
              <a:t>في تأملٍ ( سيظلون في تأملٍ دائم)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09682" y="3306525"/>
            <a:ext cx="43524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JO" sz="2400" b="1" dirty="0">
                <a:solidFill>
                  <a:srgbClr val="FF0000"/>
                </a:solidFill>
              </a:rPr>
              <a:t>أعرفُ( كنتُ أعرف</a:t>
            </a:r>
            <a:r>
              <a:rPr lang="ar-JO" sz="2400" b="1" dirty="0" smtClean="0">
                <a:solidFill>
                  <a:srgbClr val="FF0000"/>
                </a:solidFill>
              </a:rPr>
              <a:t>) / </a:t>
            </a:r>
            <a:r>
              <a:rPr lang="ar-JO" sz="2400" b="1" dirty="0">
                <a:solidFill>
                  <a:srgbClr val="FF0000"/>
                </a:solidFill>
              </a:rPr>
              <a:t>لم أكن أملك ( أملكُ)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522687"/>
            <a:ext cx="68749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JO" sz="2400" b="1" dirty="0">
                <a:solidFill>
                  <a:srgbClr val="FF0000"/>
                </a:solidFill>
              </a:rPr>
              <a:t>صار: الفعل الناسخ الناقص </a:t>
            </a:r>
            <a:r>
              <a:rPr lang="ar-JO" sz="2400" b="1" dirty="0" smtClean="0">
                <a:solidFill>
                  <a:srgbClr val="FF0000"/>
                </a:solidFill>
              </a:rPr>
              <a:t>/ </a:t>
            </a:r>
            <a:r>
              <a:rPr lang="ar-JO" sz="2400" b="1" dirty="0">
                <a:solidFill>
                  <a:srgbClr val="FF0000"/>
                </a:solidFill>
              </a:rPr>
              <a:t>الإعجاز: اسم صار /</a:t>
            </a:r>
            <a:r>
              <a:rPr lang="ar-JO" sz="2400" b="1" dirty="0" smtClean="0">
                <a:solidFill>
                  <a:srgbClr val="FF0000"/>
                </a:solidFill>
              </a:rPr>
              <a:t> </a:t>
            </a:r>
            <a:r>
              <a:rPr lang="ar-JO" sz="2400" b="1" dirty="0">
                <a:solidFill>
                  <a:srgbClr val="FF0000"/>
                </a:solidFill>
              </a:rPr>
              <a:t>موضعَ: خبر صار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46942" y="5161188"/>
            <a:ext cx="38587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JO" sz="2400" b="1" dirty="0">
                <a:solidFill>
                  <a:srgbClr val="FF0000"/>
                </a:solidFill>
              </a:rPr>
              <a:t>اسم كان </a:t>
            </a:r>
            <a:r>
              <a:rPr lang="ar-JO" sz="2400" b="1" dirty="0" smtClean="0">
                <a:solidFill>
                  <a:srgbClr val="FF0000"/>
                </a:solidFill>
              </a:rPr>
              <a:t>الضمير </a:t>
            </a:r>
            <a:r>
              <a:rPr lang="ar-JO" sz="2400" b="1" dirty="0">
                <a:solidFill>
                  <a:srgbClr val="FF0000"/>
                </a:solidFill>
              </a:rPr>
              <a:t>المستتر وتقديره أنا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85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uble Wave 7">
            <a:extLst>
              <a:ext uri="{FF2B5EF4-FFF2-40B4-BE49-F238E27FC236}">
                <a16:creationId xmlns:a16="http://schemas.microsoft.com/office/drawing/2014/main" id="{A695C89D-0460-2E9B-FE0A-0C696D417CA2}"/>
              </a:ext>
            </a:extLst>
          </p:cNvPr>
          <p:cNvSpPr/>
          <p:nvPr/>
        </p:nvSpPr>
        <p:spPr>
          <a:xfrm>
            <a:off x="8324380" y="586687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المادة: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اللغة العربية </a:t>
            </a:r>
          </a:p>
        </p:txBody>
      </p:sp>
      <p:sp>
        <p:nvSpPr>
          <p:cNvPr id="11" name="Footer Placeholder 6">
            <a:extLst>
              <a:ext uri="{FF2B5EF4-FFF2-40B4-BE49-F238E27FC236}">
                <a16:creationId xmlns:a16="http://schemas.microsoft.com/office/drawing/2014/main" id="{C1FE5EB5-11B9-DB20-7678-DC4A15110D8F}"/>
              </a:ext>
            </a:extLst>
          </p:cNvPr>
          <p:cNvSpPr txBox="1">
            <a:spLocks/>
          </p:cNvSpPr>
          <p:nvPr/>
        </p:nvSpPr>
        <p:spPr>
          <a:xfrm>
            <a:off x="731878" y="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Times New Roman" panose="02020603050405020304" pitchFamily="18" charset="0"/>
            </a:endParaRPr>
          </a:p>
        </p:txBody>
      </p:sp>
      <p:sp>
        <p:nvSpPr>
          <p:cNvPr id="12" name="Double Wave 11">
            <a:extLst>
              <a:ext uri="{FF2B5EF4-FFF2-40B4-BE49-F238E27FC236}">
                <a16:creationId xmlns:a16="http://schemas.microsoft.com/office/drawing/2014/main" id="{1651E062-A991-78B3-8C10-BBC8F850B54E}"/>
              </a:ext>
            </a:extLst>
          </p:cNvPr>
          <p:cNvSpPr/>
          <p:nvPr/>
        </p:nvSpPr>
        <p:spPr>
          <a:xfrm>
            <a:off x="6334450" y="571572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الصف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التاسع </a:t>
            </a:r>
          </a:p>
        </p:txBody>
      </p:sp>
      <p:sp>
        <p:nvSpPr>
          <p:cNvPr id="13" name="Double Wave 12">
            <a:extLst>
              <a:ext uri="{FF2B5EF4-FFF2-40B4-BE49-F238E27FC236}">
                <a16:creationId xmlns:a16="http://schemas.microsoft.com/office/drawing/2014/main" id="{54CC461D-AF96-CEC4-8A2A-A75E6392D076}"/>
              </a:ext>
            </a:extLst>
          </p:cNvPr>
          <p:cNvSpPr/>
          <p:nvPr/>
        </p:nvSpPr>
        <p:spPr>
          <a:xfrm>
            <a:off x="3813088" y="572475"/>
            <a:ext cx="2713612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الوحدة: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الأولى </a:t>
            </a:r>
          </a:p>
        </p:txBody>
      </p:sp>
      <p:sp>
        <p:nvSpPr>
          <p:cNvPr id="14" name="Double Wave 13">
            <a:extLst>
              <a:ext uri="{FF2B5EF4-FFF2-40B4-BE49-F238E27FC236}">
                <a16:creationId xmlns:a16="http://schemas.microsoft.com/office/drawing/2014/main" id="{CAE47962-B710-895A-4EB9-E1A7A1BB4935}"/>
              </a:ext>
            </a:extLst>
          </p:cNvPr>
          <p:cNvSpPr/>
          <p:nvPr/>
        </p:nvSpPr>
        <p:spPr>
          <a:xfrm>
            <a:off x="653212" y="572474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الدرس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إعراب خبر كان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3CF869C-5DF8-59EA-001D-5CDD49244D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362" y="405790"/>
            <a:ext cx="650166" cy="644038"/>
          </a:xfrm>
          <a:prstGeom prst="rect">
            <a:avLst/>
          </a:prstGeom>
        </p:spPr>
      </p:pic>
      <p:sp>
        <p:nvSpPr>
          <p:cNvPr id="20" name="Rounded Rectangle 29">
            <a:extLst>
              <a:ext uri="{FF2B5EF4-FFF2-40B4-BE49-F238E27FC236}">
                <a16:creationId xmlns:a16="http://schemas.microsoft.com/office/drawing/2014/main" id="{90925520-F46D-89ED-F54A-E6ED7B4AA78A}"/>
              </a:ext>
            </a:extLst>
          </p:cNvPr>
          <p:cNvSpPr/>
          <p:nvPr/>
        </p:nvSpPr>
        <p:spPr>
          <a:xfrm>
            <a:off x="9948902" y="1396882"/>
            <a:ext cx="2158810" cy="360040"/>
          </a:xfrm>
          <a:prstGeom prst="roundRect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التقديم </a:t>
            </a:r>
            <a:endParaRPr kumimoji="0" lang="ar-JO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8363" y="1906601"/>
            <a:ext cx="77107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ar-JO" dirty="0"/>
          </a:p>
          <a:p>
            <a:pPr algn="r" rtl="1"/>
            <a:endParaRPr lang="ar-JO" dirty="0"/>
          </a:p>
          <a:p>
            <a:pPr algn="r" rtl="1"/>
            <a:endParaRPr lang="ar-JO" dirty="0"/>
          </a:p>
          <a:p>
            <a:pPr algn="r" rtl="1"/>
            <a:endParaRPr lang="ar-JO" dirty="0"/>
          </a:p>
          <a:p>
            <a:pPr algn="r" rtl="1"/>
            <a:endParaRPr lang="ar-JO" dirty="0"/>
          </a:p>
          <a:p>
            <a:pPr algn="r" rtl="1"/>
            <a:endParaRPr lang="ar-JO" dirty="0"/>
          </a:p>
          <a:p>
            <a:pPr algn="r" rtl="1"/>
            <a:endParaRPr lang="ar-JO" dirty="0"/>
          </a:p>
          <a:p>
            <a:pPr algn="r" rtl="1"/>
            <a:endParaRPr lang="ar-JO" dirty="0"/>
          </a:p>
          <a:p>
            <a:pPr algn="r" rtl="1"/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206116" y="1120984"/>
            <a:ext cx="1261271" cy="716434"/>
            <a:chOff x="7446246" y="205862"/>
            <a:chExt cx="1544854" cy="691058"/>
          </a:xfrm>
        </p:grpSpPr>
        <p:sp>
          <p:nvSpPr>
            <p:cNvPr id="17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b="1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3" name="Arrow: Left 2">
            <a:extLst>
              <a:ext uri="{FF2B5EF4-FFF2-40B4-BE49-F238E27FC236}">
                <a16:creationId xmlns:a16="http://schemas.microsoft.com/office/drawing/2014/main" id="{0AE478F9-EF50-DACB-3E8C-F6C760D73E43}"/>
              </a:ext>
            </a:extLst>
          </p:cNvPr>
          <p:cNvSpPr/>
          <p:nvPr/>
        </p:nvSpPr>
        <p:spPr>
          <a:xfrm flipH="1">
            <a:off x="-8935" y="2081126"/>
            <a:ext cx="2143760" cy="140208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/>
              <a:t>تذكر</a:t>
            </a:r>
            <a:endParaRPr lang="en-US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E8E0C815-9806-4E25-84E0-1B4574D9C58E}"/>
              </a:ext>
            </a:extLst>
          </p:cNvPr>
          <p:cNvSpPr/>
          <p:nvPr/>
        </p:nvSpPr>
        <p:spPr>
          <a:xfrm>
            <a:off x="93907" y="4105558"/>
            <a:ext cx="2125890" cy="10654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JO" dirty="0"/>
              <a:t>/ التدريب المتبادل</a:t>
            </a:r>
          </a:p>
          <a:p>
            <a:r>
              <a:rPr lang="en-US" dirty="0"/>
              <a:t>Rally Coach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768" y="1195248"/>
            <a:ext cx="3210373" cy="52490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141" y="1970460"/>
            <a:ext cx="6573167" cy="431542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713322" y="1367036"/>
            <a:ext cx="1078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400" b="1" dirty="0" smtClean="0">
                <a:solidFill>
                  <a:srgbClr val="FF0000"/>
                </a:solidFill>
              </a:rPr>
              <a:t>ص 30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92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uble Wave 7">
            <a:extLst>
              <a:ext uri="{FF2B5EF4-FFF2-40B4-BE49-F238E27FC236}">
                <a16:creationId xmlns:a16="http://schemas.microsoft.com/office/drawing/2014/main" id="{A695C89D-0460-2E9B-FE0A-0C696D417CA2}"/>
              </a:ext>
            </a:extLst>
          </p:cNvPr>
          <p:cNvSpPr/>
          <p:nvPr/>
        </p:nvSpPr>
        <p:spPr>
          <a:xfrm>
            <a:off x="8482805" y="247824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المادة: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اللغة العربية </a:t>
            </a:r>
          </a:p>
        </p:txBody>
      </p:sp>
      <p:sp>
        <p:nvSpPr>
          <p:cNvPr id="12" name="Double Wave 11">
            <a:extLst>
              <a:ext uri="{FF2B5EF4-FFF2-40B4-BE49-F238E27FC236}">
                <a16:creationId xmlns:a16="http://schemas.microsoft.com/office/drawing/2014/main" id="{1651E062-A991-78B3-8C10-BBC8F850B54E}"/>
              </a:ext>
            </a:extLst>
          </p:cNvPr>
          <p:cNvSpPr/>
          <p:nvPr/>
        </p:nvSpPr>
        <p:spPr>
          <a:xfrm>
            <a:off x="6492875" y="232709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الصف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التاسع </a:t>
            </a:r>
          </a:p>
        </p:txBody>
      </p:sp>
      <p:sp>
        <p:nvSpPr>
          <p:cNvPr id="13" name="Double Wave 12">
            <a:extLst>
              <a:ext uri="{FF2B5EF4-FFF2-40B4-BE49-F238E27FC236}">
                <a16:creationId xmlns:a16="http://schemas.microsoft.com/office/drawing/2014/main" id="{54CC461D-AF96-CEC4-8A2A-A75E6392D076}"/>
              </a:ext>
            </a:extLst>
          </p:cNvPr>
          <p:cNvSpPr/>
          <p:nvPr/>
        </p:nvSpPr>
        <p:spPr>
          <a:xfrm>
            <a:off x="3971513" y="233612"/>
            <a:ext cx="2713612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الوحدة: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الأولى </a:t>
            </a:r>
          </a:p>
        </p:txBody>
      </p:sp>
      <p:sp>
        <p:nvSpPr>
          <p:cNvPr id="14" name="Double Wave 13">
            <a:extLst>
              <a:ext uri="{FF2B5EF4-FFF2-40B4-BE49-F238E27FC236}">
                <a16:creationId xmlns:a16="http://schemas.microsoft.com/office/drawing/2014/main" id="{CAE47962-B710-895A-4EB9-E1A7A1BB4935}"/>
              </a:ext>
            </a:extLst>
          </p:cNvPr>
          <p:cNvSpPr/>
          <p:nvPr/>
        </p:nvSpPr>
        <p:spPr>
          <a:xfrm>
            <a:off x="811637" y="233611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الدرس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إعراب خبر كان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3CF869C-5DF8-59EA-001D-5CDD49244D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787" y="66927"/>
            <a:ext cx="650166" cy="644038"/>
          </a:xfrm>
          <a:prstGeom prst="rect">
            <a:avLst/>
          </a:prstGeom>
        </p:spPr>
      </p:pic>
      <p:sp>
        <p:nvSpPr>
          <p:cNvPr id="20" name="Rounded Rectangle 29">
            <a:extLst>
              <a:ext uri="{FF2B5EF4-FFF2-40B4-BE49-F238E27FC236}">
                <a16:creationId xmlns:a16="http://schemas.microsoft.com/office/drawing/2014/main" id="{90925520-F46D-89ED-F54A-E6ED7B4AA78A}"/>
              </a:ext>
            </a:extLst>
          </p:cNvPr>
          <p:cNvSpPr/>
          <p:nvPr/>
        </p:nvSpPr>
        <p:spPr>
          <a:xfrm>
            <a:off x="9948902" y="1396882"/>
            <a:ext cx="2158810" cy="360040"/>
          </a:xfrm>
          <a:prstGeom prst="roundRect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التقديم</a:t>
            </a:r>
            <a:r>
              <a:rPr kumimoji="0" lang="ar-JO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/ التغذية الراجعة</a:t>
            </a:r>
            <a:r>
              <a:rPr kumimoji="0" lang="ar-SA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</a:t>
            </a:r>
            <a:endParaRPr kumimoji="0" lang="ar-JO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156218" y="405790"/>
            <a:ext cx="1261271" cy="716434"/>
            <a:chOff x="7446246" y="205862"/>
            <a:chExt cx="1544854" cy="691058"/>
          </a:xfrm>
        </p:grpSpPr>
        <p:sp>
          <p:nvSpPr>
            <p:cNvPr id="17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b="1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83DFBA6-E8FE-47C7-B7A3-A004A54C33D5}"/>
              </a:ext>
            </a:extLst>
          </p:cNvPr>
          <p:cNvSpPr txBox="1"/>
          <p:nvPr/>
        </p:nvSpPr>
        <p:spPr>
          <a:xfrm>
            <a:off x="485422" y="1196488"/>
            <a:ext cx="94634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JO" sz="2400" b="1" dirty="0" smtClean="0"/>
              <a:t>أ) سيظلُّ العلمُ ..</a:t>
            </a:r>
            <a:endParaRPr lang="en-US" sz="2400" dirty="0"/>
          </a:p>
          <a:p>
            <a:pPr lvl="0" algn="r" rtl="1"/>
            <a:r>
              <a:rPr lang="ar-JO" sz="2400" b="1" dirty="0"/>
              <a:t>س</a:t>
            </a:r>
            <a:r>
              <a:rPr lang="ar-JO" sz="2400" b="1" dirty="0">
                <a:solidFill>
                  <a:srgbClr val="FF0000"/>
                </a:solidFill>
              </a:rPr>
              <a:t>: حرف تنفيس يفيد الاستقبال لا محل له من </a:t>
            </a:r>
            <a:r>
              <a:rPr lang="ar-JO" sz="2400" b="1" dirty="0" smtClean="0">
                <a:solidFill>
                  <a:srgbClr val="FF0000"/>
                </a:solidFill>
              </a:rPr>
              <a:t>الإعراب</a:t>
            </a:r>
            <a:r>
              <a:rPr lang="ar-JO" sz="2400" b="1" dirty="0">
                <a:solidFill>
                  <a:srgbClr val="FF0000"/>
                </a:solidFill>
              </a:rPr>
              <a:t>.... (معلومة إثرائية)</a:t>
            </a:r>
            <a:endParaRPr lang="en-US" sz="2400" dirty="0">
              <a:solidFill>
                <a:srgbClr val="FF0000"/>
              </a:solidFill>
            </a:endParaRPr>
          </a:p>
          <a:p>
            <a:pPr algn="r" rtl="1"/>
            <a:r>
              <a:rPr lang="ar-JO" sz="2400" b="1" dirty="0"/>
              <a:t>يظلُّ</a:t>
            </a:r>
            <a:r>
              <a:rPr lang="ar-JO" sz="2400" b="1" dirty="0">
                <a:solidFill>
                  <a:srgbClr val="FF0000"/>
                </a:solidFill>
              </a:rPr>
              <a:t>: فعل </a:t>
            </a:r>
            <a:r>
              <a:rPr lang="ar-JO" sz="2400" b="1" dirty="0" smtClean="0">
                <a:solidFill>
                  <a:srgbClr val="FF0000"/>
                </a:solidFill>
              </a:rPr>
              <a:t>مضارع </a:t>
            </a:r>
            <a:r>
              <a:rPr lang="ar-JO" sz="2400" b="1" dirty="0">
                <a:solidFill>
                  <a:srgbClr val="FF0000"/>
                </a:solidFill>
              </a:rPr>
              <a:t>ناقص من أخوات كان مرفوع وعلامة رفعه الضمة </a:t>
            </a:r>
            <a:r>
              <a:rPr lang="ar-JO" sz="2400" b="1" dirty="0" smtClean="0">
                <a:solidFill>
                  <a:srgbClr val="FF0000"/>
                </a:solidFill>
              </a:rPr>
              <a:t>الظاهرة.</a:t>
            </a:r>
            <a:endParaRPr lang="en-US" sz="2400" dirty="0">
              <a:solidFill>
                <a:srgbClr val="FF0000"/>
              </a:solidFill>
            </a:endParaRPr>
          </a:p>
          <a:p>
            <a:pPr algn="r" rtl="1"/>
            <a:r>
              <a:rPr lang="ar-JO" sz="2400" b="1" dirty="0"/>
              <a:t>العلمُ</a:t>
            </a:r>
            <a:r>
              <a:rPr lang="ar-JO" sz="2400" b="1" dirty="0">
                <a:solidFill>
                  <a:srgbClr val="FF0000"/>
                </a:solidFill>
              </a:rPr>
              <a:t>: اسم يظل مرفوع وعلامة رفعه الضمة </a:t>
            </a:r>
            <a:r>
              <a:rPr lang="ar-JO" sz="2400" b="1" dirty="0" smtClean="0">
                <a:solidFill>
                  <a:srgbClr val="FF0000"/>
                </a:solidFill>
              </a:rPr>
              <a:t>الظاهرة.</a:t>
            </a:r>
            <a:endParaRPr lang="ar-JO" sz="2400" b="1" dirty="0">
              <a:solidFill>
                <a:srgbClr val="FF0000"/>
              </a:solidFill>
            </a:endParaRPr>
          </a:p>
          <a:p>
            <a:pPr algn="r" rtl="1"/>
            <a:endParaRPr lang="ar-JO" sz="2400" b="1" dirty="0" smtClean="0">
              <a:solidFill>
                <a:srgbClr val="FF0000"/>
              </a:solidFill>
            </a:endParaRPr>
          </a:p>
          <a:p>
            <a:pPr algn="r" rtl="1"/>
            <a:endParaRPr lang="ar-JO" sz="2400" b="1" dirty="0">
              <a:solidFill>
                <a:srgbClr val="FF0000"/>
              </a:solidFill>
            </a:endParaRPr>
          </a:p>
          <a:p>
            <a:pPr lvl="0" algn="r" rtl="1"/>
            <a:r>
              <a:rPr lang="ar-JO" sz="2400" b="1" dirty="0" smtClean="0"/>
              <a:t>ب) باتَ الحقُّ صوتُهُ أعلى. </a:t>
            </a:r>
            <a:endParaRPr lang="en-US" sz="2400" dirty="0"/>
          </a:p>
          <a:p>
            <a:pPr algn="r" rtl="1"/>
            <a:r>
              <a:rPr lang="ar-JO" sz="2400" b="1" dirty="0"/>
              <a:t>بات</a:t>
            </a:r>
            <a:r>
              <a:rPr lang="ar-JO" sz="2400" b="1" dirty="0">
                <a:solidFill>
                  <a:srgbClr val="FF0000"/>
                </a:solidFill>
              </a:rPr>
              <a:t>: فعل ماضٍ ناقص ناسخ مبني على الفتح </a:t>
            </a:r>
            <a:r>
              <a:rPr lang="ar-JO" sz="2400" b="1" dirty="0" smtClean="0">
                <a:solidFill>
                  <a:srgbClr val="FF0000"/>
                </a:solidFill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  <a:p>
            <a:pPr algn="r" rtl="1"/>
            <a:r>
              <a:rPr lang="ar-JO" sz="2400" b="1" dirty="0"/>
              <a:t>الحقُّ</a:t>
            </a:r>
            <a:r>
              <a:rPr lang="ar-JO" sz="2400" b="1" dirty="0">
                <a:solidFill>
                  <a:srgbClr val="FF0000"/>
                </a:solidFill>
              </a:rPr>
              <a:t>: اسم بات مرفوع وعلامة رفعه الضمة </a:t>
            </a:r>
            <a:r>
              <a:rPr lang="ar-JO" sz="2400" b="1" dirty="0" smtClean="0">
                <a:solidFill>
                  <a:srgbClr val="FF0000"/>
                </a:solidFill>
              </a:rPr>
              <a:t>الظاهرة.</a:t>
            </a:r>
            <a:endParaRPr lang="en-US" sz="2400" dirty="0">
              <a:solidFill>
                <a:srgbClr val="FF0000"/>
              </a:solidFill>
            </a:endParaRPr>
          </a:p>
          <a:p>
            <a:pPr algn="r" rtl="1"/>
            <a:r>
              <a:rPr lang="ar-JO" sz="2400" b="1" dirty="0"/>
              <a:t>صوتُه</a:t>
            </a:r>
            <a:r>
              <a:rPr lang="ar-JO" sz="2400" b="1" dirty="0">
                <a:solidFill>
                  <a:srgbClr val="FF0000"/>
                </a:solidFill>
              </a:rPr>
              <a:t>: مبتدأ ثانٍ مرفوع وعلامة رفعه الضمة وهو مضاف، والهاء ضمير متصل مبني في محل جر مضاف إليه </a:t>
            </a:r>
            <a:r>
              <a:rPr lang="ar-JO" sz="2400" b="1" dirty="0" smtClean="0">
                <a:solidFill>
                  <a:srgbClr val="FF0000"/>
                </a:solidFill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  <a:p>
            <a:pPr algn="r" rtl="1"/>
            <a:r>
              <a:rPr lang="ar-JO" sz="2400" b="1" dirty="0"/>
              <a:t>أعلى</a:t>
            </a:r>
            <a:r>
              <a:rPr lang="ar-JO" sz="2400" b="1" dirty="0">
                <a:solidFill>
                  <a:srgbClr val="FF0000"/>
                </a:solidFill>
              </a:rPr>
              <a:t>: خبر المبتدأ الثاني  مرفوع وعلامة رفعه الضمة المقدرة على الألف</a:t>
            </a:r>
            <a:endParaRPr lang="en-US" sz="2400" dirty="0">
              <a:solidFill>
                <a:srgbClr val="FF0000"/>
              </a:solidFill>
            </a:endParaRPr>
          </a:p>
          <a:p>
            <a:pPr algn="r" rtl="1"/>
            <a:r>
              <a:rPr lang="ar-JO" sz="2400" b="1" dirty="0">
                <a:solidFill>
                  <a:srgbClr val="FF0000"/>
                </a:solidFill>
              </a:rPr>
              <a:t> والجملة </a:t>
            </a:r>
            <a:r>
              <a:rPr lang="ar-JO" sz="2400" b="1" dirty="0" smtClean="0">
                <a:solidFill>
                  <a:srgbClr val="FF0000"/>
                </a:solidFill>
              </a:rPr>
              <a:t>الاسمية </a:t>
            </a:r>
            <a:r>
              <a:rPr lang="ar-JO" sz="2400" b="1" dirty="0">
                <a:solidFill>
                  <a:srgbClr val="FF0000"/>
                </a:solidFill>
              </a:rPr>
              <a:t>( صوتُه أعلى ) في محل نصب خبر </a:t>
            </a:r>
            <a:r>
              <a:rPr lang="ar-JO" sz="2400" b="1" dirty="0" smtClean="0">
                <a:solidFill>
                  <a:srgbClr val="FF0000"/>
                </a:solidFill>
              </a:rPr>
              <a:t>بات.</a:t>
            </a:r>
          </a:p>
          <a:p>
            <a:pPr algn="r" rtl="1"/>
            <a:endParaRPr lang="ar-JO" sz="2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76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7979afd-fa09-4cb3-8a81-6e3a7f412668">
      <UserInfo>
        <DisplayName/>
        <AccountId xsi:nil="true"/>
        <AccountType/>
      </UserInfo>
    </SharedWithUsers>
    <MediaLengthInSeconds xmlns="c746e4c8-c86c-416f-8a74-cc5f4001d22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B7E72FA4C14F43A95E4CDB5CE44937" ma:contentTypeVersion="10" ma:contentTypeDescription="Create a new document." ma:contentTypeScope="" ma:versionID="19a617436b3c5e038019a2b6a6a789d8">
  <xsd:schema xmlns:xsd="http://www.w3.org/2001/XMLSchema" xmlns:xs="http://www.w3.org/2001/XMLSchema" xmlns:p="http://schemas.microsoft.com/office/2006/metadata/properties" xmlns:ns2="c746e4c8-c86c-416f-8a74-cc5f4001d227" xmlns:ns3="27979afd-fa09-4cb3-8a81-6e3a7f412668" targetNamespace="http://schemas.microsoft.com/office/2006/metadata/properties" ma:root="true" ma:fieldsID="de7d05386de073ed2d1191d1a2dd9833" ns2:_="" ns3:_="">
    <xsd:import namespace="c746e4c8-c86c-416f-8a74-cc5f4001d227"/>
    <xsd:import namespace="27979afd-fa09-4cb3-8a81-6e3a7f4126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46e4c8-c86c-416f-8a74-cc5f4001d2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979afd-fa09-4cb3-8a81-6e3a7f41266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C8EDA9-70CE-4A62-99FE-71B395D1BB0B}">
  <ds:schemaRefs>
    <ds:schemaRef ds:uri="http://schemas.microsoft.com/office/2006/metadata/properties"/>
    <ds:schemaRef ds:uri="http://www.w3.org/2000/xmlns/"/>
    <ds:schemaRef ds:uri="27979afd-fa09-4cb3-8a81-6e3a7f412668"/>
    <ds:schemaRef ds:uri="http://www.w3.org/2001/XMLSchema-instance"/>
    <ds:schemaRef ds:uri="c746e4c8-c86c-416f-8a74-cc5f4001d227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90CA041-7491-44DA-969C-9B007145E1A4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c746e4c8-c86c-416f-8a74-cc5f4001d227"/>
    <ds:schemaRef ds:uri="27979afd-fa09-4cb3-8a81-6e3a7f412668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42C7EEC-86F6-4CA7-805C-CB656E6A63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975</TotalTime>
  <Words>780</Words>
  <Application>Microsoft Office PowerPoint</Application>
  <PresentationFormat>Widescreen</PresentationFormat>
  <Paragraphs>204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Adobe Arabic</vt:lpstr>
      <vt:lpstr>adonis-web</vt:lpstr>
      <vt:lpstr>AGA Aladdin Regular</vt:lpstr>
      <vt:lpstr>Aptos</vt:lpstr>
      <vt:lpstr>Aptos Display</vt:lpstr>
      <vt:lpstr>Arial</vt:lpstr>
      <vt:lpstr>Calibri</vt:lpstr>
      <vt:lpstr>Geeza Pro Regular</vt:lpstr>
      <vt:lpstr>HelveticaNeueLT Arabic 45 Light</vt:lpstr>
      <vt:lpstr>HelveticaNeueLT Arabic 55 Roman</vt:lpstr>
      <vt:lpstr>Times New Roman</vt:lpstr>
      <vt:lpstr>Traditional Arabic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” فَأَصْبَحْتُمْ بِنِعْمَتِهِ إِخْوَانًا  “.   ما نوع  الاسم  والخبر في الآية السابقة 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Event Design</dc:title>
  <dc:creator>Doaa AlKhatib</dc:creator>
  <cp:lastModifiedBy>Maali</cp:lastModifiedBy>
  <cp:revision>161</cp:revision>
  <dcterms:created xsi:type="dcterms:W3CDTF">2020-12-12T13:02:03Z</dcterms:created>
  <dcterms:modified xsi:type="dcterms:W3CDTF">2025-09-23T16:46:33Z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0x0101002EB7E72FA4C14F43A95E4CDB5CE44937</vt:lpwstr>
  </property>
  <property fmtid="{D5CDD505-2E9C-101B-9397-08002B2CF9AE}" pid="3" name="Order">
    <vt:r8>122900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riggerFlowInfo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MediaServiceImageTags">
    <vt:lpwstr/>
  </property>
</Properties>
</file>