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26" r:id="rId4"/>
  </p:sldMasterIdLst>
  <p:notesMasterIdLst>
    <p:notesMasterId r:id="rId29"/>
  </p:notesMasterIdLst>
  <p:handoutMasterIdLst>
    <p:handoutMasterId r:id="rId30"/>
  </p:handoutMasterIdLst>
  <p:sldIdLst>
    <p:sldId id="256" r:id="rId5"/>
    <p:sldId id="274" r:id="rId6"/>
    <p:sldId id="304" r:id="rId7"/>
    <p:sldId id="288" r:id="rId8"/>
    <p:sldId id="457" r:id="rId9"/>
    <p:sldId id="502" r:id="rId10"/>
    <p:sldId id="490" r:id="rId11"/>
    <p:sldId id="484" r:id="rId12"/>
    <p:sldId id="487" r:id="rId13"/>
    <p:sldId id="456" r:id="rId14"/>
    <p:sldId id="492" r:id="rId15"/>
    <p:sldId id="491" r:id="rId16"/>
    <p:sldId id="493" r:id="rId17"/>
    <p:sldId id="494" r:id="rId18"/>
    <p:sldId id="503" r:id="rId19"/>
    <p:sldId id="505" r:id="rId20"/>
    <p:sldId id="496" r:id="rId21"/>
    <p:sldId id="506" r:id="rId22"/>
    <p:sldId id="495" r:id="rId23"/>
    <p:sldId id="497" r:id="rId24"/>
    <p:sldId id="498" r:id="rId25"/>
    <p:sldId id="507" r:id="rId26"/>
    <p:sldId id="500" r:id="rId27"/>
    <p:sldId id="50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94061" autoAdjust="0"/>
  </p:normalViewPr>
  <p:slideViewPr>
    <p:cSldViewPr snapToGrid="0" snapToObjects="1">
      <p:cViewPr varScale="1">
        <p:scale>
          <a:sx n="85" d="100"/>
          <a:sy n="85" d="100"/>
        </p:scale>
        <p:origin x="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8" d="100"/>
          <a:sy n="68" d="100"/>
        </p:scale>
        <p:origin x="3288" y="3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9885C-64C6-4202-8B65-38170DBD673D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AA4D1-BF1D-4260-B442-EBD7859EC5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49326-15A5-4041-B3F6-1CB1FE840753}" type="datetimeFigureOut">
              <a:rPr lang="en-US" smtClean="0"/>
              <a:t>9/19/2025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9BA2-F127-4DB1-B8FD-D5A70CC3E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013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53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30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D39BA2-F127-4DB1-B8FD-D5A70CC3E01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660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80C7B-F558-91E7-E255-2BDEFA6C1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10BC84-1CF3-9AE9-2AD7-374960B853B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D59382-5F50-4C3D-FC16-9CC4E16CBB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8BAA1A-0650-FC51-04C3-86B9A08CB5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39BA2-F127-4DB1-B8FD-D5A70CC3E01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41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8C5F7-BFE6-95E9-EF30-C822A9E18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6856-77B8-B127-19AE-5DC14810D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DA641-CBAA-F4AB-5D28-6FE6266EE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652CB-FD92-E214-CFA3-DEDCFBDCC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AEB77-AE22-8ACC-211E-EA7B9186A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98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D31C7-2222-7087-E22D-FE0A169C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616EFA-98CA-84FC-9DEE-5B07E3CA7C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026112-B77B-AA02-B846-2EA0E16E6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CFD0F-8F15-2348-6610-7F2FA2F8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ADCB2-AD11-49E3-EC2C-AF67E972A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113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EE4B5-F09F-A6AC-D44D-C8EA73F3D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97FAA-CEEA-91E9-03E3-473FDE6F6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6ABAC0-B022-5FE5-A3E8-AB46161F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76021C-CC30-45C8-D182-9CCBA5430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005FC-920B-924D-3A5E-BD958E040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917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47331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174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4CBB-CFE7-FC0D-D2C6-9D9B9C4CE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1C562-9FFF-B5B8-4024-DA0AB9E5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9875EB-4A6D-C6D2-B97A-A871F700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4092F-2A19-7BC6-C83E-63B76472D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7A466-4CDE-7044-D216-BCF132BE6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100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73345-9281-F43E-E93E-3995DBD80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02CDF-E48D-F802-DCF5-8A6F7976A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0D454-3A35-B6EA-38AE-5B486BCF3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2D0E8-4E86-880A-49F1-7631FAB11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E93F8B-EBF1-7C74-B560-A3392F7C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14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78B95-68AF-C641-8764-AAF0BD148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2E2C3-C962-8D1D-5716-C1741D0FF8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CB0091-7E26-D7DF-51C8-2D66DB6775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65F17-0EFF-639E-2B64-733A8FD2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737FE-DAC0-025C-AC63-7B241D0A8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91ACF-A131-FAD0-9AEA-B48455AC9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7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BA832-9FFD-9875-0CF5-8952C4E23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F8EDE0-B403-F1C4-F118-0C1950F9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9157D-9885-4CEC-21C1-072345A2D5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721F9-B4FC-5D92-2212-DEBFC48E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4C3F3A-A4D5-C148-97D8-AC0EC3E52C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370593-B07E-CFC8-5D61-14FCAD5E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389C6-2276-FEA4-8089-B45BE4A20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63EFA7-93A4-8B99-5DA8-1C68ABA20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30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F26D4-B80C-7ABC-D39A-DA3FE9F58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808E08-D9DF-CB7D-CF09-4857E642C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FBBAE4-1609-7A1B-8388-E54402246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57A21-96A8-FF03-2E8F-AFC3FAD77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0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975B5-2995-0600-AE19-D46588CB6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9174FC-B912-72C7-3F66-BD19B81F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E2DFD0-AC01-0229-2F9B-C8811A90C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282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9ABD-6B5A-209A-EADB-E00DBF2A4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62045C-F6F4-AE91-609E-2BF3500B3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ED09FF-4220-D48E-CBA8-BBA7C5808E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C782-FF05-DE37-E32C-20BE2B30C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7FBA-2E34-5434-36FE-B5DB3A046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CDFA00-736A-EF54-BCAB-8F4B53877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60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28B79-FC3A-5664-363E-1A5C219C2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7DD83-2421-CB5D-90BC-C92752E47A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C746F-8F5E-AE97-94CE-7E841E12E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53D6F9-2D3A-4CA6-DD26-ED231682E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A2BB7-677B-E480-4F71-1D0694AF3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84F41-58BE-6C5B-AE51-C2FE27E9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21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EB3998-0ED4-084B-C00F-44CBC52A9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38A84-10CF-C6DA-D21C-C9BE5A4AE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51036-0864-D6EC-4812-E08CB21C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9/19/2025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D87EF-1A90-04C6-B62E-52AF03C47F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1BE69-F6A4-BE48-FFD5-737F1D560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007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86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0"/>
            <a:ext cx="2082800" cy="185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91982" y="2092034"/>
            <a:ext cx="8214522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الوحدة :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الأولى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الدرس :  </a:t>
            </a:r>
            <a:r>
              <a:rPr lang="en-US" sz="4400" dirty="0">
                <a:cs typeface="+mj-cs"/>
              </a:rPr>
              <a:t>  </a:t>
            </a:r>
            <a:r>
              <a:rPr lang="ar-JO" sz="4400" dirty="0">
                <a:cs typeface="+mj-cs"/>
              </a:rPr>
              <a:t>كان وأخواتها  </a:t>
            </a: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المبحث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اللغة العربية </a:t>
            </a:r>
            <a:endParaRPr lang="ar-SA" sz="4400" dirty="0">
              <a:cs typeface="+mj-cs"/>
            </a:endParaRPr>
          </a:p>
          <a:p>
            <a:pPr algn="r" rtl="1">
              <a:lnSpc>
                <a:spcPct val="150000"/>
              </a:lnSpc>
            </a:pPr>
            <a:r>
              <a:rPr lang="ar-SA" sz="4400" dirty="0">
                <a:cs typeface="+mj-cs"/>
              </a:rPr>
              <a:t>الصف :  </a:t>
            </a:r>
            <a:r>
              <a:rPr lang="en-US" sz="4400" dirty="0">
                <a:cs typeface="+mj-cs"/>
              </a:rPr>
              <a:t> </a:t>
            </a:r>
            <a:r>
              <a:rPr lang="ar-JO" sz="4400" dirty="0">
                <a:cs typeface="+mj-cs"/>
              </a:rPr>
              <a:t>التاسع </a:t>
            </a:r>
          </a:p>
          <a:p>
            <a:endParaRPr lang="ar-JO" dirty="0"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805" y="328517"/>
            <a:ext cx="5910202" cy="1857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8FBAE8-C9C3-49A9-990F-DE3237BF8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400" y="1272301"/>
            <a:ext cx="1670449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كان وأخواتها  </a:t>
            </a: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8207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صور خبر كان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BE96BB-EF9E-148A-85E2-4E6A7DA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9040" y="2696456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081AA-6749-49A9-8714-15C31EDB2759}"/>
              </a:ext>
            </a:extLst>
          </p:cNvPr>
          <p:cNvSpPr txBox="1"/>
          <p:nvPr/>
        </p:nvSpPr>
        <p:spPr>
          <a:xfrm>
            <a:off x="2700328" y="1524000"/>
            <a:ext cx="66319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4400" b="1" dirty="0">
                <a:latin typeface="Arial" panose="020B0604020202020204" pitchFamily="34" charset="0"/>
                <a:cs typeface="Arial" panose="020B0604020202020204" pitchFamily="34" charset="0"/>
              </a:rPr>
              <a:t>* أن يتعرف  على صور خبر </a:t>
            </a:r>
            <a:r>
              <a:rPr lang="ar-JO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كان . </a:t>
            </a:r>
            <a:endParaRPr lang="ar-JO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420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51DB06-2D49-1CA8-0B8D-BF04EBF68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34" y="1736493"/>
            <a:ext cx="1670449" cy="178018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4215526" y="1480413"/>
            <a:ext cx="5781897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اكتب </a:t>
            </a:r>
            <a:r>
              <a:rPr lang="ar-JO" dirty="0" smtClean="0"/>
              <a:t>على </a:t>
            </a:r>
            <a:r>
              <a:rPr lang="ar-JO" dirty="0"/>
              <a:t>اللوح </a:t>
            </a:r>
            <a:r>
              <a:rPr lang="ar-JO" dirty="0" smtClean="0"/>
              <a:t>الأبيض</a:t>
            </a:r>
            <a:r>
              <a:rPr lang="ar-JO" dirty="0"/>
              <a:t>.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686105" y="1157248"/>
            <a:ext cx="2795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400" b="1" dirty="0"/>
              <a:t>استراتيجية الحائط المتكلم</a:t>
            </a:r>
            <a:endParaRPr lang="en-US" sz="2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8D2BDC-F763-436A-9F6B-38C0C7C0D558}"/>
              </a:ext>
            </a:extLst>
          </p:cNvPr>
          <p:cNvSpPr/>
          <p:nvPr/>
        </p:nvSpPr>
        <p:spPr>
          <a:xfrm>
            <a:off x="5403445" y="3085824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fa-IR" sz="3200" b="1" dirty="0"/>
              <a:t> قال تعالى </a:t>
            </a:r>
            <a:r>
              <a:rPr lang="fa-IR" sz="3200" b="1" dirty="0" smtClean="0"/>
              <a:t>حكاية</a:t>
            </a:r>
            <a:r>
              <a:rPr lang="ar-JO" sz="3200" b="1" dirty="0" smtClean="0"/>
              <a:t>ً</a:t>
            </a:r>
            <a:r>
              <a:rPr lang="fa-IR" sz="3200" b="1" dirty="0" smtClean="0"/>
              <a:t> </a:t>
            </a:r>
            <a:r>
              <a:rPr lang="fa-IR" sz="3200" b="1" dirty="0"/>
              <a:t>عن نوح</a:t>
            </a:r>
            <a:r>
              <a:rPr lang="fa-IR" sz="3200" b="1" dirty="0" smtClean="0"/>
              <a:t>:</a:t>
            </a:r>
            <a:endParaRPr lang="ar-JO" sz="3200" b="1" dirty="0" smtClean="0"/>
          </a:p>
          <a:p>
            <a:pPr algn="r" rtl="1"/>
            <a:r>
              <a:rPr lang="ar-JO" sz="3200" b="1" dirty="0" smtClean="0"/>
              <a:t>"</a:t>
            </a:r>
            <a:r>
              <a:rPr lang="fa-IR" sz="3200" b="1" dirty="0"/>
              <a:t> اسْتَغْفِرُوا رَبَّكُمْ إِنَّهُ كَانَ غَفَّارًا * يُرْسِلِ السَّمَاءَ عَلَيْكُمْ مِدْرَارًا * وَيُمْدِدْكُمْ بِأَمْوَالٍ وَبَنِينَ وَيَجْعَل لَّكُمْ جَنَّاتٍ وَيَجْعَل لَّكُمْ أَنْهَارًا</a:t>
            </a:r>
            <a:r>
              <a:rPr lang="ar-JO" sz="3200" b="1" dirty="0" smtClean="0"/>
              <a:t>".</a:t>
            </a:r>
            <a:endParaRPr lang="ar-JO" sz="3200" b="1" dirty="0"/>
          </a:p>
          <a:p>
            <a:pPr algn="r" rtl="1"/>
            <a:endParaRPr lang="ar-JO" sz="2400" dirty="0"/>
          </a:p>
          <a:p>
            <a:pPr algn="r" rtl="1"/>
            <a:endParaRPr lang="ar-JO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AD164A-454C-41BA-BF3A-45308872D846}"/>
              </a:ext>
            </a:extLst>
          </p:cNvPr>
          <p:cNvSpPr/>
          <p:nvPr/>
        </p:nvSpPr>
        <p:spPr>
          <a:xfrm>
            <a:off x="5563283" y="5426027"/>
            <a:ext cx="58400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2800" b="1" dirty="0" smtClean="0"/>
              <a:t>ناقش </a:t>
            </a:r>
            <a:r>
              <a:rPr lang="ar-JO" sz="2800" b="1" dirty="0"/>
              <a:t>مع </a:t>
            </a:r>
            <a:r>
              <a:rPr lang="ar-JO" sz="2800" b="1" dirty="0" smtClean="0"/>
              <a:t>زميلك </a:t>
            </a:r>
            <a:r>
              <a:rPr lang="ar-JO" sz="2800" b="1" dirty="0"/>
              <a:t>أهمية الاستغفار ، </a:t>
            </a:r>
            <a:r>
              <a:rPr lang="ar-JO" sz="2800" b="1" dirty="0" smtClean="0"/>
              <a:t>وشاركنا ذلك. </a:t>
            </a:r>
            <a:endParaRPr lang="en-US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D6C27C-BF23-4D88-8932-783715466752}"/>
              </a:ext>
            </a:extLst>
          </p:cNvPr>
          <p:cNvSpPr/>
          <p:nvPr/>
        </p:nvSpPr>
        <p:spPr>
          <a:xfrm>
            <a:off x="431935" y="5939763"/>
            <a:ext cx="1726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Think-Pair-Share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77A773B-8201-434A-8372-00C7F280849B}"/>
              </a:ext>
            </a:extLst>
          </p:cNvPr>
          <p:cNvSpPr/>
          <p:nvPr/>
        </p:nvSpPr>
        <p:spPr>
          <a:xfrm>
            <a:off x="108345" y="6289505"/>
            <a:ext cx="2050409" cy="47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Think-Pair-Share</a:t>
            </a:r>
          </a:p>
        </p:txBody>
      </p:sp>
      <p:sp>
        <p:nvSpPr>
          <p:cNvPr id="9" name="AutoShape 2" descr="عبارات استغفار مع عداد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فوائد الاستغفار بعد صلاة الفجر.. النبي أوصى بالمداومة عليه لـ 30 سببا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57" y="3698869"/>
            <a:ext cx="4031764" cy="2271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63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444485D4-B241-52A8-C768-53AADB1A7459}"/>
              </a:ext>
            </a:extLst>
          </p:cNvPr>
          <p:cNvSpPr/>
          <p:nvPr/>
        </p:nvSpPr>
        <p:spPr>
          <a:xfrm>
            <a:off x="9964553" y="1428879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600" b="1" i="0" u="none" strike="noStrike" kern="0" cap="none" spc="0" normalizeH="0" baseline="0" noProof="0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</a:t>
            </a: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صور 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خبر كان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3" y="405790"/>
            <a:ext cx="650166" cy="644038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E93F671-8592-936B-8B1D-97B79A98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BE623A-B91A-B257-886F-6B440E3D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33" y="1911682"/>
            <a:ext cx="1670449" cy="178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08499-8A3C-4DB7-92C6-F7ED4082279D}"/>
              </a:ext>
            </a:extLst>
          </p:cNvPr>
          <p:cNvSpPr txBox="1"/>
          <p:nvPr/>
        </p:nvSpPr>
        <p:spPr>
          <a:xfrm>
            <a:off x="1715911" y="1428879"/>
            <a:ext cx="806458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الجملة التي احتوت على فعل ناقص </a:t>
            </a:r>
            <a:r>
              <a:rPr lang="ar-JO" sz="3200" b="1" dirty="0" smtClean="0">
                <a:solidFill>
                  <a:srgbClr val="FF0000"/>
                </a:solidFill>
              </a:rPr>
              <a:t>ناسخ </a:t>
            </a:r>
            <a:r>
              <a:rPr lang="ar-JO" sz="3200" b="1" dirty="0">
                <a:solidFill>
                  <a:srgbClr val="FF0000"/>
                </a:solidFill>
              </a:rPr>
              <a:t>هي </a:t>
            </a:r>
            <a:r>
              <a:rPr lang="ar-JO" sz="3200" b="1" dirty="0" smtClean="0">
                <a:solidFill>
                  <a:srgbClr val="FF0000"/>
                </a:solidFill>
              </a:rPr>
              <a:t>:</a:t>
            </a:r>
          </a:p>
          <a:p>
            <a:pPr algn="r" rtl="1"/>
            <a:endParaRPr lang="ar-JO" sz="3200" b="1" dirty="0">
              <a:solidFill>
                <a:srgbClr val="FF0000"/>
              </a:solidFill>
            </a:endParaRPr>
          </a:p>
          <a:p>
            <a:pPr marL="342900" indent="-342900" algn="r" rtl="1">
              <a:buAutoNum type="arabic1Minus"/>
            </a:pPr>
            <a:r>
              <a:rPr lang="ar-JO" sz="3200" b="1" dirty="0"/>
              <a:t>في الضحى </a:t>
            </a:r>
            <a:r>
              <a:rPr lang="ar-JO" sz="3200" b="1" dirty="0" smtClean="0"/>
              <a:t>تزقزقُ العصافيرُ </a:t>
            </a:r>
            <a:r>
              <a:rPr lang="ar-JO" sz="3200" b="1" dirty="0"/>
              <a:t>. </a:t>
            </a:r>
            <a:endParaRPr lang="ar-JO" sz="3200" b="1" dirty="0"/>
          </a:p>
          <a:p>
            <a:pPr marL="342900" indent="-342900" algn="r" rtl="1">
              <a:buAutoNum type="arabic1Minus"/>
            </a:pPr>
            <a:endParaRPr lang="ar-JO" sz="3200" b="1" dirty="0"/>
          </a:p>
          <a:p>
            <a:pPr marL="342900" indent="-342900" algn="r" rtl="1">
              <a:buAutoNum type="arabic1Minus"/>
            </a:pPr>
            <a:r>
              <a:rPr lang="ar-JO" sz="3200" b="1" dirty="0"/>
              <a:t>أضحت الطفلةُ </a:t>
            </a:r>
            <a:r>
              <a:rPr lang="ar-JO" sz="3200" b="1" dirty="0" smtClean="0"/>
              <a:t>سعيدةً. </a:t>
            </a:r>
          </a:p>
          <a:p>
            <a:pPr marL="342900" indent="-342900" algn="r" rtl="1">
              <a:buAutoNum type="arabic1Minus"/>
            </a:pPr>
            <a:endParaRPr lang="ar-JO" sz="3200" b="1" dirty="0"/>
          </a:p>
          <a:p>
            <a:pPr marL="342900" indent="-342900" algn="r" rtl="1">
              <a:buAutoNum type="arabic1Minus"/>
            </a:pPr>
            <a:r>
              <a:rPr lang="ar-JO" sz="3200" b="1" dirty="0"/>
              <a:t> </a:t>
            </a:r>
            <a:r>
              <a:rPr lang="ar-JO" sz="3200" b="1" dirty="0" smtClean="0"/>
              <a:t>تتفتَّح ورودُ </a:t>
            </a:r>
            <a:r>
              <a:rPr lang="ar-JO" sz="3200" b="1" dirty="0"/>
              <a:t>" </a:t>
            </a:r>
            <a:r>
              <a:rPr lang="ar-JO" sz="3200" b="1" dirty="0" smtClean="0"/>
              <a:t>زهرةِ </a:t>
            </a:r>
            <a:r>
              <a:rPr lang="ar-JO" sz="3200" b="1" dirty="0"/>
              <a:t>مجد </a:t>
            </a:r>
            <a:r>
              <a:rPr lang="ar-JO" sz="3200" b="1" dirty="0" smtClean="0"/>
              <a:t>الصّباح </a:t>
            </a:r>
            <a:r>
              <a:rPr lang="ar-JO" sz="3200" b="1" dirty="0"/>
              <a:t>" في </a:t>
            </a:r>
            <a:r>
              <a:rPr lang="ar-JO" sz="3200" b="1" dirty="0" smtClean="0"/>
              <a:t>الضُّحى.</a:t>
            </a:r>
          </a:p>
          <a:p>
            <a:pPr algn="r" rtl="1"/>
            <a:r>
              <a:rPr lang="ar-JO" sz="3200" b="1" dirty="0" smtClean="0"/>
              <a:t> </a:t>
            </a:r>
            <a:endParaRPr lang="ar-JO" sz="3200" b="1" dirty="0"/>
          </a:p>
          <a:p>
            <a:pPr algn="r" rtl="1"/>
            <a:r>
              <a:rPr lang="ar-JO" sz="3200" b="1" dirty="0" smtClean="0"/>
              <a:t>ج- ضحى طالبةٌ </a:t>
            </a:r>
            <a:r>
              <a:rPr lang="ar-JO" sz="3200" b="1" dirty="0"/>
              <a:t>جميلة ومجتهدة .</a:t>
            </a:r>
            <a:endParaRPr lang="en-US" sz="3200" b="1" dirty="0"/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38196CC-7A36-40A3-A496-D7CE6866AB02}"/>
              </a:ext>
            </a:extLst>
          </p:cNvPr>
          <p:cNvSpPr/>
          <p:nvPr/>
        </p:nvSpPr>
        <p:spPr>
          <a:xfrm>
            <a:off x="5820252" y="3236156"/>
            <a:ext cx="4442452" cy="909760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7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</a:t>
            </a:r>
            <a:r>
              <a:rPr kumimoji="0" 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الكتاب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467942" y="3636657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اكتب </a:t>
            </a:r>
            <a:r>
              <a:rPr lang="ar-JO" dirty="0" smtClean="0"/>
              <a:t>على </a:t>
            </a:r>
            <a:r>
              <a:rPr lang="ar-JO" dirty="0"/>
              <a:t>اللوح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63D2C0-D9B3-4DB8-911B-CF338FB97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2891" y="978358"/>
            <a:ext cx="7897327" cy="22196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81CC2C3-D91F-48F0-B1AA-4200FA2AB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478" y="3197992"/>
            <a:ext cx="6456967" cy="36600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3E5D57-97B9-4001-88B9-089C4CE0647E}"/>
              </a:ext>
            </a:extLst>
          </p:cNvPr>
          <p:cNvSpPr txBox="1"/>
          <p:nvPr/>
        </p:nvSpPr>
        <p:spPr>
          <a:xfrm>
            <a:off x="6378496" y="3636657"/>
            <a:ext cx="1353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>
                <a:solidFill>
                  <a:srgbClr val="FF0000"/>
                </a:solidFill>
              </a:rPr>
              <a:t>الفتحة</a:t>
            </a:r>
            <a:r>
              <a:rPr lang="ar-JO" sz="2400" b="1" dirty="0"/>
              <a:t> </a:t>
            </a:r>
            <a:endParaRPr lang="en-US" sz="2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2B6E92-D37F-4ABC-81ED-C29D61BA859F}"/>
              </a:ext>
            </a:extLst>
          </p:cNvPr>
          <p:cNvSpPr txBox="1"/>
          <p:nvPr/>
        </p:nvSpPr>
        <p:spPr>
          <a:xfrm>
            <a:off x="9096124" y="5391143"/>
            <a:ext cx="9681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629C6-85B7-4A5B-98BA-5580E692F280}"/>
              </a:ext>
            </a:extLst>
          </p:cNvPr>
          <p:cNvSpPr txBox="1"/>
          <p:nvPr/>
        </p:nvSpPr>
        <p:spPr>
          <a:xfrm>
            <a:off x="7321144" y="5409429"/>
            <a:ext cx="559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460228-2D48-4FD7-BB14-A387BD9656E8}"/>
              </a:ext>
            </a:extLst>
          </p:cNvPr>
          <p:cNvSpPr txBox="1"/>
          <p:nvPr/>
        </p:nvSpPr>
        <p:spPr>
          <a:xfrm>
            <a:off x="5382290" y="5379568"/>
            <a:ext cx="1169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0EE845-2A09-4786-8C78-CB7E91383074}"/>
              </a:ext>
            </a:extLst>
          </p:cNvPr>
          <p:cNvSpPr txBox="1"/>
          <p:nvPr/>
        </p:nvSpPr>
        <p:spPr>
          <a:xfrm>
            <a:off x="4163225" y="6068945"/>
            <a:ext cx="2013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>
                <a:solidFill>
                  <a:srgbClr val="FF0000"/>
                </a:solidFill>
              </a:rPr>
              <a:t>نصب خبر كان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538429" y="1857694"/>
            <a:ext cx="1128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صفحة </a:t>
            </a:r>
            <a:r>
              <a:rPr lang="ar-JO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02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9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</a:t>
            </a:r>
            <a:r>
              <a:rPr lang="ar-JO" sz="16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ويم التكويني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0765" y="2359802"/>
            <a:ext cx="34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731878" y="2359802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ألصق </a:t>
            </a:r>
            <a:r>
              <a:rPr lang="ar-JO" dirty="0"/>
              <a:t>الورقة على اللوح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AAC1A7-5A2D-46E2-9FEC-835245B337EF}"/>
              </a:ext>
            </a:extLst>
          </p:cNvPr>
          <p:cNvSpPr txBox="1"/>
          <p:nvPr/>
        </p:nvSpPr>
        <p:spPr>
          <a:xfrm>
            <a:off x="3130791" y="1912495"/>
            <a:ext cx="7444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/>
              <a:t>اقرأ الجمل التالية، ثم حدّد صورة </a:t>
            </a:r>
            <a:r>
              <a:rPr lang="ar-JO" sz="3200" b="1" dirty="0" smtClean="0"/>
              <a:t>خبر كان وأخواتها : </a:t>
            </a:r>
            <a:endParaRPr lang="ar-JO" sz="3200" b="1" dirty="0"/>
          </a:p>
          <a:p>
            <a:pPr algn="r"/>
            <a:endParaRPr lang="ar-JO" sz="3200" b="1" dirty="0"/>
          </a:p>
          <a:p>
            <a:pPr algn="r"/>
            <a:r>
              <a:rPr lang="ar-JO" sz="3200" b="1" dirty="0"/>
              <a:t>1- </a:t>
            </a:r>
            <a:r>
              <a:rPr lang="fa-IR" sz="3200" b="1" dirty="0"/>
              <a:t>كان الجوُّ جميلًا.</a:t>
            </a:r>
            <a:endParaRPr lang="fa-IR" sz="3200" dirty="0"/>
          </a:p>
          <a:p>
            <a:pPr algn="r"/>
            <a:r>
              <a:rPr lang="ar-JO" sz="3200" b="1" dirty="0" smtClean="0"/>
              <a:t>2-ظلَّ القمرُ </a:t>
            </a:r>
            <a:r>
              <a:rPr lang="ar-JO" sz="3200" b="1" dirty="0"/>
              <a:t>نورُه ساطعٌ.</a:t>
            </a:r>
          </a:p>
          <a:p>
            <a:pPr algn="r"/>
            <a:r>
              <a:rPr lang="ar-JO" sz="3200" b="1" dirty="0"/>
              <a:t>3-</a:t>
            </a:r>
            <a:r>
              <a:rPr lang="fa-IR" sz="3200" b="1" dirty="0"/>
              <a:t>أصبح الطفلُ يلعبُ في الحديقة.</a:t>
            </a:r>
            <a:endParaRPr lang="fa-IR" sz="3200" dirty="0"/>
          </a:p>
          <a:p>
            <a:pPr algn="r"/>
            <a:r>
              <a:rPr lang="ar-JO" sz="3200" b="1" dirty="0"/>
              <a:t>4- </a:t>
            </a:r>
            <a:r>
              <a:rPr lang="fa-IR" sz="3200" b="1" dirty="0"/>
              <a:t>ما زالت القطةُ فوقَ الكرسي</a:t>
            </a:r>
            <a:r>
              <a:rPr lang="ar-JO" sz="3200" b="1" dirty="0"/>
              <a:t>.</a:t>
            </a:r>
            <a:endParaRPr lang="fa-IR" sz="3200" dirty="0"/>
          </a:p>
        </p:txBody>
      </p:sp>
      <p:sp>
        <p:nvSpPr>
          <p:cNvPr id="22" name="Arrow: Left 21">
            <a:extLst>
              <a:ext uri="{FF2B5EF4-FFF2-40B4-BE49-F238E27FC236}">
                <a16:creationId xmlns:a16="http://schemas.microsoft.com/office/drawing/2014/main" id="{00885AA1-4AFB-4582-8E81-DD3CEF7CF304}"/>
              </a:ext>
            </a:extLst>
          </p:cNvPr>
          <p:cNvSpPr/>
          <p:nvPr/>
        </p:nvSpPr>
        <p:spPr>
          <a:xfrm flipH="1">
            <a:off x="206116" y="4334936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Round Robin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8D79FA5-E4C2-4469-BDFC-4DE4FD132433}"/>
              </a:ext>
            </a:extLst>
          </p:cNvPr>
          <p:cNvSpPr/>
          <p:nvPr/>
        </p:nvSpPr>
        <p:spPr>
          <a:xfrm>
            <a:off x="1895771" y="1049828"/>
            <a:ext cx="2470041" cy="787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كل </a:t>
            </a:r>
            <a:r>
              <a:rPr lang="ar-JO" dirty="0" smtClean="0"/>
              <a:t>طالب </a:t>
            </a:r>
            <a:r>
              <a:rPr lang="ar-JO" dirty="0" smtClean="0"/>
              <a:t>يُ</a:t>
            </a:r>
            <a:r>
              <a:rPr lang="ar-JO" dirty="0" smtClean="0"/>
              <a:t>جيب </a:t>
            </a:r>
            <a:r>
              <a:rPr lang="ar-JO" dirty="0"/>
              <a:t>عن جملة </a:t>
            </a:r>
            <a:r>
              <a:rPr lang="ar-JO" dirty="0" smtClean="0"/>
              <a:t>ويُعطي </a:t>
            </a:r>
            <a:r>
              <a:rPr lang="ar-JO" dirty="0"/>
              <a:t>الورقة </a:t>
            </a:r>
            <a:r>
              <a:rPr lang="ar-JO" dirty="0" smtClean="0"/>
              <a:t>لزميله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70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</a:t>
            </a:r>
            <a:r>
              <a:rPr kumimoji="0" lang="ar-JO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غذية</a:t>
            </a:r>
            <a:r>
              <a:rPr kumimoji="0" lang="ar-JO" sz="1600" b="1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الراجعة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30765" y="2359802"/>
            <a:ext cx="34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AAAC1A7-5A2D-46E2-9FEC-835245B337EF}"/>
              </a:ext>
            </a:extLst>
          </p:cNvPr>
          <p:cNvSpPr txBox="1"/>
          <p:nvPr/>
        </p:nvSpPr>
        <p:spPr>
          <a:xfrm>
            <a:off x="4379618" y="2103976"/>
            <a:ext cx="74449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200" b="1" dirty="0"/>
              <a:t>اقرأ الجمل التالية، ثم حدّد صورة </a:t>
            </a:r>
            <a:r>
              <a:rPr lang="ar-JO" sz="3200" b="1" dirty="0" smtClean="0"/>
              <a:t>خبر كان وأخواتها : </a:t>
            </a:r>
            <a:endParaRPr lang="ar-JO" sz="3200" b="1" dirty="0"/>
          </a:p>
          <a:p>
            <a:pPr algn="r"/>
            <a:endParaRPr lang="ar-JO" sz="3200" b="1" dirty="0"/>
          </a:p>
          <a:p>
            <a:pPr algn="r"/>
            <a:r>
              <a:rPr lang="ar-JO" sz="3200" b="1" dirty="0"/>
              <a:t>1- </a:t>
            </a:r>
            <a:r>
              <a:rPr lang="fa-IR" sz="3200" b="1" dirty="0"/>
              <a:t>كان الجوُّ جميلًا.</a:t>
            </a:r>
            <a:endParaRPr lang="fa-IR" sz="3200" dirty="0"/>
          </a:p>
          <a:p>
            <a:pPr algn="r"/>
            <a:r>
              <a:rPr lang="ar-JO" sz="3200" b="1" dirty="0" smtClean="0"/>
              <a:t>2-ظلَّ القمرُ </a:t>
            </a:r>
            <a:r>
              <a:rPr lang="ar-JO" sz="3200" b="1" dirty="0"/>
              <a:t>نورُه ساطعٌ.</a:t>
            </a:r>
          </a:p>
          <a:p>
            <a:pPr algn="r"/>
            <a:r>
              <a:rPr lang="ar-JO" sz="3200" b="1" dirty="0"/>
              <a:t>3-</a:t>
            </a:r>
            <a:r>
              <a:rPr lang="fa-IR" sz="3200" b="1" dirty="0"/>
              <a:t>أصبح الطفلُ يلعبُ في الحديقة.</a:t>
            </a:r>
            <a:endParaRPr lang="fa-IR" sz="3200" dirty="0"/>
          </a:p>
          <a:p>
            <a:pPr algn="r"/>
            <a:r>
              <a:rPr lang="ar-JO" sz="3200" b="1" dirty="0"/>
              <a:t>4- </a:t>
            </a:r>
            <a:r>
              <a:rPr lang="fa-IR" sz="3200" b="1" dirty="0"/>
              <a:t>ما زالت القطةُ فوقَ الكرسي</a:t>
            </a:r>
            <a:r>
              <a:rPr lang="ar-JO" sz="3200" b="1" dirty="0"/>
              <a:t>.</a:t>
            </a:r>
            <a:endParaRPr lang="fa-IR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743098"/>
              </p:ext>
            </p:extLst>
          </p:nvPr>
        </p:nvGraphicFramePr>
        <p:xfrm>
          <a:off x="416590" y="2965287"/>
          <a:ext cx="679299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4332">
                  <a:extLst>
                    <a:ext uri="{9D8B030D-6E8A-4147-A177-3AD203B41FA5}">
                      <a16:colId xmlns:a16="http://schemas.microsoft.com/office/drawing/2014/main" val="304445360"/>
                    </a:ext>
                  </a:extLst>
                </a:gridCol>
                <a:gridCol w="2264332">
                  <a:extLst>
                    <a:ext uri="{9D8B030D-6E8A-4147-A177-3AD203B41FA5}">
                      <a16:colId xmlns:a16="http://schemas.microsoft.com/office/drawing/2014/main" val="1667763364"/>
                    </a:ext>
                  </a:extLst>
                </a:gridCol>
                <a:gridCol w="2264332">
                  <a:extLst>
                    <a:ext uri="{9D8B030D-6E8A-4147-A177-3AD203B41FA5}">
                      <a16:colId xmlns:a16="http://schemas.microsoft.com/office/drawing/2014/main" val="24095295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صورة الخبر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الخبر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كان وأخواتها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1755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اسم ظاهر</a:t>
                      </a:r>
                      <a:r>
                        <a:rPr lang="ar-JO" sz="2800" b="1" baseline="0" dirty="0" smtClean="0"/>
                        <a:t>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جميلًا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1- كان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7073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جملة</a:t>
                      </a:r>
                      <a:r>
                        <a:rPr lang="ar-JO" sz="2800" b="1" baseline="0" dirty="0" smtClean="0"/>
                        <a:t> اسمية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نورُهُ ساطِعٌ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2-</a:t>
                      </a:r>
                      <a:r>
                        <a:rPr lang="ar-JO" sz="2800" b="1" baseline="0" dirty="0" smtClean="0"/>
                        <a:t> ظلَّ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89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جملة فعلية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يلعبُ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3- أصبحَ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7670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شبه جملة</a:t>
                      </a:r>
                      <a:r>
                        <a:rPr lang="ar-JO" sz="2800" b="1" baseline="0" dirty="0" smtClean="0"/>
                        <a:t> ظرفية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فوق الكرسي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JO" sz="2800" b="1" dirty="0" smtClean="0"/>
                        <a:t>4-</a:t>
                      </a:r>
                      <a:r>
                        <a:rPr lang="ar-JO" sz="2800" b="1" baseline="0" dirty="0" smtClean="0"/>
                        <a:t> م</a:t>
                      </a:r>
                      <a:r>
                        <a:rPr lang="ar-JO" sz="2800" b="1" dirty="0" smtClean="0"/>
                        <a:t>ا زالت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098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29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تقدم خبر كان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-117035" y="2018145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ألقي الورقة على اللوح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D9208-B7AF-4642-B253-9639B267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30" y="1337706"/>
            <a:ext cx="7777551" cy="838431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5FDCE95-E3EF-4DF8-9439-DB12AF61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274060"/>
              </p:ext>
            </p:extLst>
          </p:nvPr>
        </p:nvGraphicFramePr>
        <p:xfrm>
          <a:off x="2032000" y="3096769"/>
          <a:ext cx="8127999" cy="1777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489">
                  <a:extLst>
                    <a:ext uri="{9D8B030D-6E8A-4147-A177-3AD203B41FA5}">
                      <a16:colId xmlns:a16="http://schemas.microsoft.com/office/drawing/2014/main" val="450418270"/>
                    </a:ext>
                  </a:extLst>
                </a:gridCol>
                <a:gridCol w="2156177">
                  <a:extLst>
                    <a:ext uri="{9D8B030D-6E8A-4147-A177-3AD203B41FA5}">
                      <a16:colId xmlns:a16="http://schemas.microsoft.com/office/drawing/2014/main" val="3985149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7153678"/>
                    </a:ext>
                  </a:extLst>
                </a:gridCol>
              </a:tblGrid>
              <a:tr h="523121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خبره ونوع الخبر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اسمه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/>
                        <a:t>الفعل الناسخ الناقص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37523"/>
                  </a:ext>
                </a:extLst>
              </a:tr>
              <a:tr h="730936"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سرعةُ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08811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عندي( شبه جملة ظرفية 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04479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E95B2F-2581-440E-957E-C08B17228595}"/>
              </a:ext>
            </a:extLst>
          </p:cNvPr>
          <p:cNvSpPr/>
          <p:nvPr/>
        </p:nvSpPr>
        <p:spPr>
          <a:xfrm>
            <a:off x="683826" y="5692588"/>
            <a:ext cx="2050409" cy="47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Think-Pair-Share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AC571C-C161-48AE-AF3A-87E535A8BF43}"/>
              </a:ext>
            </a:extLst>
          </p:cNvPr>
          <p:cNvSpPr/>
          <p:nvPr/>
        </p:nvSpPr>
        <p:spPr>
          <a:xfrm>
            <a:off x="4831977" y="500009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2800" b="1" dirty="0"/>
              <a:t>ماذا تلاحظ على اسم الفعل الناسخ ؟</a:t>
            </a:r>
          </a:p>
          <a:p>
            <a:pPr algn="r" rtl="1"/>
            <a:r>
              <a:rPr lang="ar-JO" sz="2800" b="1" dirty="0" smtClean="0"/>
              <a:t>ما نوع </a:t>
            </a:r>
            <a:r>
              <a:rPr lang="ar-JO" sz="2800" b="1" dirty="0"/>
              <a:t>الخبر ؟</a:t>
            </a:r>
          </a:p>
          <a:p>
            <a:pPr algn="r" rtl="1"/>
            <a:r>
              <a:rPr lang="ar-JO" sz="2800" b="1" dirty="0" smtClean="0"/>
              <a:t>وأينَ موقعُهُ في الجملة ؟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46" y="2097141"/>
            <a:ext cx="515470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2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تقدم خبر كان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-117035" y="2018145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ألقي الورقة على اللوح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0D9208-B7AF-4642-B253-9639B2670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930" y="1337706"/>
            <a:ext cx="7777551" cy="838431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55FDCE95-E3EF-4DF8-9439-DB12AF61E4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18356"/>
              </p:ext>
            </p:extLst>
          </p:nvPr>
        </p:nvGraphicFramePr>
        <p:xfrm>
          <a:off x="2032000" y="2837612"/>
          <a:ext cx="8127999" cy="199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2489">
                  <a:extLst>
                    <a:ext uri="{9D8B030D-6E8A-4147-A177-3AD203B41FA5}">
                      <a16:colId xmlns:a16="http://schemas.microsoft.com/office/drawing/2014/main" val="450418270"/>
                    </a:ext>
                  </a:extLst>
                </a:gridCol>
                <a:gridCol w="2156177">
                  <a:extLst>
                    <a:ext uri="{9D8B030D-6E8A-4147-A177-3AD203B41FA5}">
                      <a16:colId xmlns:a16="http://schemas.microsoft.com/office/drawing/2014/main" val="398514954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37153678"/>
                    </a:ext>
                  </a:extLst>
                </a:gridCol>
              </a:tblGrid>
              <a:tr h="523121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خبره ونوع الخبر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اسمه 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/>
                        <a:t>الفعل الناسخ الناقص </a:t>
                      </a:r>
                      <a:endParaRPr lang="en-US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37523"/>
                  </a:ext>
                </a:extLst>
              </a:tr>
              <a:tr h="730936"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 smtClean="0">
                          <a:solidFill>
                            <a:srgbClr val="FF0000"/>
                          </a:solidFill>
                        </a:rPr>
                        <a:t>منَ العدلِ (شبه</a:t>
                      </a:r>
                      <a:r>
                        <a:rPr lang="ar-JO" sz="2800" b="1" baseline="0" dirty="0" smtClean="0">
                          <a:solidFill>
                            <a:srgbClr val="FF0000"/>
                          </a:solidFill>
                        </a:rPr>
                        <a:t> جملة من الجار والمجرور)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سرعةُ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4000" b="1" dirty="0" smtClean="0">
                          <a:solidFill>
                            <a:srgbClr val="FF0000"/>
                          </a:solidFill>
                        </a:rPr>
                        <a:t>ليسَ</a:t>
                      </a:r>
                      <a:endParaRPr lang="en-US" sz="4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508811"/>
                  </a:ext>
                </a:extLst>
              </a:tr>
              <a:tr h="523121">
                <a:tc>
                  <a:txBody>
                    <a:bodyPr/>
                    <a:lstStyle/>
                    <a:p>
                      <a:pPr algn="ctr" rtl="1"/>
                      <a:r>
                        <a:rPr lang="ar-JO" sz="2800" b="1" dirty="0"/>
                        <a:t>عندي( شبه جملة ظرفية )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 smtClean="0">
                          <a:solidFill>
                            <a:srgbClr val="FF0000"/>
                          </a:solidFill>
                        </a:rPr>
                        <a:t>مكتبةٌ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800" b="1" dirty="0" smtClean="0">
                          <a:solidFill>
                            <a:srgbClr val="FF0000"/>
                          </a:solidFill>
                        </a:rPr>
                        <a:t>أصبحَ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6204479"/>
                  </a:ext>
                </a:extLst>
              </a:tr>
            </a:tbl>
          </a:graphicData>
        </a:graphic>
      </p:graphicFrame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5E95B2F-2581-440E-957E-C08B17228595}"/>
              </a:ext>
            </a:extLst>
          </p:cNvPr>
          <p:cNvSpPr/>
          <p:nvPr/>
        </p:nvSpPr>
        <p:spPr>
          <a:xfrm>
            <a:off x="683826" y="5692588"/>
            <a:ext cx="2050409" cy="4751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Think-Pair-Share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2AC571C-C161-48AE-AF3A-87E535A8BF43}"/>
              </a:ext>
            </a:extLst>
          </p:cNvPr>
          <p:cNvSpPr/>
          <p:nvPr/>
        </p:nvSpPr>
        <p:spPr>
          <a:xfrm>
            <a:off x="4831977" y="5000090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rtl="1"/>
            <a:r>
              <a:rPr lang="ar-JO" sz="2800" b="1" dirty="0"/>
              <a:t>ماذا تلاحظ على اسم الفعل الناسخ ؟</a:t>
            </a:r>
          </a:p>
          <a:p>
            <a:pPr algn="r" rtl="1"/>
            <a:r>
              <a:rPr lang="ar-JO" sz="2800" b="1" dirty="0" smtClean="0"/>
              <a:t>ما نوع </a:t>
            </a:r>
            <a:r>
              <a:rPr lang="ar-JO" sz="2800" b="1" dirty="0"/>
              <a:t>الخبر ؟</a:t>
            </a:r>
          </a:p>
          <a:p>
            <a:pPr algn="r" rtl="1"/>
            <a:r>
              <a:rPr lang="ar-JO" sz="2800" b="1" dirty="0" smtClean="0"/>
              <a:t>وأينَ موقعُهُ في الجملة ؟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546" y="2097141"/>
            <a:ext cx="515470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1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2 صور الخبر 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2178424" y="1403113"/>
            <a:ext cx="76224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جاء الخبر </a:t>
            </a:r>
            <a:r>
              <a:rPr lang="ar-JO" sz="3200" b="1" dirty="0" smtClean="0">
                <a:solidFill>
                  <a:srgbClr val="FF0000"/>
                </a:solidFill>
              </a:rPr>
              <a:t>متقدمًا </a:t>
            </a:r>
            <a:r>
              <a:rPr lang="ar-JO" sz="3200" b="1" dirty="0">
                <a:solidFill>
                  <a:srgbClr val="FF0000"/>
                </a:solidFill>
              </a:rPr>
              <a:t>على الاسم في جملة :</a:t>
            </a:r>
          </a:p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 </a:t>
            </a:r>
          </a:p>
          <a:p>
            <a:pPr algn="r" rtl="1"/>
            <a:r>
              <a:rPr lang="ar-JO" sz="3200" b="1" dirty="0"/>
              <a:t>أ</a:t>
            </a:r>
            <a:r>
              <a:rPr lang="fa-IR" sz="3200" b="1" dirty="0"/>
              <a:t>) ظلّ الجوُّ حارًا.</a:t>
            </a:r>
            <a:endParaRPr lang="ar-JO" sz="3200" b="1" dirty="0"/>
          </a:p>
          <a:p>
            <a:pPr algn="r" rtl="1"/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/>
              <a:t>ب) أصبح الطالبُ يكتبُ الدرس.</a:t>
            </a:r>
            <a:endParaRPr lang="ar-JO" sz="3200" b="1" dirty="0"/>
          </a:p>
          <a:p>
            <a:pPr algn="r" rtl="1"/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/>
              <a:t>ج) </a:t>
            </a:r>
            <a:r>
              <a:rPr lang="ar-JO" sz="3200" b="1" dirty="0"/>
              <a:t>ليس في الحديقةِ قطةٌ</a:t>
            </a:r>
            <a:r>
              <a:rPr lang="fa-IR" sz="3200" b="1" dirty="0"/>
              <a:t>.</a:t>
            </a:r>
            <a:endParaRPr lang="ar-JO" sz="3200" b="1" dirty="0"/>
          </a:p>
          <a:p>
            <a:pPr algn="r" rtl="1"/>
            <a:r>
              <a:rPr lang="fa-IR" sz="3200" b="1" dirty="0"/>
              <a:t/>
            </a:r>
            <a:br>
              <a:rPr lang="fa-IR" sz="3200" b="1" dirty="0"/>
            </a:br>
            <a:r>
              <a:rPr lang="fa-IR" sz="3200" b="1" dirty="0"/>
              <a:t>د) كان البيتُ واسعًا.</a:t>
            </a:r>
            <a:endParaRPr lang="en-US" sz="3200" b="1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5497689" y="4176889"/>
            <a:ext cx="4675603" cy="958563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1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ed Rectangle 26"/>
          <p:cNvSpPr/>
          <p:nvPr/>
        </p:nvSpPr>
        <p:spPr>
          <a:xfrm>
            <a:off x="9722290" y="1230630"/>
            <a:ext cx="2131514" cy="43576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النتاجات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3" name="Double Wave 32"/>
          <p:cNvSpPr/>
          <p:nvPr/>
        </p:nvSpPr>
        <p:spPr>
          <a:xfrm>
            <a:off x="7771974" y="617778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6" name="Footer Placeholder 6"/>
          <p:cNvSpPr txBox="1">
            <a:spLocks/>
          </p:cNvSpPr>
          <p:nvPr/>
        </p:nvSpPr>
        <p:spPr>
          <a:xfrm>
            <a:off x="179472" y="31091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Adobe Arabic" panose="02040503050201020203" pitchFamily="18" charset="-78"/>
              <a:cs typeface="+mj-cs"/>
            </a:endParaRPr>
          </a:p>
        </p:txBody>
      </p:sp>
      <p:sp>
        <p:nvSpPr>
          <p:cNvPr id="37" name="Double Wave 36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8" name="Double Wave 37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39" name="Double Wave 38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703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2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6BE96BB-EF9E-148A-85E2-4E6A7DAD0D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261" y="1911681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A081AA-6749-49A9-8714-15C31EDB2759}"/>
              </a:ext>
            </a:extLst>
          </p:cNvPr>
          <p:cNvSpPr txBox="1"/>
          <p:nvPr/>
        </p:nvSpPr>
        <p:spPr>
          <a:xfrm>
            <a:off x="2254176" y="2608973"/>
            <a:ext cx="70557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J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أن </a:t>
            </a:r>
            <a:r>
              <a:rPr lang="ar-JO" sz="3600" b="1" dirty="0">
                <a:latin typeface="Arial" panose="020B0604020202020204" pitchFamily="34" charset="0"/>
                <a:cs typeface="Arial" panose="020B0604020202020204" pitchFamily="34" charset="0"/>
              </a:rPr>
              <a:t>يستذكر عمل كان </a:t>
            </a:r>
            <a:r>
              <a:rPr lang="ar-J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وأخواتها.</a:t>
            </a:r>
          </a:p>
          <a:p>
            <a:pPr algn="r" rtl="1"/>
            <a:endParaRPr lang="ar-JO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J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يُحدّد كل من اسم كان وخبرها .</a:t>
            </a:r>
            <a:endParaRPr lang="ar-JO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58944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صور خبر كان وأخواتها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480" y="1962502"/>
            <a:ext cx="8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8902" y="1299180"/>
            <a:ext cx="2145162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التمايز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93C9E1-010F-9A2E-877F-23B63DDE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21" y="1960268"/>
            <a:ext cx="1670449" cy="1780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C1314F1-2B89-440B-8373-6F4D8779D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689" y="2006252"/>
            <a:ext cx="9468350" cy="3966471"/>
          </a:xfrm>
          <a:prstGeom prst="rect">
            <a:avLst/>
          </a:prstGeom>
        </p:spPr>
      </p:pic>
      <p:sp>
        <p:nvSpPr>
          <p:cNvPr id="24" name="Arrow: Left 23">
            <a:extLst>
              <a:ext uri="{FF2B5EF4-FFF2-40B4-BE49-F238E27FC236}">
                <a16:creationId xmlns:a16="http://schemas.microsoft.com/office/drawing/2014/main" id="{A342EC8E-DF76-443B-BD3C-2E784FDF9CFE}"/>
              </a:ext>
            </a:extLst>
          </p:cNvPr>
          <p:cNvSpPr/>
          <p:nvPr/>
        </p:nvSpPr>
        <p:spPr>
          <a:xfrm flipH="1">
            <a:off x="255601" y="3945521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Round Robin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538429" y="1857694"/>
            <a:ext cx="1128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JO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صفحة </a:t>
            </a:r>
            <a:r>
              <a:rPr lang="ar-JO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28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2864" y="3721609"/>
            <a:ext cx="1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عندَ الحدودِ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32864" y="2830860"/>
            <a:ext cx="1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مُنجيًا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34450" y="5217319"/>
            <a:ext cx="1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أفكارُها نيِّرةٌ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2875" y="4384951"/>
            <a:ext cx="1989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تزخرُ بالفعاليّات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28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  <p:bldP spid="22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صور خبر كان 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56207"/>
            <a:ext cx="650166" cy="644038"/>
          </a:xfrm>
          <a:prstGeom prst="rect">
            <a:avLst/>
          </a:prstGeom>
        </p:spPr>
      </p:pic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F3E93449-97C7-8F55-BA05-8EFDD82F2C32}"/>
              </a:ext>
            </a:extLst>
          </p:cNvPr>
          <p:cNvSpPr/>
          <p:nvPr/>
        </p:nvSpPr>
        <p:spPr>
          <a:xfrm>
            <a:off x="9955726" y="1299180"/>
            <a:ext cx="2145162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" y="625907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93457" y="228470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718A5E-B890-4A21-8959-6C89DBB4A8DC}"/>
              </a:ext>
            </a:extLst>
          </p:cNvPr>
          <p:cNvSpPr txBox="1"/>
          <p:nvPr/>
        </p:nvSpPr>
        <p:spPr>
          <a:xfrm>
            <a:off x="2241176" y="1837418"/>
            <a:ext cx="959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B8818-8D7A-4788-A98C-6AEAB18578A7}"/>
              </a:ext>
            </a:extLst>
          </p:cNvPr>
          <p:cNvSpPr txBox="1"/>
          <p:nvPr/>
        </p:nvSpPr>
        <p:spPr>
          <a:xfrm>
            <a:off x="10188894" y="1751710"/>
            <a:ext cx="152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صفحة  </a:t>
            </a:r>
            <a:r>
              <a:rPr lang="ar-JO" sz="2400" dirty="0">
                <a:solidFill>
                  <a:srgbClr val="FF0000"/>
                </a:solidFill>
              </a:rPr>
              <a:t>28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EC436-A660-4822-AB66-79934958F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7058" y="1050693"/>
            <a:ext cx="8497576" cy="5178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1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صور خبر كان 1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56207"/>
            <a:ext cx="650166" cy="644038"/>
          </a:xfrm>
          <a:prstGeom prst="rect">
            <a:avLst/>
          </a:prstGeom>
        </p:spPr>
      </p:pic>
      <p:sp>
        <p:nvSpPr>
          <p:cNvPr id="46" name="Rounded Rectangle 23">
            <a:extLst>
              <a:ext uri="{FF2B5EF4-FFF2-40B4-BE49-F238E27FC236}">
                <a16:creationId xmlns:a16="http://schemas.microsoft.com/office/drawing/2014/main" id="{F3E93449-97C7-8F55-BA05-8EFDD82F2C32}"/>
              </a:ext>
            </a:extLst>
          </p:cNvPr>
          <p:cNvSpPr/>
          <p:nvPr/>
        </p:nvSpPr>
        <p:spPr>
          <a:xfrm>
            <a:off x="9955726" y="1299180"/>
            <a:ext cx="2145162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الربط بالحياة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pic>
        <p:nvPicPr>
          <p:cNvPr id="26" name="Picture 3">
            <a:extLst>
              <a:ext uri="{FF2B5EF4-FFF2-40B4-BE49-F238E27FC236}">
                <a16:creationId xmlns:a16="http://schemas.microsoft.com/office/drawing/2014/main" id="{7B98B320-1E8E-9A5B-F459-667C6F339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6" y="6259079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193457" y="228470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:00 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minutes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9718A5E-B890-4A21-8959-6C89DBB4A8DC}"/>
              </a:ext>
            </a:extLst>
          </p:cNvPr>
          <p:cNvSpPr txBox="1"/>
          <p:nvPr/>
        </p:nvSpPr>
        <p:spPr>
          <a:xfrm>
            <a:off x="2241176" y="1837418"/>
            <a:ext cx="9592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JO" sz="3600" dirty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DB8818-8D7A-4788-A98C-6AEAB18578A7}"/>
              </a:ext>
            </a:extLst>
          </p:cNvPr>
          <p:cNvSpPr txBox="1"/>
          <p:nvPr/>
        </p:nvSpPr>
        <p:spPr>
          <a:xfrm>
            <a:off x="10188894" y="1751710"/>
            <a:ext cx="15226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400" dirty="0" smtClean="0">
                <a:solidFill>
                  <a:srgbClr val="FF0000"/>
                </a:solidFill>
              </a:rPr>
              <a:t>صفحة  </a:t>
            </a:r>
            <a:r>
              <a:rPr lang="ar-JO" sz="2400" dirty="0">
                <a:solidFill>
                  <a:srgbClr val="FF0000"/>
                </a:solidFill>
              </a:rPr>
              <a:t>28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BEC436-A660-4822-AB66-79934958F6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450" y="2391573"/>
            <a:ext cx="5537364" cy="3374551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50418"/>
              </p:ext>
            </p:extLst>
          </p:nvPr>
        </p:nvGraphicFramePr>
        <p:xfrm>
          <a:off x="193456" y="1299180"/>
          <a:ext cx="6140994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96411">
                  <a:extLst>
                    <a:ext uri="{9D8B030D-6E8A-4147-A177-3AD203B41FA5}">
                      <a16:colId xmlns:a16="http://schemas.microsoft.com/office/drawing/2014/main" val="3682169431"/>
                    </a:ext>
                  </a:extLst>
                </a:gridCol>
                <a:gridCol w="2744583">
                  <a:extLst>
                    <a:ext uri="{9D8B030D-6E8A-4147-A177-3AD203B41FA5}">
                      <a16:colId xmlns:a16="http://schemas.microsoft.com/office/drawing/2014/main" val="4200165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 smtClean="0"/>
                        <a:t>الصورة التي جاء عليها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JO" sz="2400" b="1" dirty="0" smtClean="0"/>
                        <a:t>خبر</a:t>
                      </a:r>
                      <a:r>
                        <a:rPr lang="ar-JO" sz="2400" b="1" baseline="0" dirty="0" smtClean="0"/>
                        <a:t> كان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9200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اسم ظاهر / صريح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1-</a:t>
                      </a:r>
                      <a:r>
                        <a:rPr lang="ar-JO" sz="2400" b="1" baseline="0" dirty="0" smtClean="0"/>
                        <a:t> قوّامين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546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جملة فعلية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ب- يوصيني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74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شبه جملة من الجار والمجرور</a:t>
                      </a:r>
                    </a:p>
                    <a:p>
                      <a:pPr algn="r"/>
                      <a:r>
                        <a:rPr lang="ar-JO" sz="2400" b="1" dirty="0" smtClean="0"/>
                        <a:t>جملة فعلية</a:t>
                      </a:r>
                    </a:p>
                    <a:p>
                      <a:pPr algn="r"/>
                      <a:r>
                        <a:rPr lang="ar-JO" sz="2400" b="1" dirty="0" smtClean="0"/>
                        <a:t>جملة</a:t>
                      </a:r>
                      <a:r>
                        <a:rPr lang="ar-JO" sz="2400" b="1" baseline="0" dirty="0" smtClean="0"/>
                        <a:t> فعلية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ج- على</a:t>
                      </a:r>
                      <a:r>
                        <a:rPr lang="ar-JO" sz="2400" b="1" baseline="0" dirty="0" smtClean="0"/>
                        <a:t> عماها</a:t>
                      </a:r>
                    </a:p>
                    <a:p>
                      <a:pPr algn="r"/>
                      <a:r>
                        <a:rPr lang="ar-JO" sz="2400" b="1" baseline="0" dirty="0" smtClean="0"/>
                        <a:t>يصيح</a:t>
                      </a:r>
                    </a:p>
                    <a:p>
                      <a:pPr algn="r"/>
                      <a:r>
                        <a:rPr lang="ar-JO" sz="2400" b="1" baseline="0" dirty="0" smtClean="0"/>
                        <a:t>يهزُّها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59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JO" sz="2400" b="1" dirty="0" smtClean="0"/>
                        <a:t>اسم ظاهر / صريح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د- أثرٌ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1886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جملة اسمية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هـ-</a:t>
                      </a:r>
                      <a:r>
                        <a:rPr lang="ar-JO" sz="2400" b="1" baseline="0" dirty="0" smtClean="0"/>
                        <a:t> عاقبتهُ وخيمة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3823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شبه جملة من الجار والمجرور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ar-JO" sz="2400" b="1" dirty="0" smtClean="0"/>
                        <a:t>و- في توسُّعٍ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967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88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6"/>
          <p:cNvSpPr txBox="1">
            <a:spLocks/>
          </p:cNvSpPr>
          <p:nvPr/>
        </p:nvSpPr>
        <p:spPr>
          <a:xfrm>
            <a:off x="468880" y="4539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r>
              <a:rPr lang="ar-JO" sz="24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  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29920" y="1120985"/>
            <a:ext cx="8942681" cy="55784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4399" y="436881"/>
            <a:ext cx="650166" cy="644038"/>
          </a:xfrm>
          <a:prstGeom prst="rect">
            <a:avLst/>
          </a:prstGeom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94"/>
          <a:stretch/>
        </p:blipFill>
        <p:spPr bwMode="auto">
          <a:xfrm>
            <a:off x="0" y="1"/>
            <a:ext cx="1209040" cy="8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Rounded Rectangle 53"/>
          <p:cNvSpPr/>
          <p:nvPr/>
        </p:nvSpPr>
        <p:spPr>
          <a:xfrm>
            <a:off x="9790530" y="1324841"/>
            <a:ext cx="2158810" cy="36004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بطاقة خروج </a:t>
            </a:r>
            <a:endParaRPr lang="ar-JO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 Arabic 55 Roman" panose="020B0604020202020204" pitchFamily="34" charset="-78"/>
              <a:cs typeface="HelveticaNeueLT Arabic 55 Roman" panose="020B0604020202020204" pitchFamily="34" charset="-78"/>
            </a:endParaRPr>
          </a:p>
        </p:txBody>
      </p:sp>
      <p:sp>
        <p:nvSpPr>
          <p:cNvPr id="30" name="Double Wave 29"/>
          <p:cNvSpPr/>
          <p:nvPr/>
        </p:nvSpPr>
        <p:spPr>
          <a:xfrm>
            <a:off x="7833685" y="603566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المادة: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1" name="Double Wave 30"/>
          <p:cNvSpPr/>
          <p:nvPr/>
        </p:nvSpPr>
        <p:spPr>
          <a:xfrm>
            <a:off x="5782044" y="603566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الصف 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32" name="Double Wave 31"/>
          <p:cNvSpPr/>
          <p:nvPr/>
        </p:nvSpPr>
        <p:spPr>
          <a:xfrm>
            <a:off x="3260682" y="603566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الوحدة: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الأولى  </a:t>
            </a:r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r>
              <a:rPr lang="en-US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sp>
        <p:nvSpPr>
          <p:cNvPr id="34" name="Double Wave 33"/>
          <p:cNvSpPr/>
          <p:nvPr/>
        </p:nvSpPr>
        <p:spPr>
          <a:xfrm>
            <a:off x="100806" y="603565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/>
            <a:r>
              <a:rPr lang="ar-SA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الدرس </a:t>
            </a:r>
            <a:r>
              <a:rPr lang="ar-JO" sz="1600" b="1" dirty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: </a:t>
            </a:r>
            <a:r>
              <a:rPr lang="ar-JO" sz="1600" b="1" dirty="0" smtClean="0">
                <a:ln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صور خبر كان  </a:t>
            </a:r>
            <a:endParaRPr lang="ar-JO" sz="1600" b="1" dirty="0">
              <a:ln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HelveticaNeueLT Arabic 45 Light" panose="020B0403020202020204" pitchFamily="34" charset="-78"/>
              <a:cs typeface="HelveticaNeueLT Arabic 45 Light" panose="020B0403020202020204" pitchFamily="34" charset="-78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E092FBFB-F12C-3AB9-5C9A-E74DF201B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6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9866DF2-2C23-BDF2-57D1-54EFA6BB7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2348" y="1596833"/>
            <a:ext cx="7070635" cy="43714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D042E5-AA21-F1E6-415E-8B152C7809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077" y="2313266"/>
            <a:ext cx="1261271" cy="17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40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004AD6-285F-936E-A10C-534043C39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uble Wave 8">
            <a:extLst>
              <a:ext uri="{FF2B5EF4-FFF2-40B4-BE49-F238E27FC236}">
                <a16:creationId xmlns:a16="http://schemas.microsoft.com/office/drawing/2014/main" id="{1D159855-38B5-D202-0FCA-58F72AA0CF88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72CB9033-0D66-7CF1-1787-2AD5D5C049BE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الكلية العلمية الإسلامية       </a:t>
            </a:r>
            <a:r>
              <a:rPr kumimoji="0" lang="en-US" sz="2400" b="1" i="0" u="none" strike="noStrike" kern="1200" cap="none" spc="0" normalizeH="0" baseline="0" noProof="0" dirty="0">
                <a:ln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Adobe Arabic" panose="02040503050201020203" pitchFamily="18" charset="-78"/>
                <a:ea typeface="+mn-ea"/>
                <a:cs typeface="AGA Aladdin Regular" pitchFamily="2" charset="-78"/>
              </a:rPr>
              <a:t>					</a:t>
            </a:r>
            <a:endParaRPr kumimoji="0" lang="ar-JO" sz="2400" b="1" i="0" u="none" strike="noStrike" kern="1200" cap="none" spc="0" normalizeH="0" baseline="0" noProof="0" dirty="0">
              <a:ln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Adobe Arabic" panose="02040503050201020203" pitchFamily="18" charset="-78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D897F1DE-3B02-9FC6-422B-DE633FE56F0A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820C2B7E-EC41-D203-BFB1-D9C1B157BEB8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4DBD3BBA-BCC0-E151-A888-D81691F148C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3857AC70-E083-1C6D-F9EC-687F2C76F9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779845C-6448-5653-888C-9BFBC183EA16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F7E1A995-3F25-460C-F366-5072490B469B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/>
                <a:ea typeface="+mn-ea"/>
                <a:cs typeface="+mn-cs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CA16E007-277F-860D-C801-F00E1DD6ED06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0</a:t>
              </a:r>
              <a:r>
                <a:rPr kumimoji="0" lang="ar-JO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6" name="مستطيل مستدير الزوايا">
            <a:extLst>
              <a:ext uri="{FF2B5EF4-FFF2-40B4-BE49-F238E27FC236}">
                <a16:creationId xmlns:a16="http://schemas.microsoft.com/office/drawing/2014/main" id="{FF8E5AEF-346C-F962-A3E6-6DDA6C158285}"/>
              </a:ext>
            </a:extLst>
          </p:cNvPr>
          <p:cNvSpPr/>
          <p:nvPr/>
        </p:nvSpPr>
        <p:spPr>
          <a:xfrm>
            <a:off x="1467387" y="2947521"/>
            <a:ext cx="3306108" cy="3605710"/>
          </a:xfrm>
          <a:prstGeom prst="roundRect">
            <a:avLst>
              <a:gd name="adj" fmla="val 17766"/>
            </a:avLst>
          </a:prstGeom>
          <a:solidFill>
            <a:srgbClr val="FCACC4">
              <a:alpha val="91252"/>
            </a:srgbClr>
          </a:solidFill>
          <a:ln w="12700">
            <a:miter lim="400000"/>
          </a:ln>
        </p:spPr>
        <p:txBody>
          <a:bodyPr lIns="37204" tIns="37204" rIns="37204" bIns="37204" anchor="ctr"/>
          <a:lstStyle/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درجة الإتقان عالية </a:t>
            </a:r>
          </a:p>
          <a:p>
            <a:pPr marL="457200" indent="-457200" algn="ctr" defTabSz="570460" rtl="1" hangingPunct="0">
              <a:buFontTx/>
              <a:buAutoNum type="arabic1Minus"/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متوسطة </a:t>
            </a:r>
          </a:p>
          <a:p>
            <a:pPr algn="ctr" defTabSz="570460" rtl="1" hangingPunct="0">
              <a:defRPr sz="28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pPr>
            <a:r>
              <a:rPr lang="ar-JO" sz="4000" kern="0" dirty="0">
                <a:solidFill>
                  <a:srgbClr val="00B050"/>
                </a:solidFill>
                <a:latin typeface="Geeza Pro Regular"/>
                <a:ea typeface="Geeza Pro Regular"/>
                <a:cs typeface="Geeza Pro Regular"/>
                <a:sym typeface="Geeza Pro Regular"/>
              </a:rPr>
              <a:t>ج- قليلة </a:t>
            </a:r>
            <a:endParaRPr sz="4000" kern="0" dirty="0">
              <a:solidFill>
                <a:srgbClr val="00B050"/>
              </a:solidFill>
              <a:latin typeface="Geeza Pro Regular"/>
              <a:ea typeface="Geeza Pro Regular"/>
              <a:cs typeface="Geeza Pro Regular"/>
              <a:sym typeface="Geeza Pro Regular"/>
            </a:endParaRPr>
          </a:p>
        </p:txBody>
      </p:sp>
      <p:sp>
        <p:nvSpPr>
          <p:cNvPr id="8" name="Arrow: Curved Left 7">
            <a:extLst>
              <a:ext uri="{FF2B5EF4-FFF2-40B4-BE49-F238E27FC236}">
                <a16:creationId xmlns:a16="http://schemas.microsoft.com/office/drawing/2014/main" id="{58F70701-A94C-4086-64E9-482F2FB17738}"/>
              </a:ext>
            </a:extLst>
          </p:cNvPr>
          <p:cNvSpPr/>
          <p:nvPr/>
        </p:nvSpPr>
        <p:spPr>
          <a:xfrm>
            <a:off x="3530290" y="1515865"/>
            <a:ext cx="5608320" cy="1798320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800" dirty="0">
                <a:solidFill>
                  <a:schemeClr val="tx1"/>
                </a:solidFill>
              </a:rPr>
              <a:t>أقيم تعلمي ودرجة اتقاني للنتاجات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Callout: Left Arrow 9">
            <a:extLst>
              <a:ext uri="{FF2B5EF4-FFF2-40B4-BE49-F238E27FC236}">
                <a16:creationId xmlns:a16="http://schemas.microsoft.com/office/drawing/2014/main" id="{9533FA96-EEEB-2C04-D894-151A00E77F7F}"/>
              </a:ext>
            </a:extLst>
          </p:cNvPr>
          <p:cNvSpPr/>
          <p:nvPr/>
        </p:nvSpPr>
        <p:spPr>
          <a:xfrm>
            <a:off x="8279904" y="3251200"/>
            <a:ext cx="3431661" cy="2743200"/>
          </a:xfrm>
          <a:prstGeom prst="leftArrow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ar-JO" b="1" dirty="0">
                <a:latin typeface="Arial" panose="020B0604020202020204" pitchFamily="34" charset="0"/>
              </a:rPr>
              <a:t>* أن على صور خبر كان </a:t>
            </a:r>
          </a:p>
        </p:txBody>
      </p:sp>
      <p:sp>
        <p:nvSpPr>
          <p:cNvPr id="14" name="Arrow: Left 13">
            <a:extLst>
              <a:ext uri="{FF2B5EF4-FFF2-40B4-BE49-F238E27FC236}">
                <a16:creationId xmlns:a16="http://schemas.microsoft.com/office/drawing/2014/main" id="{7905A7E7-14D4-8721-F390-1409830C0924}"/>
              </a:ext>
            </a:extLst>
          </p:cNvPr>
          <p:cNvSpPr/>
          <p:nvPr/>
        </p:nvSpPr>
        <p:spPr>
          <a:xfrm>
            <a:off x="342771" y="1837417"/>
            <a:ext cx="2319149" cy="1035839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التقويم الذاتي </a:t>
            </a:r>
            <a:endParaRPr lang="en-US" dirty="0"/>
          </a:p>
        </p:txBody>
      </p:sp>
      <p:sp>
        <p:nvSpPr>
          <p:cNvPr id="15" name="Arrow: Left 14">
            <a:extLst>
              <a:ext uri="{FF2B5EF4-FFF2-40B4-BE49-F238E27FC236}">
                <a16:creationId xmlns:a16="http://schemas.microsoft.com/office/drawing/2014/main" id="{3C9907A5-C9EC-DCE9-641E-2ED56334DC42}"/>
              </a:ext>
            </a:extLst>
          </p:cNvPr>
          <p:cNvSpPr/>
          <p:nvPr/>
        </p:nvSpPr>
        <p:spPr>
          <a:xfrm>
            <a:off x="9509760" y="1763153"/>
            <a:ext cx="2201805" cy="88860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تقويم الأقران ذاتي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9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33EE5CC9-564C-B7FD-6F63-A57BA596B0D4}"/>
              </a:ext>
            </a:extLst>
          </p:cNvPr>
          <p:cNvGrpSpPr/>
          <p:nvPr/>
        </p:nvGrpSpPr>
        <p:grpSpPr>
          <a:xfrm>
            <a:off x="234022" y="1020059"/>
            <a:ext cx="1261271" cy="716434"/>
            <a:chOff x="7459494" y="205862"/>
            <a:chExt cx="1544854" cy="691058"/>
          </a:xfrm>
        </p:grpSpPr>
        <p:sp>
          <p:nvSpPr>
            <p:cNvPr id="25" name="Rounded Rectangle 10">
              <a:extLst>
                <a:ext uri="{FF2B5EF4-FFF2-40B4-BE49-F238E27FC236}">
                  <a16:creationId xmlns:a16="http://schemas.microsoft.com/office/drawing/2014/main" id="{0385831E-FB7B-DB0D-00C2-F768AF4D6072}"/>
                </a:ext>
              </a:extLst>
            </p:cNvPr>
            <p:cNvSpPr/>
            <p:nvPr/>
          </p:nvSpPr>
          <p:spPr>
            <a:xfrm>
              <a:off x="7459494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2">
              <a:extLst>
                <a:ext uri="{FF2B5EF4-FFF2-40B4-BE49-F238E27FC236}">
                  <a16:creationId xmlns:a16="http://schemas.microsoft.com/office/drawing/2014/main" id="{FE1C12CB-F855-916A-AE8A-75BDAC0016CD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6" name="Double Wave 35">
            <a:extLst>
              <a:ext uri="{FF2B5EF4-FFF2-40B4-BE49-F238E27FC236}">
                <a16:creationId xmlns:a16="http://schemas.microsoft.com/office/drawing/2014/main" id="{74179234-31D6-570B-D0F5-D4E82B07E569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8" name="Rounded Rectangle 34">
            <a:extLst>
              <a:ext uri="{FF2B5EF4-FFF2-40B4-BE49-F238E27FC236}">
                <a16:creationId xmlns:a16="http://schemas.microsoft.com/office/drawing/2014/main" id="{99323792-A2EA-DBBF-9606-31F3DEB353B5}"/>
              </a:ext>
            </a:extLst>
          </p:cNvPr>
          <p:cNvSpPr/>
          <p:nvPr/>
        </p:nvSpPr>
        <p:spPr>
          <a:xfrm>
            <a:off x="9997423" y="1157578"/>
            <a:ext cx="1944600" cy="463827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التمهيد </a:t>
            </a:r>
            <a:endParaRPr kumimoji="0" lang="ar-JO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2C198266-9435-1899-4576-D1B6BB6AB0D9}"/>
              </a:ext>
            </a:extLst>
          </p:cNvPr>
          <p:cNvSpPr txBox="1">
            <a:spLocks/>
          </p:cNvSpPr>
          <p:nvPr/>
        </p:nvSpPr>
        <p:spPr>
          <a:xfrm>
            <a:off x="352379" y="-12829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0" name="Double Wave 39">
            <a:extLst>
              <a:ext uri="{FF2B5EF4-FFF2-40B4-BE49-F238E27FC236}">
                <a16:creationId xmlns:a16="http://schemas.microsoft.com/office/drawing/2014/main" id="{8F81EA8F-6597-CD33-2D72-BB26735C084B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F6893589-2F55-B68B-75E0-3908C067CC49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2" name="Double Wave 41">
            <a:extLst>
              <a:ext uri="{FF2B5EF4-FFF2-40B4-BE49-F238E27FC236}">
                <a16:creationId xmlns:a16="http://schemas.microsoft.com/office/drawing/2014/main" id="{CDD24D6C-9224-E951-2A2E-FD0B42B2B9AF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A6F15C3B-6243-3B6B-8C59-6DA425195D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378151"/>
            <a:ext cx="650166" cy="644038"/>
          </a:xfrm>
          <a:prstGeom prst="rect">
            <a:avLst/>
          </a:prstGeom>
        </p:spPr>
      </p:pic>
      <p:pic>
        <p:nvPicPr>
          <p:cNvPr id="48" name="Picture 3">
            <a:extLst>
              <a:ext uri="{FF2B5EF4-FFF2-40B4-BE49-F238E27FC236}">
                <a16:creationId xmlns:a16="http://schemas.microsoft.com/office/drawing/2014/main" id="{0630EDAE-8508-DB9C-4E88-1F8F0127E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51DB06-2D49-1CA8-0B8D-BF04EBF68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82" y="1830509"/>
            <a:ext cx="1670449" cy="1780186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1555A386-9E7C-739E-DA2B-DD6E059FF5B1}"/>
              </a:ext>
            </a:extLst>
          </p:cNvPr>
          <p:cNvSpPr/>
          <p:nvPr/>
        </p:nvSpPr>
        <p:spPr>
          <a:xfrm>
            <a:off x="5339645" y="1405175"/>
            <a:ext cx="6112600" cy="1780186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2000" b="1" dirty="0" smtClean="0"/>
              <a:t>اكتب </a:t>
            </a:r>
            <a:r>
              <a:rPr lang="ar-JO" sz="2000" b="1" dirty="0"/>
              <a:t>جملة اسمية تعبر عن إحدى الصورتين </a:t>
            </a:r>
            <a:r>
              <a:rPr lang="ar-JO" sz="2000" b="1" dirty="0" smtClean="0"/>
              <a:t>وألصقها على </a:t>
            </a:r>
            <a:r>
              <a:rPr lang="ar-JO" sz="2000" b="1" dirty="0"/>
              <a:t>اللوح  .</a:t>
            </a:r>
            <a:endParaRPr lang="en-US" sz="20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AC8CCD-187E-4C30-8DB2-5E404DBFE7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8118" y="3343844"/>
            <a:ext cx="3862776" cy="26753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12E62A-7156-446B-B038-3346E7ADD9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5472" y="3185361"/>
            <a:ext cx="2387775" cy="32001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262BA89-3AF5-4973-A8BB-19E13D5BF8A2}"/>
              </a:ext>
            </a:extLst>
          </p:cNvPr>
          <p:cNvSpPr txBox="1"/>
          <p:nvPr/>
        </p:nvSpPr>
        <p:spPr>
          <a:xfrm>
            <a:off x="1686105" y="1157248"/>
            <a:ext cx="227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000" b="1" dirty="0"/>
              <a:t>استراتيجية الحائط المتكلم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946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8">
            <a:extLst>
              <a:ext uri="{FF2B5EF4-FFF2-40B4-BE49-F238E27FC236}">
                <a16:creationId xmlns:a16="http://schemas.microsoft.com/office/drawing/2014/main" id="{444485D4-B241-52A8-C768-53AADB1A7459}"/>
              </a:ext>
            </a:extLst>
          </p:cNvPr>
          <p:cNvSpPr/>
          <p:nvPr/>
        </p:nvSpPr>
        <p:spPr>
          <a:xfrm>
            <a:off x="9964553" y="1428879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التقويم القبلي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600" b="1" i="0" u="none" strike="noStrike" kern="0" cap="none" spc="0" normalizeH="0" baseline="0" noProof="0" dirty="0" smtClean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</a:t>
            </a: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كان وأخواتها 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453" y="405790"/>
            <a:ext cx="650166" cy="644038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7E93F671-8592-936B-8B1D-97B79A989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35" y="6009635"/>
            <a:ext cx="1411744" cy="598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71BE623A-B91A-B257-886F-6B440E3D09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833" y="1911682"/>
            <a:ext cx="1670449" cy="17801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B608499-8A3C-4DB7-92C6-F7ED4082279D}"/>
              </a:ext>
            </a:extLst>
          </p:cNvPr>
          <p:cNvSpPr txBox="1"/>
          <p:nvPr/>
        </p:nvSpPr>
        <p:spPr>
          <a:xfrm>
            <a:off x="2202283" y="1428879"/>
            <a:ext cx="75782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dirty="0"/>
              <a:t>عندما تدخل كان وأخواتها على الجملة الاسمية </a:t>
            </a:r>
            <a:r>
              <a:rPr lang="ar-JO" sz="2800" b="1" dirty="0" smtClean="0"/>
              <a:t>فإنها :</a:t>
            </a:r>
          </a:p>
          <a:p>
            <a:pPr algn="r" rtl="1"/>
            <a:r>
              <a:rPr lang="ar-JO" sz="2800" b="1" dirty="0" smtClean="0"/>
              <a:t> </a:t>
            </a:r>
            <a:endParaRPr lang="ar-JO" sz="40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1- تنصب  الاسم ويُسمى اسمها  وترفع الخبر ويسمى </a:t>
            </a:r>
            <a:r>
              <a:rPr lang="ar-JO" sz="2800" b="1" dirty="0" smtClean="0">
                <a:solidFill>
                  <a:srgbClr val="FF0000"/>
                </a:solidFill>
              </a:rPr>
              <a:t>خبرها.</a:t>
            </a:r>
          </a:p>
          <a:p>
            <a:pPr algn="r" rtl="1"/>
            <a:r>
              <a:rPr lang="ar-JO" sz="2800" b="1" dirty="0" smtClean="0">
                <a:solidFill>
                  <a:srgbClr val="FF0000"/>
                </a:solidFill>
              </a:rPr>
              <a:t> 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2- ترفع المبتدأ ويسمى اسمها وتنصب الخبر ويُسمى </a:t>
            </a:r>
            <a:r>
              <a:rPr lang="ar-JO" sz="2800" b="1" dirty="0" smtClean="0">
                <a:solidFill>
                  <a:srgbClr val="FF0000"/>
                </a:solidFill>
              </a:rPr>
              <a:t>خبرها. 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3- ترفع المبتدأ وترفع الخبر ويُسمى </a:t>
            </a:r>
            <a:r>
              <a:rPr lang="ar-JO" sz="2800" b="1" dirty="0" smtClean="0">
                <a:solidFill>
                  <a:srgbClr val="FF0000"/>
                </a:solidFill>
              </a:rPr>
              <a:t>خبرها. </a:t>
            </a:r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endParaRPr lang="ar-JO" sz="2800" b="1" dirty="0">
              <a:solidFill>
                <a:srgbClr val="FF0000"/>
              </a:solidFill>
            </a:endParaRPr>
          </a:p>
          <a:p>
            <a:pPr algn="r" rtl="1"/>
            <a:r>
              <a:rPr lang="ar-JO" sz="2800" b="1" dirty="0">
                <a:solidFill>
                  <a:srgbClr val="FF0000"/>
                </a:solidFill>
              </a:rPr>
              <a:t>4- تنصب المبتدأ وتنصب الخبر ويُسمى خبرها </a:t>
            </a:r>
            <a:r>
              <a:rPr lang="ar-JO" sz="2800" b="1" dirty="0" smtClean="0">
                <a:solidFill>
                  <a:srgbClr val="FF0000"/>
                </a:solidFill>
              </a:rPr>
              <a:t>.</a:t>
            </a:r>
            <a:endParaRPr lang="ar-JO" sz="2800" b="1" dirty="0">
              <a:solidFill>
                <a:srgbClr val="FF0000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138196CC-7A36-40A3-A496-D7CE6866AB02}"/>
              </a:ext>
            </a:extLst>
          </p:cNvPr>
          <p:cNvSpPr/>
          <p:nvPr/>
        </p:nvSpPr>
        <p:spPr>
          <a:xfrm>
            <a:off x="2304768" y="2823163"/>
            <a:ext cx="7897905" cy="1181750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1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مهمة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30765" y="2359802"/>
            <a:ext cx="34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69558" y="2144810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Robin</a:t>
            </a:r>
            <a:r>
              <a:rPr lang="en-US" dirty="0"/>
              <a:t> </a:t>
            </a:r>
          </a:p>
          <a:p>
            <a:pPr algn="ctr"/>
            <a:r>
              <a:rPr lang="ar-JO" dirty="0"/>
              <a:t>التتابع الدائري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C068E-7BE2-4B16-B09F-02943ED07CC2}"/>
              </a:ext>
            </a:extLst>
          </p:cNvPr>
          <p:cNvSpPr txBox="1"/>
          <p:nvPr/>
        </p:nvSpPr>
        <p:spPr>
          <a:xfrm>
            <a:off x="5540188" y="1927412"/>
            <a:ext cx="595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 smtClean="0"/>
              <a:t>استذكر </a:t>
            </a:r>
            <a:r>
              <a:rPr lang="ar-JO" sz="2800" dirty="0"/>
              <a:t>أخوات كان </a:t>
            </a:r>
            <a:r>
              <a:rPr lang="ar-JO" sz="2800" dirty="0" smtClean="0"/>
              <a:t>واكتبها </a:t>
            </a:r>
            <a:r>
              <a:rPr lang="ar-JO" sz="2800" dirty="0"/>
              <a:t>على الخريطة 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849F93-6E2C-45D5-8ECF-8726C2A57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454" y="1015691"/>
            <a:ext cx="3942361" cy="4809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9D73951-C9C0-4544-998B-EB65490C5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379" y="2758290"/>
            <a:ext cx="4250928" cy="2286892"/>
          </a:xfrm>
          <a:prstGeom prst="rect">
            <a:avLst/>
          </a:prstGeom>
        </p:spPr>
      </p:pic>
      <p:sp>
        <p:nvSpPr>
          <p:cNvPr id="19" name="Arrow: Left 18">
            <a:extLst>
              <a:ext uri="{FF2B5EF4-FFF2-40B4-BE49-F238E27FC236}">
                <a16:creationId xmlns:a16="http://schemas.microsoft.com/office/drawing/2014/main" id="{E52A0A8C-72C8-4380-968C-BDAF69EBB60C}"/>
              </a:ext>
            </a:extLst>
          </p:cNvPr>
          <p:cNvSpPr/>
          <p:nvPr/>
        </p:nvSpPr>
        <p:spPr>
          <a:xfrm flipH="1">
            <a:off x="69558" y="3959170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تقييم مجموعات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0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/ مهمة </a:t>
            </a: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30765" y="2359802"/>
            <a:ext cx="3436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ar-JO" dirty="0"/>
          </a:p>
          <a:p>
            <a:pPr algn="r" rtl="1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23254" y="2107297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Round Robin</a:t>
            </a:r>
            <a:r>
              <a:rPr lang="en-US" dirty="0"/>
              <a:t> </a:t>
            </a:r>
          </a:p>
          <a:p>
            <a:pPr algn="ctr"/>
            <a:r>
              <a:rPr lang="ar-JO" dirty="0"/>
              <a:t>التتابع الدائري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CC068E-7BE2-4B16-B09F-02943ED07CC2}"/>
              </a:ext>
            </a:extLst>
          </p:cNvPr>
          <p:cNvSpPr txBox="1"/>
          <p:nvPr/>
        </p:nvSpPr>
        <p:spPr>
          <a:xfrm>
            <a:off x="5540188" y="1927412"/>
            <a:ext cx="595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dirty="0"/>
              <a:t> </a:t>
            </a:r>
          </a:p>
        </p:txBody>
      </p:sp>
      <p:sp>
        <p:nvSpPr>
          <p:cNvPr id="19" name="Arrow: Left 18">
            <a:extLst>
              <a:ext uri="{FF2B5EF4-FFF2-40B4-BE49-F238E27FC236}">
                <a16:creationId xmlns:a16="http://schemas.microsoft.com/office/drawing/2014/main" id="{E52A0A8C-72C8-4380-968C-BDAF69EBB60C}"/>
              </a:ext>
            </a:extLst>
          </p:cNvPr>
          <p:cNvSpPr/>
          <p:nvPr/>
        </p:nvSpPr>
        <p:spPr>
          <a:xfrm flipH="1">
            <a:off x="23254" y="3959170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/>
              <a:t>تقييم مجموعات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99FF7-DA4C-4A05-9ACC-BD84A755D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1389" y="1020463"/>
            <a:ext cx="6539395" cy="5837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95159" y="1860888"/>
            <a:ext cx="12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32904" y="5374996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عملُـكَ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6026" y="5361250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مُتقنًا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70726" y="5789006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السّلامُ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2065" y="5848015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أملًا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62094" y="6280175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أحمدُ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45839" y="6280175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طيِّـبَ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42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</a:t>
            </a:r>
            <a:r>
              <a:rPr kumimoji="0" lang="ar-JO" sz="1600" b="1" i="0" u="none" strike="noStrike" kern="0" cap="none" spc="0" normalizeH="0" baseline="0" noProof="0" dirty="0" smtClean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كان وأخواتها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90925520-F46D-89ED-F54A-E6ED7B4AA78A}"/>
              </a:ext>
            </a:extLst>
          </p:cNvPr>
          <p:cNvSpPr/>
          <p:nvPr/>
        </p:nvSpPr>
        <p:spPr>
          <a:xfrm>
            <a:off x="9948902" y="1396882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التقديم 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sp>
        <p:nvSpPr>
          <p:cNvPr id="3" name="Arrow: Left 2">
            <a:extLst>
              <a:ext uri="{FF2B5EF4-FFF2-40B4-BE49-F238E27FC236}">
                <a16:creationId xmlns:a16="http://schemas.microsoft.com/office/drawing/2014/main" id="{0AE478F9-EF50-DACB-3E8C-F6C760D73E43}"/>
              </a:ext>
            </a:extLst>
          </p:cNvPr>
          <p:cNvSpPr/>
          <p:nvPr/>
        </p:nvSpPr>
        <p:spPr>
          <a:xfrm flipH="1">
            <a:off x="143514" y="2249435"/>
            <a:ext cx="2143760" cy="140208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dirty="0" smtClean="0"/>
              <a:t>تذكر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7D8862-AD2B-4AC0-9882-6F62AEDC3322}"/>
              </a:ext>
            </a:extLst>
          </p:cNvPr>
          <p:cNvSpPr/>
          <p:nvPr/>
        </p:nvSpPr>
        <p:spPr>
          <a:xfrm>
            <a:off x="2269404" y="975058"/>
            <a:ext cx="2967318" cy="18855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JO" sz="2400" b="1" dirty="0"/>
              <a:t>تدخل كان على الجملة الاسمية وترفع المبتدأ ويسمى اسمها وتنصب الخبر ويُسمى خبرها </a:t>
            </a:r>
            <a:endParaRPr lang="en-US" sz="2400" b="1" dirty="0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E8E0C815-9806-4E25-84E0-1B4574D9C58E}"/>
              </a:ext>
            </a:extLst>
          </p:cNvPr>
          <p:cNvSpPr/>
          <p:nvPr/>
        </p:nvSpPr>
        <p:spPr>
          <a:xfrm>
            <a:off x="143514" y="3819824"/>
            <a:ext cx="2125890" cy="1065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JO" dirty="0"/>
              <a:t>/ التدريب المتبادل</a:t>
            </a:r>
          </a:p>
          <a:p>
            <a:r>
              <a:rPr lang="en-US" dirty="0"/>
              <a:t>Rally Coach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276972-11FE-45A4-9A14-A19B8F73D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176" y="2950475"/>
            <a:ext cx="8779142" cy="35294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159" y="1860888"/>
            <a:ext cx="12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12263" y="3819824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ثابتًا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47678" y="4362065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مثلَـهم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90682" y="4968596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مقبولًا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29268" y="5581654"/>
            <a:ext cx="1296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متمكّناتٍ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2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0AE4245D-64AB-A2D0-E05C-8EF161C5C2D0}"/>
              </a:ext>
            </a:extLst>
          </p:cNvPr>
          <p:cNvSpPr/>
          <p:nvPr/>
        </p:nvSpPr>
        <p:spPr>
          <a:xfrm>
            <a:off x="9800833" y="1403113"/>
            <a:ext cx="2158810" cy="360040"/>
          </a:xfrm>
          <a:prstGeom prst="roundRect">
            <a:avLst/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تقويم التكويني</a:t>
            </a:r>
            <a:endParaRPr kumimoji="0" lang="ar-JO" sz="16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HelveticaNeueLT Arabic 55 Roman" panose="020B0604020202020204" pitchFamily="34" charset="-78"/>
              <a:ea typeface="+mn-ea"/>
              <a:cs typeface="HelveticaNeueLT Arabic 55 Roman" panose="020B0604020202020204" pitchFamily="34" charset="-78"/>
            </a:endParaRPr>
          </a:p>
        </p:txBody>
      </p:sp>
      <p:sp>
        <p:nvSpPr>
          <p:cNvPr id="9" name="Double Wave 8">
            <a:extLst>
              <a:ext uri="{FF2B5EF4-FFF2-40B4-BE49-F238E27FC236}">
                <a16:creationId xmlns:a16="http://schemas.microsoft.com/office/drawing/2014/main" id="{A01087DD-E2EF-8276-59EE-8641C0F9FF26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39" name="Footer Placeholder 6">
            <a:extLst>
              <a:ext uri="{FF2B5EF4-FFF2-40B4-BE49-F238E27FC236}">
                <a16:creationId xmlns:a16="http://schemas.microsoft.com/office/drawing/2014/main" id="{DAB04BD7-2BE6-E641-4F52-8EC8B7AD499B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الكلية العلمية الإسلامية       </a:t>
            </a:r>
            <a:r>
              <a:rPr lang="en-US" sz="2400" b="1" dirty="0">
                <a:ln/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41" name="Double Wave 40">
            <a:extLst>
              <a:ext uri="{FF2B5EF4-FFF2-40B4-BE49-F238E27FC236}">
                <a16:creationId xmlns:a16="http://schemas.microsoft.com/office/drawing/2014/main" id="{AED876A0-A18B-5132-AFBA-90268F4A74B8}"/>
              </a:ext>
            </a:extLst>
          </p:cNvPr>
          <p:cNvSpPr/>
          <p:nvPr/>
        </p:nvSpPr>
        <p:spPr>
          <a:xfrm>
            <a:off x="6334450" y="572475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التاسع </a:t>
            </a:r>
          </a:p>
        </p:txBody>
      </p:sp>
      <p:sp>
        <p:nvSpPr>
          <p:cNvPr id="43" name="Double Wave 42">
            <a:extLst>
              <a:ext uri="{FF2B5EF4-FFF2-40B4-BE49-F238E27FC236}">
                <a16:creationId xmlns:a16="http://schemas.microsoft.com/office/drawing/2014/main" id="{9380EB4F-C26F-677B-4475-95B8E60EC810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44" name="Double Wave 43">
            <a:extLst>
              <a:ext uri="{FF2B5EF4-FFF2-40B4-BE49-F238E27FC236}">
                <a16:creationId xmlns:a16="http://schemas.microsoft.com/office/drawing/2014/main" id="{F90991A4-F215-F490-B908-C4CE763DB1DE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lang="ar-JO" sz="1600" b="1" kern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HelveticaNeueLT Arabic 45 Light" panose="020B0403020202020204" pitchFamily="34" charset="-78"/>
                <a:cs typeface="HelveticaNeueLT Arabic 45 Light" panose="020B0403020202020204" pitchFamily="34" charset="-78"/>
              </a:rPr>
              <a:t>الفعل الناقص كان 1</a:t>
            </a:r>
            <a:endParaRPr kumimoji="0" lang="ar-JO" sz="1600" b="1" i="0" u="none" strike="noStrike" kern="0" cap="none" spc="0" normalizeH="0" baseline="0" noProof="0" dirty="0">
              <a:ln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HelveticaNeueLT Arabic 45 Light" panose="020B0403020202020204" pitchFamily="34" charset="-78"/>
              <a:ea typeface="+mn-ea"/>
              <a:cs typeface="HelveticaNeueLT Arabic 45 Light" panose="020B0403020202020204" pitchFamily="34" charset="-78"/>
            </a:endParaRP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EEC41FAA-025E-4C01-0953-91A14BE5A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400" y="348958"/>
            <a:ext cx="650166" cy="64403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2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61ACF62-A9E0-FB20-D3A5-6B4EA0EDA2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35" y="2032359"/>
            <a:ext cx="1670449" cy="17801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BAF8EA5-2A79-48DC-8149-EAD9AE3F60D4}"/>
              </a:ext>
            </a:extLst>
          </p:cNvPr>
          <p:cNvSpPr txBox="1"/>
          <p:nvPr/>
        </p:nvSpPr>
        <p:spPr>
          <a:xfrm>
            <a:off x="1567716" y="1403113"/>
            <a:ext cx="823311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JO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 Arabic 55 Roman" panose="020B0604020202020204" pitchFamily="34" charset="-78"/>
                <a:cs typeface="HelveticaNeueLT Arabic 55 Roman" panose="020B0604020202020204" pitchFamily="34" charset="-78"/>
              </a:rPr>
              <a:t>الكلمة المناسبة لملء الفراغ في الجملة الآتية " ظلَّ المقاوم ..........."</a:t>
            </a:r>
          </a:p>
          <a:p>
            <a:pPr algn="r" rtl="1"/>
            <a:r>
              <a:rPr lang="ar-JO" sz="3200" b="1" dirty="0">
                <a:solidFill>
                  <a:srgbClr val="FF0000"/>
                </a:solidFill>
              </a:rPr>
              <a:t> </a:t>
            </a:r>
          </a:p>
          <a:p>
            <a:pPr marL="457200" indent="-457200" algn="r" rtl="1">
              <a:buAutoNum type="arabic1Minus"/>
            </a:pPr>
            <a:r>
              <a:rPr lang="ar-JO" sz="3200" b="1" dirty="0"/>
              <a:t>مدافعَ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/>
              <a:t>ب- مدافعٌ 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/>
              <a:t>ج-مدافعٍ</a:t>
            </a:r>
          </a:p>
          <a:p>
            <a:pPr algn="r" rtl="1"/>
            <a:endParaRPr lang="ar-JO" sz="3200" b="1" dirty="0"/>
          </a:p>
          <a:p>
            <a:pPr algn="r" rtl="1"/>
            <a:r>
              <a:rPr lang="ar-JO" sz="3200" b="1" dirty="0"/>
              <a:t> د-  مدافعًا </a:t>
            </a:r>
            <a:endParaRPr lang="en-US" sz="3200" b="1" dirty="0"/>
          </a:p>
        </p:txBody>
      </p:sp>
      <p:sp>
        <p:nvSpPr>
          <p:cNvPr id="16" name="Circle: Hollow 15">
            <a:extLst>
              <a:ext uri="{FF2B5EF4-FFF2-40B4-BE49-F238E27FC236}">
                <a16:creationId xmlns:a16="http://schemas.microsoft.com/office/drawing/2014/main" id="{5DDEAD15-26EA-4B3D-9F41-C96AB0EC54B2}"/>
              </a:ext>
            </a:extLst>
          </p:cNvPr>
          <p:cNvSpPr/>
          <p:nvPr/>
        </p:nvSpPr>
        <p:spPr>
          <a:xfrm>
            <a:off x="7742907" y="5080000"/>
            <a:ext cx="2158256" cy="785873"/>
          </a:xfrm>
          <a:prstGeom prst="donut">
            <a:avLst>
              <a:gd name="adj" fmla="val 9091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215535A8-1509-40C0-8223-84348FDC1036}"/>
              </a:ext>
            </a:extLst>
          </p:cNvPr>
          <p:cNvSpPr/>
          <p:nvPr/>
        </p:nvSpPr>
        <p:spPr>
          <a:xfrm>
            <a:off x="41638" y="6080813"/>
            <a:ext cx="1024287" cy="346733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IRS</a:t>
            </a:r>
          </a:p>
        </p:txBody>
      </p:sp>
    </p:spTree>
    <p:extLst>
      <p:ext uri="{BB962C8B-B14F-4D97-AF65-F5344CB8AC3E}">
        <p14:creationId xmlns:p14="http://schemas.microsoft.com/office/powerpoint/2010/main" val="159281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ouble Wave 7">
            <a:extLst>
              <a:ext uri="{FF2B5EF4-FFF2-40B4-BE49-F238E27FC236}">
                <a16:creationId xmlns:a16="http://schemas.microsoft.com/office/drawing/2014/main" id="{A695C89D-0460-2E9B-FE0A-0C696D417CA2}"/>
              </a:ext>
            </a:extLst>
          </p:cNvPr>
          <p:cNvSpPr/>
          <p:nvPr/>
        </p:nvSpPr>
        <p:spPr>
          <a:xfrm>
            <a:off x="8324380" y="586687"/>
            <a:ext cx="2703927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المادة: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55 Roman" panose="020B0604020202020204" pitchFamily="34" charset="-78"/>
                <a:ea typeface="+mn-ea"/>
                <a:cs typeface="HelveticaNeueLT Arabic 55 Roman" panose="020B0604020202020204" pitchFamily="34" charset="-78"/>
              </a:rPr>
              <a:t> اللغة العربية 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C1FE5EB5-11B9-DB20-7678-DC4A15110D8F}"/>
              </a:ext>
            </a:extLst>
          </p:cNvPr>
          <p:cNvSpPr txBox="1">
            <a:spLocks/>
          </p:cNvSpPr>
          <p:nvPr/>
        </p:nvSpPr>
        <p:spPr>
          <a:xfrm>
            <a:off x="731878" y="0"/>
            <a:ext cx="11589644" cy="476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-JO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    الكلية العلمية الإسلامية       </a:t>
            </a:r>
            <a:r>
              <a:rPr lang="en-US" sz="2400" b="1" dirty="0">
                <a:ln/>
                <a:pattFill prst="dkUpDiag">
                  <a:fgClr>
                    <a:prstClr val="white">
                      <a:lumMod val="50000"/>
                    </a:prstClr>
                  </a:fgClr>
                  <a:bgClr>
                    <a:prstClr val="black">
                      <a:lumMod val="75000"/>
                      <a:lumOff val="25000"/>
                    </a:prstClr>
                  </a:bgClr>
                </a:patt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latin typeface="Adobe Arabic" panose="02040503050201020203" pitchFamily="18" charset="-78"/>
                <a:cs typeface="AGA Aladdin Regular" pitchFamily="2" charset="-78"/>
              </a:rPr>
              <a:t>					</a:t>
            </a:r>
            <a:endParaRPr lang="ar-JO" sz="2400" b="1" dirty="0">
              <a:ln/>
              <a:pattFill prst="dkUpDiag">
                <a:fgClr>
                  <a:prstClr val="white">
                    <a:lumMod val="50000"/>
                  </a:prstClr>
                </a:fgClr>
                <a:bgClr>
                  <a:prstClr val="black">
                    <a:lumMod val="75000"/>
                    <a:lumOff val="25000"/>
                  </a:prstClr>
                </a:bgClr>
              </a:patt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latin typeface="Adobe Arabic" panose="02040503050201020203" pitchFamily="18" charset="-78"/>
              <a:cs typeface="Times New Roman" panose="02020603050405020304" pitchFamily="18" charset="0"/>
            </a:endParaRPr>
          </a:p>
        </p:txBody>
      </p:sp>
      <p:sp>
        <p:nvSpPr>
          <p:cNvPr id="12" name="Double Wave 11">
            <a:extLst>
              <a:ext uri="{FF2B5EF4-FFF2-40B4-BE49-F238E27FC236}">
                <a16:creationId xmlns:a16="http://schemas.microsoft.com/office/drawing/2014/main" id="{1651E062-A991-78B3-8C10-BBC8F850B54E}"/>
              </a:ext>
            </a:extLst>
          </p:cNvPr>
          <p:cNvSpPr/>
          <p:nvPr/>
        </p:nvSpPr>
        <p:spPr>
          <a:xfrm>
            <a:off x="6334450" y="571572"/>
            <a:ext cx="2148355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الصف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 التاسع </a:t>
            </a:r>
          </a:p>
        </p:txBody>
      </p:sp>
      <p:sp>
        <p:nvSpPr>
          <p:cNvPr id="13" name="Double Wave 12">
            <a:extLst>
              <a:ext uri="{FF2B5EF4-FFF2-40B4-BE49-F238E27FC236}">
                <a16:creationId xmlns:a16="http://schemas.microsoft.com/office/drawing/2014/main" id="{54CC461D-AF96-CEC4-8A2A-A75E6392D076}"/>
              </a:ext>
            </a:extLst>
          </p:cNvPr>
          <p:cNvSpPr/>
          <p:nvPr/>
        </p:nvSpPr>
        <p:spPr>
          <a:xfrm>
            <a:off x="3813088" y="572475"/>
            <a:ext cx="2713612" cy="353569"/>
          </a:xfrm>
          <a:prstGeom prst="doubleWave">
            <a:avLst>
              <a:gd name="adj1" fmla="val 0"/>
              <a:gd name="adj2" fmla="val 6741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الوحدة: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الأولى </a:t>
            </a:r>
          </a:p>
        </p:txBody>
      </p:sp>
      <p:sp>
        <p:nvSpPr>
          <p:cNvPr id="14" name="Double Wave 13">
            <a:extLst>
              <a:ext uri="{FF2B5EF4-FFF2-40B4-BE49-F238E27FC236}">
                <a16:creationId xmlns:a16="http://schemas.microsoft.com/office/drawing/2014/main" id="{CAE47962-B710-895A-4EB9-E1A7A1BB4935}"/>
              </a:ext>
            </a:extLst>
          </p:cNvPr>
          <p:cNvSpPr/>
          <p:nvPr/>
        </p:nvSpPr>
        <p:spPr>
          <a:xfrm>
            <a:off x="653212" y="572474"/>
            <a:ext cx="3303113" cy="353569"/>
          </a:xfrm>
          <a:prstGeom prst="doubleWave">
            <a:avLst>
              <a:gd name="adj1" fmla="val 0"/>
              <a:gd name="adj2" fmla="val 3973"/>
            </a:avLst>
          </a:prstGeom>
          <a:gradFill rotWithShape="1">
            <a:gsLst>
              <a:gs pos="0">
                <a:srgbClr val="5B9BD5">
                  <a:satMod val="103000"/>
                  <a:lumMod val="102000"/>
                  <a:tint val="94000"/>
                </a:srgbClr>
              </a:gs>
              <a:gs pos="50000">
                <a:srgbClr val="5B9BD5">
                  <a:satMod val="110000"/>
                  <a:lumMod val="100000"/>
                  <a:shade val="100000"/>
                </a:srgbClr>
              </a:gs>
              <a:gs pos="100000">
                <a:srgbClr val="5B9BD5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1" anchor="ctr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الدرس :</a:t>
            </a:r>
            <a:r>
              <a:rPr kumimoji="0" lang="ar-JO" sz="1600" b="1" i="0" u="none" strike="noStrike" kern="0" cap="none" spc="0" normalizeH="0" baseline="0" noProof="0" dirty="0">
                <a:ln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HelveticaNeueLT Arabic 45 Light" panose="020B0403020202020204" pitchFamily="34" charset="-78"/>
                <a:ea typeface="+mn-ea"/>
                <a:cs typeface="HelveticaNeueLT Arabic 45 Light" panose="020B0403020202020204" pitchFamily="34" charset="-78"/>
              </a:rPr>
              <a:t> كان وأخواتها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3CF869C-5DF8-59EA-001D-5CDD49244D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362" y="405790"/>
            <a:ext cx="650166" cy="644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6480" y="1962502"/>
            <a:ext cx="8080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9948902" y="1195248"/>
            <a:ext cx="2145162" cy="463972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JO" sz="1600"/>
              <a:t>/ التدريب المتبادل</a:t>
            </a:r>
          </a:p>
          <a:p>
            <a:r>
              <a:rPr lang="en-US" sz="1600"/>
              <a:t>Rally Coach</a:t>
            </a:r>
            <a:endParaRPr lang="en-US" sz="1600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7943F3F-787D-A74D-7161-B36D6B858079}"/>
              </a:ext>
            </a:extLst>
          </p:cNvPr>
          <p:cNvGrpSpPr/>
          <p:nvPr/>
        </p:nvGrpSpPr>
        <p:grpSpPr>
          <a:xfrm>
            <a:off x="206116" y="1120984"/>
            <a:ext cx="1261271" cy="716434"/>
            <a:chOff x="7446246" y="205862"/>
            <a:chExt cx="1544854" cy="691058"/>
          </a:xfrm>
        </p:grpSpPr>
        <p:sp>
          <p:nvSpPr>
            <p:cNvPr id="17" name="Rounded Rectangle 10">
              <a:extLst>
                <a:ext uri="{FF2B5EF4-FFF2-40B4-BE49-F238E27FC236}">
                  <a16:creationId xmlns:a16="http://schemas.microsoft.com/office/drawing/2014/main" id="{DD194A77-839E-A485-3E29-B99FA7296432}"/>
                </a:ext>
              </a:extLst>
            </p:cNvPr>
            <p:cNvSpPr/>
            <p:nvPr/>
          </p:nvSpPr>
          <p:spPr>
            <a:xfrm>
              <a:off x="7446246" y="205862"/>
              <a:ext cx="1544854" cy="691058"/>
            </a:xfrm>
            <a:prstGeom prst="roundRect">
              <a:avLst/>
            </a:prstGeom>
            <a:solidFill>
              <a:srgbClr val="EC3E5E"/>
            </a:solidFill>
            <a:ln>
              <a:solidFill>
                <a:srgbClr val="EC3E5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63D1A1D4-AEB9-69B0-EADD-5C4E3B6A9B6F}"/>
                </a:ext>
              </a:extLst>
            </p:cNvPr>
            <p:cNvSpPr/>
            <p:nvPr/>
          </p:nvSpPr>
          <p:spPr>
            <a:xfrm>
              <a:off x="7569132" y="277496"/>
              <a:ext cx="1299082" cy="54779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0</a:t>
              </a:r>
              <a:r>
                <a:rPr lang="ar-JO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:00 minutes</a:t>
              </a: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693C9E1-010F-9A2E-877F-23B63DDE8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94" y="2032359"/>
            <a:ext cx="1670449" cy="17801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229EB0-50D5-4E72-983C-A2F64F34F8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153" y="2424167"/>
            <a:ext cx="8634154" cy="23943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159" y="1860888"/>
            <a:ext cx="12963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400" b="1" dirty="0" smtClean="0">
                <a:solidFill>
                  <a:srgbClr val="FF0000"/>
                </a:solidFill>
              </a:rPr>
              <a:t>ص 26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04768" y="2995759"/>
            <a:ext cx="501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sz="2800" b="1" dirty="0" smtClean="0">
                <a:solidFill>
                  <a:srgbClr val="FF0000"/>
                </a:solidFill>
              </a:rPr>
              <a:t>أصبحَ أبناءُ الأردنِّ و بناتُهُ أُسرةٌ واحدةٌ.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37373" y="3568348"/>
            <a:ext cx="501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ما زالت فلسطينُ أرضًا عربيّةً.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09906" y="4073649"/>
            <a:ext cx="5014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JO" sz="2800" b="1" dirty="0" smtClean="0">
                <a:solidFill>
                  <a:srgbClr val="FF0000"/>
                </a:solidFill>
              </a:rPr>
              <a:t>صارَ الأملُ بلسَمَ الحياةِ.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51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B7E72FA4C14F43A95E4CDB5CE44937" ma:contentTypeVersion="10" ma:contentTypeDescription="Create a new document." ma:contentTypeScope="" ma:versionID="19a617436b3c5e038019a2b6a6a789d8">
  <xsd:schema xmlns:xsd="http://www.w3.org/2001/XMLSchema" xmlns:xs="http://www.w3.org/2001/XMLSchema" xmlns:p="http://schemas.microsoft.com/office/2006/metadata/properties" xmlns:ns2="c746e4c8-c86c-416f-8a74-cc5f4001d227" xmlns:ns3="27979afd-fa09-4cb3-8a81-6e3a7f412668" targetNamespace="http://schemas.microsoft.com/office/2006/metadata/properties" ma:root="true" ma:fieldsID="de7d05386de073ed2d1191d1a2dd9833" ns2:_="" ns3:_="">
    <xsd:import namespace="c746e4c8-c86c-416f-8a74-cc5f4001d227"/>
    <xsd:import namespace="27979afd-fa09-4cb3-8a81-6e3a7f412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46e4c8-c86c-416f-8a74-cc5f4001d2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979afd-fa09-4cb3-8a81-6e3a7f412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7979afd-fa09-4cb3-8a81-6e3a7f412668">
      <UserInfo>
        <DisplayName/>
        <AccountId xsi:nil="true"/>
        <AccountType/>
      </UserInfo>
    </SharedWithUsers>
    <MediaLengthInSeconds xmlns="c746e4c8-c86c-416f-8a74-cc5f4001d227" xsi:nil="true"/>
  </documentManagement>
</p:properties>
</file>

<file path=customXml/itemProps1.xml><?xml version="1.0" encoding="utf-8"?>
<ds:datastoreItem xmlns:ds="http://schemas.openxmlformats.org/officeDocument/2006/customXml" ds:itemID="{690CA041-7491-44DA-969C-9B007145E1A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c746e4c8-c86c-416f-8a74-cc5f4001d227"/>
    <ds:schemaRef ds:uri="27979afd-fa09-4cb3-8a81-6e3a7f412668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42C7EEC-86F6-4CA7-805C-CB656E6A63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C8EDA9-70CE-4A62-99FE-71B395D1BB0B}">
  <ds:schemaRefs>
    <ds:schemaRef ds:uri="http://schemas.microsoft.com/office/2006/metadata/properties"/>
    <ds:schemaRef ds:uri="http://www.w3.org/2000/xmlns/"/>
    <ds:schemaRef ds:uri="27979afd-fa09-4cb3-8a81-6e3a7f412668"/>
    <ds:schemaRef ds:uri="http://www.w3.org/2001/XMLSchema-instance"/>
    <ds:schemaRef ds:uri="c746e4c8-c86c-416f-8a74-cc5f4001d227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1023</TotalTime>
  <Words>1109</Words>
  <Application>Microsoft Office PowerPoint</Application>
  <PresentationFormat>Widescreen</PresentationFormat>
  <Paragraphs>371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Adobe Arabic</vt:lpstr>
      <vt:lpstr>AGA Aladdin Regular</vt:lpstr>
      <vt:lpstr>Aptos</vt:lpstr>
      <vt:lpstr>Aptos Display</vt:lpstr>
      <vt:lpstr>Arial</vt:lpstr>
      <vt:lpstr>Calibri</vt:lpstr>
      <vt:lpstr>Geeza Pro Regular</vt:lpstr>
      <vt:lpstr>HelveticaNeueLT Arabic 45 Light</vt:lpstr>
      <vt:lpstr>HelveticaNeueLT Arabic 55 Roman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Event Design</dc:title>
  <dc:creator>Doaa AlKhatib</dc:creator>
  <cp:lastModifiedBy>Maali</cp:lastModifiedBy>
  <cp:revision>163</cp:revision>
  <dcterms:created xsi:type="dcterms:W3CDTF">2020-12-12T13:02:03Z</dcterms:created>
  <dcterms:modified xsi:type="dcterms:W3CDTF">2025-09-19T16:04:10Z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0x0101002EB7E72FA4C14F43A95E4CDB5CE44937</vt:lpwstr>
  </property>
  <property fmtid="{D5CDD505-2E9C-101B-9397-08002B2CF9AE}" pid="3" name="Order">
    <vt:r8>122900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