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4" r:id="rId6"/>
    <p:sldId id="507" r:id="rId7"/>
    <p:sldId id="457" r:id="rId8"/>
    <p:sldId id="513" r:id="rId9"/>
    <p:sldId id="514" r:id="rId10"/>
    <p:sldId id="510" r:id="rId11"/>
    <p:sldId id="511" r:id="rId12"/>
    <p:sldId id="484" r:id="rId13"/>
    <p:sldId id="487" r:id="rId14"/>
    <p:sldId id="492" r:id="rId15"/>
    <p:sldId id="496" r:id="rId16"/>
    <p:sldId id="512" r:id="rId17"/>
    <p:sldId id="505" r:id="rId18"/>
    <p:sldId id="5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061" autoAdjust="0"/>
  </p:normalViewPr>
  <p:slideViewPr>
    <p:cSldViewPr snapToGrid="0" snapToObjects="1">
      <p:cViewPr varScale="1">
        <p:scale>
          <a:sx n="85" d="100"/>
          <a:sy n="8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AF767-3222-4A4B-99B4-DDDD5F897A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9C8B-33C6-4FDB-9D83-53AA5285C405}" type="pres">
      <dgm:prSet presAssocID="{E00AF767-3222-4A4B-99B4-DDDD5F897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C3EFA-5ED5-4C09-923E-32B0E0F89A58}" type="presOf" srcId="{E00AF767-3222-4A4B-99B4-DDDD5F897ADE}" destId="{516A9C8B-33C6-4FDB-9D83-53AA5285C4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C7B-F558-91E7-E255-2BDEFA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0BC84-1CF3-9AE9-2AD7-374960B8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9382-5F50-4C3D-FC16-9CC4E16C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AA1A-0650-FC51-04C3-86B9A08CB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2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31C7-2222-7087-E22D-FE0A169C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6EFA-98CA-84FC-9DEE-5B07E3CA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6112-B77B-AA02-B846-2EA0E1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FD0F-8F15-2348-6610-7F2FA2F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DCB2-AD11-49E3-EC2C-AF67E9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E4B5-F09F-A6AC-D44D-C8EA73F3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7FAA-CEEA-91E9-03E3-473FDE6F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BAC0-B022-5FE5-A3E8-AB46161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21C-CC30-45C8-D182-9CCBA54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5FC-920B-924D-3A5E-BD958E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4CBB-CFE7-FC0D-D2C6-9D9B9C4C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562-9FFF-B5B8-4024-DA0AB9E5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75EB-4A6D-C6D2-B97A-A871F700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092F-2A19-7BC6-C83E-63B76472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466-4CDE-7044-D216-BCF132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345-9281-F43E-E93E-3995DBD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2CDF-E48D-F802-DCF5-8A6F7976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D454-3A35-B6EA-38AE-5B486BC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0E8-4E86-880A-49F1-7631FA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3F8B-EBF1-7C74-B560-A3392F7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B95-68AF-C641-8764-AAF0BD1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2C3-C962-8D1D-5716-C1741D0F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0091-7E26-D7DF-51C8-2D66DB6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F17-0EFF-639E-2B64-733A8FD2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37FE-DAC0-025C-AC63-7B241D0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CF-A131-FAD0-9AEA-B48455AC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832-9FFD-9875-0CF5-8952C4E2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EDE0-B403-F1C4-F118-0C1950F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157D-9885-4CEC-21C1-072345A2D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721F9-B4FC-5D92-2212-DEBFC48E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3F3A-A4D5-C148-97D8-AC0EC3E5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70593-B07E-CFC8-5D61-14FCAD5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389C6-2276-FEA4-8089-B45BE4A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3EFA7-93A4-8B99-5DA8-1C68ABA2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D4-B80C-7ABC-D39A-DA3FE9F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8E08-D9DF-CB7D-CF09-4857E64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BBAE4-1609-7A1B-8388-E544022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57A21-96A8-FF03-2E8F-AFC3FAD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75B5-2995-0600-AE19-D46588C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174FC-B912-72C7-3F66-BD19B81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DFD0-AC01-0229-2F9B-C8811A90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9ABD-6B5A-209A-EADB-E00DBF2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45C-F6F4-AE91-609E-2BF3500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09FF-4220-D48E-CBA8-BBA7C580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C782-FF05-DE37-E32C-20BE2B30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7FBA-2E34-5434-36FE-B5DB3A04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FA00-736A-EF54-BCAB-8F4B538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B79-FC3A-5664-363E-1A5C219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DD83-2421-CB5D-90BC-C92752E4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46F-8F5E-AE97-94CE-7E841E12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D6F9-2D3A-4CA6-DD26-ED23168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2BB7-677B-E480-4F71-1D0694AF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4F41-58BE-6C5B-AE51-C2FE27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3998-0ED4-084B-C00F-44CBC52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8A84-10CF-C6DA-D21C-C9BE5A4A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1036-0864-D6EC-4812-E08CB21C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7EF-1A90-04C6-B62E-52AF03C47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BE69-F6A4-BE48-FFD5-737F1D5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8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الوحدة :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الأولى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الدرس :  </a:t>
            </a:r>
            <a:r>
              <a:rPr lang="en-US" sz="4400" dirty="0">
                <a:cs typeface="+mj-cs"/>
              </a:rPr>
              <a:t>  </a:t>
            </a:r>
            <a:r>
              <a:rPr lang="ar-JO" sz="4400" dirty="0">
                <a:cs typeface="+mj-cs"/>
              </a:rPr>
              <a:t>النصّ الإقناعي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المبحث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اللغة العربية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الصف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الفصل الأول </a:t>
            </a:r>
          </a:p>
          <a:p>
            <a:endParaRPr lang="ar-JO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FBAE8-C9C3-49A9-990F-DE3237BF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272301"/>
            <a:ext cx="167044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النص الإقناعي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480" y="1962502"/>
            <a:ext cx="8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8902" y="129918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618346A-C887-4A04-AC4B-33F02B1043E8}"/>
              </a:ext>
            </a:extLst>
          </p:cNvPr>
          <p:cNvSpPr/>
          <p:nvPr/>
        </p:nvSpPr>
        <p:spPr>
          <a:xfrm>
            <a:off x="4359763" y="1663702"/>
            <a:ext cx="6661720" cy="2416691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JO" sz="2400" dirty="0">
                <a:solidFill>
                  <a:srgbClr val="FF0000"/>
                </a:solidFill>
              </a:rPr>
              <a:t>1+ 2 </a:t>
            </a:r>
            <a:r>
              <a:rPr lang="fa-IR" sz="2400" dirty="0" smtClean="0">
                <a:solidFill>
                  <a:srgbClr val="FF0000"/>
                </a:solidFill>
              </a:rPr>
              <a:t>اكتب </a:t>
            </a:r>
            <a:r>
              <a:rPr lang="fa-IR" sz="2400" dirty="0">
                <a:solidFill>
                  <a:srgbClr val="FF0000"/>
                </a:solidFill>
              </a:rPr>
              <a:t>في جملة واحدة الهدف الرئيسي من </a:t>
            </a:r>
            <a:r>
              <a:rPr lang="fa-IR" sz="2400" b="1" dirty="0">
                <a:solidFill>
                  <a:srgbClr val="FF0000"/>
                </a:solidFill>
              </a:rPr>
              <a:t>النص الإقناعي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DCBFE61-C9DF-42F4-88F7-777F424E4910}"/>
              </a:ext>
            </a:extLst>
          </p:cNvPr>
          <p:cNvSpPr/>
          <p:nvPr/>
        </p:nvSpPr>
        <p:spPr>
          <a:xfrm>
            <a:off x="4359763" y="4442428"/>
            <a:ext cx="6814599" cy="184309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000" dirty="0"/>
              <a:t>3+4</a:t>
            </a:r>
            <a:r>
              <a:rPr lang="fa-IR" sz="2000" b="1" dirty="0" smtClean="0"/>
              <a:t>اذكر </a:t>
            </a:r>
            <a:r>
              <a:rPr lang="fa-IR" sz="2000" b="1" dirty="0"/>
              <a:t>مثالًا على طريقة يستخدمها الكاتب لإقناع القارئ في النص الإقناعي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338D1CE-60AB-46A5-A6FE-03ADC818DDB6}"/>
              </a:ext>
            </a:extLst>
          </p:cNvPr>
          <p:cNvSpPr/>
          <p:nvPr/>
        </p:nvSpPr>
        <p:spPr>
          <a:xfrm>
            <a:off x="289152" y="2014763"/>
            <a:ext cx="2561310" cy="21052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  </a:t>
            </a:r>
            <a:r>
              <a:rPr lang="fa-IR" dirty="0"/>
              <a:t>نشاط </a:t>
            </a:r>
            <a:r>
              <a:rPr lang="en-US" dirty="0"/>
              <a:t>Quiz-Quiz-Trade</a:t>
            </a:r>
          </a:p>
        </p:txBody>
      </p:sp>
    </p:spTree>
    <p:extLst>
      <p:ext uri="{BB962C8B-B14F-4D97-AF65-F5344CB8AC3E}">
        <p14:creationId xmlns:p14="http://schemas.microsoft.com/office/powerpoint/2010/main" val="40585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النص الإقناعي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1EEE8FD-4DB2-4E70-85A5-7D30DC481DFB}"/>
              </a:ext>
            </a:extLst>
          </p:cNvPr>
          <p:cNvSpPr/>
          <p:nvPr/>
        </p:nvSpPr>
        <p:spPr>
          <a:xfrm>
            <a:off x="9676343" y="1383145"/>
            <a:ext cx="222705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ختامي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00:00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9889FD-ED08-88CA-EE05-44B36789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5" y="2242016"/>
            <a:ext cx="1536325" cy="1780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DE942-577E-4A2F-9D08-6162C4E49FE7}"/>
              </a:ext>
            </a:extLst>
          </p:cNvPr>
          <p:cNvSpPr txBox="1"/>
          <p:nvPr/>
        </p:nvSpPr>
        <p:spPr>
          <a:xfrm>
            <a:off x="2599765" y="2043953"/>
            <a:ext cx="8310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/>
              <a:t>أي من التالي </a:t>
            </a:r>
            <a:r>
              <a:rPr lang="fa-IR" sz="2800" b="1" dirty="0"/>
              <a:t>يُستخدم عادة في النص الإقناعي</a:t>
            </a:r>
            <a:r>
              <a:rPr lang="fa-IR" sz="2800" dirty="0"/>
              <a:t> لجعل القارئ يقتنع؟</a:t>
            </a:r>
            <a:endParaRPr lang="ar-JO" sz="2800" dirty="0"/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أ) الحجج والأدلة</a:t>
            </a:r>
            <a:endParaRPr lang="ar-JO" sz="2800" dirty="0"/>
          </a:p>
          <a:p>
            <a:pPr algn="r" rtl="1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ب) الأحداث التاريخية فقط</a:t>
            </a:r>
            <a:endParaRPr lang="ar-JO" sz="2800" dirty="0"/>
          </a:p>
          <a:p>
            <a:pPr algn="r" rtl="1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ج) الحوارات الخيالية</a:t>
            </a:r>
            <a:endParaRPr lang="ar-JO" sz="2800" dirty="0"/>
          </a:p>
          <a:p>
            <a:pPr algn="r" rtl="1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د) الوصف التفصيلي للألوان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29055C-B66F-4183-8972-7D3E2362C85A}"/>
              </a:ext>
            </a:extLst>
          </p:cNvPr>
          <p:cNvSpPr/>
          <p:nvPr/>
        </p:nvSpPr>
        <p:spPr>
          <a:xfrm>
            <a:off x="6189652" y="2670911"/>
            <a:ext cx="5987844" cy="94592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النص الإقناعي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9FAC21-33AA-429C-9DE6-FADAEE39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72" y="1911681"/>
            <a:ext cx="4553585" cy="4544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D47C4-5376-4E16-A16E-8EBC9441A3BC}"/>
              </a:ext>
            </a:extLst>
          </p:cNvPr>
          <p:cNvSpPr txBox="1"/>
          <p:nvPr/>
        </p:nvSpPr>
        <p:spPr>
          <a:xfrm>
            <a:off x="4628444" y="1353671"/>
            <a:ext cx="47755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b="1" dirty="0"/>
              <a:t>يكتب الطالب نصًا إقناعيًا بحدود 250-300 كلمة  عن أحد مظاهر الإعجاز العلمي في سورة الإنسان </a:t>
            </a:r>
            <a:r>
              <a:rPr lang="ar-JO" sz="2800" b="1" dirty="0" smtClean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JO" sz="2800" b="1" dirty="0"/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ص 25</a:t>
            </a:r>
            <a:endParaRPr lang="ar-JO" sz="2800" b="1" dirty="0">
              <a:solidFill>
                <a:srgbClr val="FF000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40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7800BF-0E7D-41B0-9D0D-812DDF10777F}"/>
              </a:ext>
            </a:extLst>
          </p:cNvPr>
          <p:cNvGraphicFramePr/>
          <p:nvPr/>
        </p:nvGraphicFramePr>
        <p:xfrm>
          <a:off x="5614219" y="3264310"/>
          <a:ext cx="621030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9C0163-CA67-4345-BEE6-2E19CC039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063" y="999406"/>
            <a:ext cx="6581468" cy="55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:الحديث الثاني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4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4AD6-285F-936E-A10C-534043C3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1D159855-38B5-D202-0FCA-58F72AA0CF88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72CB9033-0D66-7CF1-1787-2AD5D5C049BE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D897F1DE-3B02-9FC6-422B-DE633FE56F0A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820C2B7E-EC41-D203-BFB1-D9C1B157BEB8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DBD3BBA-BCC0-E151-A888-D81691F148C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57AC70-E083-1C6D-F9EC-687F2C76F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1EFA7E45-B3D1-19C7-C34E-841C054B6ED5}"/>
              </a:ext>
            </a:extLst>
          </p:cNvPr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9845C-6448-5653-888C-9BFBC183EA16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E1A995-3F25-460C-F366-5072490B469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16E007-277F-860D-C801-F00E1DD6ED0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FF8E5AEF-346C-F962-A3E6-6DDA6C158285}"/>
              </a:ext>
            </a:extLst>
          </p:cNvPr>
          <p:cNvSpPr/>
          <p:nvPr/>
        </p:nvSpPr>
        <p:spPr>
          <a:xfrm>
            <a:off x="1467387" y="2947521"/>
            <a:ext cx="3306108" cy="3605710"/>
          </a:xfrm>
          <a:prstGeom prst="roundRect">
            <a:avLst>
              <a:gd name="adj" fmla="val 17766"/>
            </a:avLst>
          </a:prstGeom>
          <a:solidFill>
            <a:srgbClr val="FCACC4">
              <a:alpha val="91252"/>
            </a:srgbClr>
          </a:solidFill>
          <a:ln w="12700">
            <a:miter lim="400000"/>
          </a:ln>
        </p:spPr>
        <p:txBody>
          <a:bodyPr lIns="37204" tIns="37204" rIns="37204" bIns="37204" anchor="ctr"/>
          <a:lstStyle/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درجة الإتقان عالية </a:t>
            </a:r>
          </a:p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متوسطة </a:t>
            </a:r>
          </a:p>
          <a:p>
            <a:pPr algn="ctr" defTabSz="570460" rtl="1" hangingPunct="0"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ج- قليلة </a:t>
            </a:r>
            <a:endParaRPr sz="4000" kern="0" dirty="0">
              <a:solidFill>
                <a:srgbClr val="00B050"/>
              </a:solidFill>
              <a:latin typeface="Geeza Pro Regular"/>
              <a:ea typeface="Geeza Pro Regular"/>
              <a:cs typeface="Geeza Pro Regular"/>
              <a:sym typeface="Geeza Pro Regular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8F70701-A94C-4086-64E9-482F2FB17738}"/>
              </a:ext>
            </a:extLst>
          </p:cNvPr>
          <p:cNvSpPr/>
          <p:nvPr/>
        </p:nvSpPr>
        <p:spPr>
          <a:xfrm>
            <a:off x="3530290" y="1515865"/>
            <a:ext cx="5608320" cy="179832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أقيم تعلمي ودرجة اتقاني للنتاجات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533FA96-EEEB-2C04-D894-151A00E77F7F}"/>
              </a:ext>
            </a:extLst>
          </p:cNvPr>
          <p:cNvSpPr/>
          <p:nvPr/>
        </p:nvSpPr>
        <p:spPr>
          <a:xfrm>
            <a:off x="8279904" y="3251200"/>
            <a:ext cx="3431661" cy="2743200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>
                <a:solidFill>
                  <a:schemeClr val="bg1"/>
                </a:solidFill>
              </a:rPr>
              <a:t>أن يكتب الطالب النص  الإقناعي ملتزما بالمعايير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905A7E7-14D4-8721-F390-1409830C0924}"/>
              </a:ext>
            </a:extLst>
          </p:cNvPr>
          <p:cNvSpPr/>
          <p:nvPr/>
        </p:nvSpPr>
        <p:spPr>
          <a:xfrm>
            <a:off x="342771" y="1837417"/>
            <a:ext cx="2319149" cy="10358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التقويم الذاتي 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C9907A5-C9EC-DCE9-641E-2ED56334DC42}"/>
              </a:ext>
            </a:extLst>
          </p:cNvPr>
          <p:cNvSpPr/>
          <p:nvPr/>
        </p:nvSpPr>
        <p:spPr>
          <a:xfrm>
            <a:off x="9509760" y="1763153"/>
            <a:ext cx="2201805" cy="888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تقويم الأقران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EE39E-0AC4-6234-F238-A0BCD7B5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7" y="2894537"/>
            <a:ext cx="1160942" cy="1780186"/>
          </a:xfrm>
          <a:prstGeom prst="rect">
            <a:avLst/>
          </a:prstGeom>
        </p:spPr>
      </p:pic>
      <p:pic>
        <p:nvPicPr>
          <p:cNvPr id="19" name="Picture 2" descr="مدخل إلى التقييم الذاتي – أفكار الكتب من أخضر">
            <a:extLst>
              <a:ext uri="{FF2B5EF4-FFF2-40B4-BE49-F238E27FC236}">
                <a16:creationId xmlns:a16="http://schemas.microsoft.com/office/drawing/2014/main" id="{1456C441-FA02-4F82-9115-A3A589E7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50" y="341003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النص الإقناعي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002649" y="1744971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F76A11-9420-4F8C-99E8-01596E560788}"/>
              </a:ext>
            </a:extLst>
          </p:cNvPr>
          <p:cNvSpPr txBox="1"/>
          <p:nvPr/>
        </p:nvSpPr>
        <p:spPr>
          <a:xfrm>
            <a:off x="928080" y="1262006"/>
            <a:ext cx="60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إطلالات على الإعجاز القرآني </a:t>
            </a:r>
            <a:endParaRPr lang="en-US" sz="4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F8E26-D94B-49F0-A9BB-8C89FF584BDD}"/>
              </a:ext>
            </a:extLst>
          </p:cNvPr>
          <p:cNvSpPr txBox="1"/>
          <p:nvPr/>
        </p:nvSpPr>
        <p:spPr>
          <a:xfrm>
            <a:off x="4034118" y="1911681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أن يقرأ الطالب النص قراءة سليمة </a:t>
            </a:r>
            <a:endParaRPr lang="en-US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أن يعي الطالب إعجاز القرآن في حقيقة توسع الكون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CFEC7-164B-4BD0-B6BF-B2D01C4A56CF}"/>
              </a:ext>
            </a:extLst>
          </p:cNvPr>
          <p:cNvSpPr txBox="1"/>
          <p:nvPr/>
        </p:nvSpPr>
        <p:spPr>
          <a:xfrm>
            <a:off x="4482291" y="1163879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dirty="0">
              <a:latin typeface="Andalus" panose="02020603050405020304" pitchFamily="18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 smtClean="0">
                <a:latin typeface="Andalus" panose="02020603050405020304" pitchFamily="18" charset="-78"/>
              </a:rPr>
              <a:t>أن يحلّل </a:t>
            </a:r>
            <a:r>
              <a:rPr lang="ar-JO" sz="2800" dirty="0">
                <a:latin typeface="Andalus" panose="02020603050405020304" pitchFamily="18" charset="-78"/>
              </a:rPr>
              <a:t>البنية </a:t>
            </a:r>
            <a:r>
              <a:rPr lang="ar-JO" sz="2800" dirty="0" smtClean="0">
                <a:latin typeface="Andalus" panose="02020603050405020304" pitchFamily="18" charset="-78"/>
              </a:rPr>
              <a:t>التنظيميّة </a:t>
            </a:r>
            <a:r>
              <a:rPr lang="ar-JO" sz="2800" dirty="0">
                <a:latin typeface="Andalus" panose="02020603050405020304" pitchFamily="18" charset="-78"/>
              </a:rPr>
              <a:t>للنص </a:t>
            </a:r>
            <a:r>
              <a:rPr lang="ar-JO" sz="2800" dirty="0" smtClean="0">
                <a:latin typeface="Andalus" panose="02020603050405020304" pitchFamily="18" charset="-78"/>
              </a:rPr>
              <a:t>الإقناعي.</a:t>
            </a:r>
            <a:endParaRPr lang="ar-JO" sz="2800" dirty="0">
              <a:latin typeface="Andalus" panose="02020603050405020304" pitchFamily="18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>
                <a:latin typeface="Andalus" panose="02020603050405020304" pitchFamily="18" charset="-78"/>
              </a:rPr>
              <a:t>أن  ينمو لديه التفكير </a:t>
            </a:r>
            <a:r>
              <a:rPr lang="ar-JO" sz="2800" dirty="0" smtClean="0">
                <a:latin typeface="Andalus" panose="02020603050405020304" pitchFamily="18" charset="-78"/>
              </a:rPr>
              <a:t>المنطقي.</a:t>
            </a:r>
            <a:endParaRPr lang="en-US" sz="2800" dirty="0">
              <a:latin typeface="Andalus" panose="02020603050405020304" pitchFamily="18" charset="-78"/>
            </a:endParaRPr>
          </a:p>
        </p:txBody>
      </p:sp>
      <p:pic>
        <p:nvPicPr>
          <p:cNvPr id="1032" name="Picture 8" descr="فن الإقناع والتأثير في الآخرين كسلوك إنساني">
            <a:extLst>
              <a:ext uri="{FF2B5EF4-FFF2-40B4-BE49-F238E27FC236}">
                <a16:creationId xmlns:a16="http://schemas.microsoft.com/office/drawing/2014/main" id="{59DB265F-3DED-4D85-A53D-05790053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7" y="2604178"/>
            <a:ext cx="4765407" cy="30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النص الإقناعي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B55B3-6F8F-4308-9DCB-2B7665250060}"/>
              </a:ext>
            </a:extLst>
          </p:cNvPr>
          <p:cNvSpPr txBox="1"/>
          <p:nvPr/>
        </p:nvSpPr>
        <p:spPr>
          <a:xfrm>
            <a:off x="853841" y="1378275"/>
            <a:ext cx="89939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اقر</a:t>
            </a:r>
            <a:r>
              <a:rPr lang="ar-JO" sz="2400" b="1" dirty="0" smtClean="0"/>
              <a:t>أ</a:t>
            </a:r>
            <a:r>
              <a:rPr lang="fa-IR" sz="2400" b="1" dirty="0" smtClean="0"/>
              <a:t> </a:t>
            </a:r>
            <a:r>
              <a:rPr lang="fa-IR" sz="2400" b="1" dirty="0"/>
              <a:t>الجمل الآتية التي تصف رحلة صفية إلى </a:t>
            </a:r>
            <a:r>
              <a:rPr lang="fa-IR" sz="2400" b="1" dirty="0" smtClean="0"/>
              <a:t>الم</a:t>
            </a:r>
            <a:r>
              <a:rPr lang="ar-JO" sz="2400" b="1" dirty="0" smtClean="0"/>
              <a:t>ُ</a:t>
            </a:r>
            <a:r>
              <a:rPr lang="fa-IR" sz="2400" b="1" dirty="0" smtClean="0"/>
              <a:t>تحف</a:t>
            </a:r>
            <a:r>
              <a:rPr lang="fa-IR" sz="2400" b="1" dirty="0"/>
              <a:t>، ثم </a:t>
            </a:r>
            <a:r>
              <a:rPr lang="fa-IR" sz="2400" b="1" dirty="0" smtClean="0"/>
              <a:t>رتبها </a:t>
            </a:r>
            <a:r>
              <a:rPr lang="fa-IR" sz="2400" b="1" dirty="0"/>
              <a:t>ترتيبًا زمنيًا صحيحًا</a:t>
            </a:r>
            <a:r>
              <a:rPr lang="fa-IR" sz="2400" b="1" dirty="0" smtClean="0"/>
              <a:t>:</a:t>
            </a:r>
            <a:endParaRPr lang="ar-JO" sz="2400" b="1" dirty="0" smtClean="0"/>
          </a:p>
          <a:p>
            <a:pPr algn="r" rtl="1"/>
            <a:endParaRPr lang="fa-IR" sz="2400" b="1" dirty="0"/>
          </a:p>
          <a:p>
            <a:pPr algn="r" rtl="1"/>
            <a:r>
              <a:rPr lang="ar-JO" sz="2400" b="1" dirty="0"/>
              <a:t>1-</a:t>
            </a:r>
            <a:r>
              <a:rPr lang="fa-IR" sz="2400" b="1" dirty="0" smtClean="0"/>
              <a:t>استمعت</a:t>
            </a:r>
            <a:r>
              <a:rPr lang="ar-JO" sz="2400" b="1" dirty="0" smtClean="0"/>
              <a:t>ِ</a:t>
            </a:r>
            <a:r>
              <a:rPr lang="fa-IR" sz="2400" b="1" dirty="0" smtClean="0"/>
              <a:t> </a:t>
            </a:r>
            <a:r>
              <a:rPr lang="fa-IR" sz="2400" b="1" dirty="0"/>
              <a:t>الطالبات إلى شرح </a:t>
            </a:r>
            <a:r>
              <a:rPr lang="fa-IR" sz="2400" b="1" dirty="0" smtClean="0"/>
              <a:t>الم</a:t>
            </a:r>
            <a:r>
              <a:rPr lang="ar-JO" sz="2400" b="1" dirty="0" smtClean="0"/>
              <a:t>ُ</a:t>
            </a:r>
            <a:r>
              <a:rPr lang="fa-IR" sz="2400" b="1" dirty="0" smtClean="0"/>
              <a:t>رشدة </a:t>
            </a:r>
            <a:r>
              <a:rPr lang="fa-IR" sz="2400" b="1" dirty="0"/>
              <a:t>حول المعروضات.</a:t>
            </a:r>
          </a:p>
          <a:p>
            <a:pPr algn="r" rtl="1"/>
            <a:r>
              <a:rPr lang="ar-JO" sz="2400" b="1" dirty="0"/>
              <a:t>2-</a:t>
            </a:r>
            <a:r>
              <a:rPr lang="fa-IR" sz="2400" b="1" dirty="0" smtClean="0"/>
              <a:t>خرجت</a:t>
            </a:r>
            <a:r>
              <a:rPr lang="ar-JO" sz="2400" b="1" dirty="0" smtClean="0"/>
              <a:t>ِ</a:t>
            </a:r>
            <a:r>
              <a:rPr lang="fa-IR" sz="2400" b="1" dirty="0" smtClean="0"/>
              <a:t> </a:t>
            </a:r>
            <a:r>
              <a:rPr lang="fa-IR" sz="2400" b="1" dirty="0"/>
              <a:t>الطالبات من المدرسة متجهات إلى المتحف.</a:t>
            </a:r>
          </a:p>
          <a:p>
            <a:pPr algn="r" rtl="1"/>
            <a:r>
              <a:rPr lang="ar-JO" sz="2400" b="1" dirty="0"/>
              <a:t>3-</a:t>
            </a:r>
            <a:r>
              <a:rPr lang="fa-IR" sz="2400" b="1" dirty="0"/>
              <a:t>التقطت الطالبات صورًا تذكارية في نهاية الجولة.</a:t>
            </a:r>
          </a:p>
          <a:p>
            <a:pPr algn="r" rtl="1"/>
            <a:r>
              <a:rPr lang="ar-JO" sz="2400" b="1" dirty="0"/>
              <a:t>4-</a:t>
            </a:r>
            <a:r>
              <a:rPr lang="fa-IR" sz="2400" b="1" dirty="0" smtClean="0"/>
              <a:t>وصل</a:t>
            </a:r>
            <a:r>
              <a:rPr lang="ar-JO" sz="2400" b="1" dirty="0" smtClean="0"/>
              <a:t>ْ</a:t>
            </a:r>
            <a:r>
              <a:rPr lang="fa-IR" sz="2400" b="1" dirty="0" smtClean="0"/>
              <a:t>ن</a:t>
            </a:r>
            <a:r>
              <a:rPr lang="ar-JO" sz="2400" b="1" dirty="0" smtClean="0"/>
              <a:t>َ</a:t>
            </a:r>
            <a:r>
              <a:rPr lang="fa-IR" sz="2400" b="1" dirty="0" smtClean="0"/>
              <a:t> </a:t>
            </a:r>
            <a:r>
              <a:rPr lang="fa-IR" sz="2400" b="1" dirty="0"/>
              <a:t>إلى المتحف وبدأت الجولة</a:t>
            </a:r>
            <a:r>
              <a:rPr lang="fa-IR" sz="2400" b="1" dirty="0" smtClean="0"/>
              <a:t>.</a:t>
            </a:r>
            <a:endParaRPr lang="ar-JO" sz="2400" b="1" dirty="0" smtClean="0"/>
          </a:p>
          <a:p>
            <a:pPr algn="r" rtl="1"/>
            <a:endParaRPr lang="fa-IR" sz="2000" b="1" dirty="0"/>
          </a:p>
          <a:p>
            <a:pPr algn="r" rtl="1"/>
            <a:r>
              <a:rPr lang="fa-IR" sz="2000" b="1" dirty="0"/>
              <a:t>ما هو الترتيب الصحيح للأحداث؟</a:t>
            </a:r>
            <a:endParaRPr lang="ar-JO" sz="2000" b="1" dirty="0"/>
          </a:p>
          <a:p>
            <a:pPr algn="r" rtl="1"/>
            <a:endParaRPr lang="fa-IR" sz="2000" b="1" dirty="0"/>
          </a:p>
          <a:p>
            <a:pPr algn="r" rtl="1"/>
            <a:r>
              <a:rPr lang="fa-IR" sz="2800" dirty="0"/>
              <a:t>أ) 2 - 4 - 1 - 3</a:t>
            </a:r>
            <a:br>
              <a:rPr lang="fa-IR" sz="2800" dirty="0"/>
            </a:br>
            <a:r>
              <a:rPr lang="fa-IR" sz="2800" dirty="0"/>
              <a:t>ب) 4 - 1 - 3 - 2</a:t>
            </a:r>
            <a:br>
              <a:rPr lang="fa-IR" sz="2800" dirty="0"/>
            </a:br>
            <a:r>
              <a:rPr lang="fa-IR" sz="2800" dirty="0"/>
              <a:t>ج) 2 - 1 - 4 - 3</a:t>
            </a:r>
            <a:br>
              <a:rPr lang="fa-IR" sz="2800" dirty="0"/>
            </a:br>
            <a:r>
              <a:rPr lang="fa-IR" sz="2800" dirty="0"/>
              <a:t>د) 3 - 2 - 4 - 1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841C7ABC-F4BC-4353-822F-4875FFBC29AA}"/>
              </a:ext>
            </a:extLst>
          </p:cNvPr>
          <p:cNvSpPr/>
          <p:nvPr/>
        </p:nvSpPr>
        <p:spPr>
          <a:xfrm>
            <a:off x="6526700" y="4426587"/>
            <a:ext cx="4067300" cy="53522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النص الإقناعي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206116" y="2744192"/>
            <a:ext cx="2940424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Think – Pair – Share</a:t>
            </a:r>
            <a:r>
              <a:rPr lang="en-US" dirty="0"/>
              <a:t> (</a:t>
            </a:r>
            <a:r>
              <a:rPr lang="fa-IR" dirty="0"/>
              <a:t>فكّر – شارك مع زميلك – شارك مع الصف)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17E85-09FD-4D95-871C-3A6CD7A787AD}"/>
              </a:ext>
            </a:extLst>
          </p:cNvPr>
          <p:cNvSpPr txBox="1"/>
          <p:nvPr/>
        </p:nvSpPr>
        <p:spPr>
          <a:xfrm>
            <a:off x="4518212" y="1120984"/>
            <a:ext cx="510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Andalus" panose="02020603050405020304" pitchFamily="18" charset="-78"/>
              </a:rPr>
              <a:t>ما هو النص الإقناعي</a:t>
            </a:r>
            <a:endParaRPr lang="en-US" sz="3200" b="1" dirty="0">
              <a:latin typeface="Andalus" panose="02020603050405020304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E0062-6921-464D-8E2A-61DADAE1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54" y="2111722"/>
            <a:ext cx="739243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النص الإقناعي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149503" y="2830776"/>
            <a:ext cx="2940424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Think – Pair – Share</a:t>
            </a:r>
            <a:r>
              <a:rPr lang="en-US"/>
              <a:t> (</a:t>
            </a:r>
            <a:r>
              <a:rPr lang="fa-IR"/>
              <a:t>فكّر – شارك مع زميلك – شارك مع الصف)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17E85-09FD-4D95-871C-3A6CD7A787AD}"/>
              </a:ext>
            </a:extLst>
          </p:cNvPr>
          <p:cNvSpPr txBox="1"/>
          <p:nvPr/>
        </p:nvSpPr>
        <p:spPr>
          <a:xfrm>
            <a:off x="4518212" y="1120984"/>
            <a:ext cx="510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Andalus" panose="02020603050405020304" pitchFamily="18" charset="-78"/>
              </a:rPr>
              <a:t>ما هو النص </a:t>
            </a:r>
            <a:r>
              <a:rPr lang="ar-JO" sz="3200" b="1" dirty="0" smtClean="0">
                <a:latin typeface="Andalus" panose="02020603050405020304" pitchFamily="18" charset="-78"/>
              </a:rPr>
              <a:t>الإقناعي </a:t>
            </a:r>
            <a:r>
              <a:rPr lang="ar-JO" sz="3200" b="1" dirty="0" smtClean="0">
                <a:solidFill>
                  <a:srgbClr val="FF0000"/>
                </a:solidFill>
                <a:latin typeface="Andalus" panose="02020603050405020304" pitchFamily="18" charset="-78"/>
              </a:rPr>
              <a:t>ص22</a:t>
            </a:r>
            <a:endParaRPr lang="en-US" sz="3200" b="1" dirty="0">
              <a:solidFill>
                <a:srgbClr val="FF0000"/>
              </a:solidFill>
              <a:latin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57B66-9530-4E88-BD6B-490B156F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33" y="2251082"/>
            <a:ext cx="8505595" cy="34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النص الإقناعي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AA22619-0D39-430E-91A1-2ACB10CB6325}"/>
              </a:ext>
            </a:extLst>
          </p:cNvPr>
          <p:cNvSpPr/>
          <p:nvPr/>
        </p:nvSpPr>
        <p:spPr>
          <a:xfrm flipH="1">
            <a:off x="51584" y="4073713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Pairs Check (</a:t>
            </a:r>
            <a:r>
              <a:rPr lang="fa-IR" dirty="0"/>
              <a:t>الزوج المراجع / الثنائي المتبادل)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0C8D4-5AE3-4554-945E-3814AC2A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26" y="999406"/>
            <a:ext cx="4960413" cy="5781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B55ECE-AF3E-44C9-9E18-D5BEBBAC6328}"/>
              </a:ext>
            </a:extLst>
          </p:cNvPr>
          <p:cNvSpPr txBox="1"/>
          <p:nvPr/>
        </p:nvSpPr>
        <p:spPr>
          <a:xfrm>
            <a:off x="7474739" y="1646748"/>
            <a:ext cx="4181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الخطوات</a:t>
            </a:r>
            <a:r>
              <a:rPr lang="fa-IR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  <a:r>
              <a:rPr lang="ar-JO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JO" sz="2400" b="1" dirty="0" smtClean="0">
                <a:solidFill>
                  <a:srgbClr val="FF0000"/>
                </a:solidFill>
              </a:rPr>
              <a:t>ص 23</a:t>
            </a:r>
          </a:p>
          <a:p>
            <a:pPr algn="r" rtl="1"/>
            <a:endParaRPr lang="fa-IR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JO" sz="2400" b="1" dirty="0" smtClean="0"/>
              <a:t>يقرأ </a:t>
            </a:r>
            <a:r>
              <a:rPr lang="fa-IR" sz="2400" b="1" dirty="0" smtClean="0"/>
              <a:t>كل طالب</a:t>
            </a:r>
            <a:r>
              <a:rPr lang="ar-JO" sz="2400" b="1" dirty="0" smtClean="0"/>
              <a:t> </a:t>
            </a:r>
            <a:r>
              <a:rPr lang="fa-IR" sz="2400" b="1" dirty="0" smtClean="0"/>
              <a:t>النص و</a:t>
            </a:r>
            <a:r>
              <a:rPr lang="ar-JO" sz="2400" b="1" dirty="0" smtClean="0"/>
              <a:t>يُ</a:t>
            </a:r>
            <a:r>
              <a:rPr lang="fa-IR" sz="2400" b="1" dirty="0" smtClean="0"/>
              <a:t>حلل </a:t>
            </a:r>
            <a:r>
              <a:rPr lang="fa-IR" sz="2400" b="1" dirty="0"/>
              <a:t>أجزاءه (الفكرة الرئيسية، الشخصيات، الأحداث، الدروس).</a:t>
            </a:r>
            <a:endParaRPr lang="ar-JO" sz="2400" b="1" dirty="0"/>
          </a:p>
          <a:p>
            <a:pPr algn="r" rtl="1">
              <a:buFont typeface="+mj-lt"/>
              <a:buAutoNum type="arabicPeriod"/>
            </a:pPr>
            <a:endParaRPr lang="fa-IR" sz="2400" b="1" dirty="0"/>
          </a:p>
          <a:p>
            <a:pPr algn="r" rtl="1">
              <a:buFont typeface="+mj-lt"/>
              <a:buAutoNum type="arabicPeriod"/>
            </a:pPr>
            <a:r>
              <a:rPr lang="ar-JO" sz="2400" b="1" dirty="0"/>
              <a:t>ي</a:t>
            </a:r>
            <a:r>
              <a:rPr lang="fa-IR" sz="2400" b="1" dirty="0" smtClean="0"/>
              <a:t>تشارك </a:t>
            </a:r>
            <a:r>
              <a:rPr lang="fa-IR" sz="2400" b="1" dirty="0"/>
              <a:t>مع </a:t>
            </a:r>
            <a:r>
              <a:rPr lang="fa-IR" sz="2400" b="1" dirty="0" smtClean="0"/>
              <a:t>زمي</a:t>
            </a:r>
            <a:r>
              <a:rPr lang="ar-JO" sz="2400" b="1" dirty="0" smtClean="0"/>
              <a:t>له</a:t>
            </a:r>
            <a:r>
              <a:rPr lang="fa-IR" sz="2400" b="1" dirty="0" smtClean="0"/>
              <a:t>،</a:t>
            </a:r>
            <a:r>
              <a:rPr lang="ar-JO" sz="2400" b="1" dirty="0" smtClean="0"/>
              <a:t> وي</a:t>
            </a:r>
            <a:r>
              <a:rPr lang="fa-IR" sz="2400" b="1" dirty="0" smtClean="0"/>
              <a:t>تحقق</a:t>
            </a:r>
            <a:r>
              <a:rPr lang="ar-JO" sz="2400" b="1" dirty="0" smtClean="0"/>
              <a:t> كلّ منهما</a:t>
            </a:r>
            <a:r>
              <a:rPr lang="fa-IR" sz="2400" b="1" dirty="0" smtClean="0"/>
              <a:t> </a:t>
            </a:r>
            <a:r>
              <a:rPr lang="fa-IR" sz="2400" b="1" dirty="0"/>
              <a:t>من صحة تحليل </a:t>
            </a:r>
            <a:r>
              <a:rPr lang="ar-JO" sz="2400" b="1" dirty="0" smtClean="0"/>
              <a:t>الآخر</a:t>
            </a:r>
            <a:r>
              <a:rPr lang="fa-IR" sz="2400" b="1" dirty="0" smtClean="0"/>
              <a:t>، </a:t>
            </a:r>
            <a:r>
              <a:rPr lang="ar-JO" sz="2400" b="1" dirty="0" smtClean="0"/>
              <a:t>يُ</a:t>
            </a:r>
            <a:r>
              <a:rPr lang="fa-IR" sz="2400" b="1" dirty="0" smtClean="0"/>
              <a:t>ضيف </a:t>
            </a:r>
            <a:r>
              <a:rPr lang="fa-IR" sz="2400" b="1" dirty="0"/>
              <a:t>أو </a:t>
            </a:r>
            <a:r>
              <a:rPr lang="ar-JO" sz="2400" b="1" dirty="0" smtClean="0"/>
              <a:t>ُ</a:t>
            </a:r>
            <a:r>
              <a:rPr lang="fa-IR" sz="2400" b="1" dirty="0" smtClean="0"/>
              <a:t>صحح </a:t>
            </a:r>
            <a:r>
              <a:rPr lang="fa-IR" sz="2400" b="1" dirty="0"/>
              <a:t>إذا </a:t>
            </a:r>
            <a:r>
              <a:rPr lang="fa-IR" sz="2400" b="1" dirty="0" smtClean="0"/>
              <a:t>لزم</a:t>
            </a:r>
            <a:r>
              <a:rPr lang="ar-JO" sz="2400" b="1" dirty="0" smtClean="0"/>
              <a:t> الأمر</a:t>
            </a:r>
            <a:r>
              <a:rPr lang="fa-IR" sz="2400" b="1" dirty="0" smtClean="0"/>
              <a:t>.</a:t>
            </a:r>
            <a:endParaRPr lang="ar-JO" sz="2400" b="1" dirty="0"/>
          </a:p>
          <a:p>
            <a:pPr algn="r" rtl="1">
              <a:buFont typeface="+mj-lt"/>
              <a:buAutoNum type="arabicPeriod"/>
            </a:pPr>
            <a:endParaRPr lang="fa-IR" sz="2400" b="1" dirty="0"/>
          </a:p>
          <a:p>
            <a:pPr algn="r" rtl="1">
              <a:buFont typeface="+mj-lt"/>
              <a:buAutoNum type="arabicPeriod"/>
            </a:pPr>
            <a:r>
              <a:rPr lang="fa-IR" sz="2400" b="1" dirty="0"/>
              <a:t>بعد ذلك، يمكن لكل ثنائي مشاركة استنتاجاته مع </a:t>
            </a:r>
            <a:r>
              <a:rPr lang="fa-IR" sz="2400" b="1" dirty="0" smtClean="0"/>
              <a:t>الصف</a:t>
            </a:r>
            <a:r>
              <a:rPr lang="ar-JO" sz="2400" b="1" dirty="0" smtClean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23645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النص الإقناعي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AA22619-0D39-430E-91A1-2ACB10CB6325}"/>
              </a:ext>
            </a:extLst>
          </p:cNvPr>
          <p:cNvSpPr/>
          <p:nvPr/>
        </p:nvSpPr>
        <p:spPr>
          <a:xfrm flipH="1">
            <a:off x="51584" y="4073713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Pairs Check (</a:t>
            </a:r>
            <a:r>
              <a:rPr lang="fa-IR" dirty="0"/>
              <a:t>الزوج المراجع / الثنائي المتبادل)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E5696-058E-46B8-B581-43D2AB8D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40" y="0"/>
            <a:ext cx="5471924" cy="6660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5896" y="2343001"/>
            <a:ext cx="1460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البدء بالحديث عن السماء كإعجاز علمي وكشف علم الفيزياء والفلك لذلك في العصر الحديث.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7908" y="1937830"/>
            <a:ext cx="2276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الأفكار: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1-كشف النسيج الكوني أو الشبكة الكونية.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2-الخيوط المجريّة أضخم ما اكتشف من أجرام سماوية.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3-وصف الخيوط والفجوات في السماء.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800" y="2355302"/>
            <a:ext cx="1385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التأكيد على أنّ كل ما اكتشفه العلم الحديث ما هو إلا تأكيد على أن القرآن الكريم نص إلهي مُعجِز.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4110" y="6128364"/>
            <a:ext cx="240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2- شكل الخيوط والفجوات 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3- العناقيد المجريّة كالنسيج.</a:t>
            </a:r>
          </a:p>
          <a:p>
            <a:pPr algn="r"/>
            <a:endParaRPr lang="ar-JO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5496" y="5275765"/>
            <a:ext cx="74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أنَّهُ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إذ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غالبًا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أمّا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النص الإقناعي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01FEC4-42FE-496B-90D7-24497F191820}"/>
              </a:ext>
            </a:extLst>
          </p:cNvPr>
          <p:cNvSpPr txBox="1"/>
          <p:nvPr/>
        </p:nvSpPr>
        <p:spPr>
          <a:xfrm>
            <a:off x="914686" y="1195248"/>
            <a:ext cx="87616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dirty="0"/>
          </a:p>
          <a:p>
            <a:pPr algn="r" rtl="1"/>
            <a:endParaRPr lang="ar-JO" sz="2400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AA22619-0D39-430E-91A1-2ACB10CB6325}"/>
              </a:ext>
            </a:extLst>
          </p:cNvPr>
          <p:cNvSpPr/>
          <p:nvPr/>
        </p:nvSpPr>
        <p:spPr>
          <a:xfrm flipH="1">
            <a:off x="51584" y="4073713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r>
              <a:rPr lang="fa-IR" dirty="0"/>
              <a:t>نشاط تعاوني </a:t>
            </a:r>
            <a:r>
              <a:rPr lang="en-US" dirty="0"/>
              <a:t>Rally Robin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3E66A-41ED-47B7-9B29-909917F9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14" y="925141"/>
            <a:ext cx="5360410" cy="6120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50FB3-A5C1-4277-A0CA-E86299BB19A0}"/>
              </a:ext>
            </a:extLst>
          </p:cNvPr>
          <p:cNvSpPr txBox="1"/>
          <p:nvPr/>
        </p:nvSpPr>
        <p:spPr>
          <a:xfrm>
            <a:off x="7902222" y="1577788"/>
            <a:ext cx="392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/>
              <a:t>اق</a:t>
            </a:r>
            <a:r>
              <a:rPr lang="ar-JO" sz="2400" b="1" dirty="0" smtClean="0"/>
              <a:t>رأ </a:t>
            </a:r>
            <a:r>
              <a:rPr lang="ar-JO" sz="2400" b="1" dirty="0"/>
              <a:t>النص مرة أخرى ، ثم </a:t>
            </a:r>
            <a:r>
              <a:rPr lang="ar-JO" sz="2400" b="1" dirty="0" smtClean="0"/>
              <a:t>انتبه </a:t>
            </a:r>
            <a:r>
              <a:rPr lang="ar-JO" sz="2400" b="1" dirty="0"/>
              <a:t>إلى مدى تحقق الخصائص الفنية للنص الإقناعي فيه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76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lang="ar-JO" sz="1600" b="1" kern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النص الإقناعي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1843679" y="1479200"/>
            <a:ext cx="7622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/>
              <a:t>.</a:t>
            </a:r>
            <a:r>
              <a:rPr lang="fa-IR" sz="2400" dirty="0"/>
              <a:t> </a:t>
            </a:r>
            <a:r>
              <a:rPr lang="ar-JO" sz="2400" dirty="0">
                <a:solidFill>
                  <a:srgbClr val="FF0000"/>
                </a:solidFill>
              </a:rPr>
              <a:t>أ</a:t>
            </a:r>
            <a:r>
              <a:rPr lang="fa-IR" sz="2400" dirty="0">
                <a:solidFill>
                  <a:srgbClr val="FF0000"/>
                </a:solidFill>
              </a:rPr>
              <a:t>ي من الخيارات التالية يُعد من </a:t>
            </a:r>
            <a:r>
              <a:rPr lang="fa-IR" sz="2400" b="1" dirty="0">
                <a:solidFill>
                  <a:srgbClr val="FF0000"/>
                </a:solidFill>
              </a:rPr>
              <a:t>خصائص النص الإقناعي</a:t>
            </a:r>
            <a:r>
              <a:rPr lang="fa-IR" sz="2400" dirty="0">
                <a:solidFill>
                  <a:srgbClr val="FF0000"/>
                </a:solidFill>
              </a:rPr>
              <a:t>؟</a:t>
            </a:r>
          </a:p>
          <a:p>
            <a:pPr algn="r"/>
            <a:r>
              <a:rPr lang="fa-IR" sz="2400" dirty="0"/>
              <a:t>أ) يهدف إلى سرد أحداث واقعية بشكل زمني فقط.</a:t>
            </a:r>
            <a:endParaRPr lang="ar-JO" sz="2400" dirty="0"/>
          </a:p>
          <a:p>
            <a:pPr algn="r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ب) يستخدم الحجج والأدلة لإقناع القارئ بفكرة معينة.</a:t>
            </a:r>
            <a:endParaRPr lang="ar-JO" sz="2400" dirty="0"/>
          </a:p>
          <a:p>
            <a:pPr algn="r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ج) يعتمد على الوصف التفصيلي للأماكن والشخصيات دون رأي الكاتب.</a:t>
            </a:r>
            <a:endParaRPr lang="ar-JO" sz="2400" dirty="0"/>
          </a:p>
          <a:p>
            <a:pPr algn="r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د) يركز على تقديم معلومات علمية بدون محاولة التأثير على القارئ.</a:t>
            </a:r>
          </a:p>
          <a:p>
            <a:pPr algn="r" rtl="1"/>
            <a:endParaRPr lang="en-US" sz="2400" b="1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2178425" y="2448376"/>
            <a:ext cx="8198976" cy="738984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979afd-fa09-4cb3-8a81-6e3a7f412668">
      <UserInfo>
        <DisplayName/>
        <AccountId xsi:nil="true"/>
        <AccountType/>
      </UserInfo>
    </SharedWithUsers>
    <MediaLengthInSeconds xmlns="c746e4c8-c86c-416f-8a74-cc5f4001d2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E72FA4C14F43A95E4CDB5CE44937" ma:contentTypeVersion="10" ma:contentTypeDescription="Create a new document." ma:contentTypeScope="" ma:versionID="19a617436b3c5e038019a2b6a6a789d8">
  <xsd:schema xmlns:xsd="http://www.w3.org/2001/XMLSchema" xmlns:xs="http://www.w3.org/2001/XMLSchema" xmlns:p="http://schemas.microsoft.com/office/2006/metadata/properties" xmlns:ns2="c746e4c8-c86c-416f-8a74-cc5f4001d227" xmlns:ns3="27979afd-fa09-4cb3-8a81-6e3a7f412668" targetNamespace="http://schemas.microsoft.com/office/2006/metadata/properties" ma:root="true" ma:fieldsID="de7d05386de073ed2d1191d1a2dd9833" ns2:_="" ns3:_="">
    <xsd:import namespace="c746e4c8-c86c-416f-8a74-cc5f4001d227"/>
    <xsd:import namespace="27979afd-fa09-4cb3-8a81-6e3a7f41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e4c8-c86c-416f-8a74-cc5f4001d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79afd-fa09-4cb3-8a81-6e3a7f41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www.w3.org/2000/xmlns/"/>
    <ds:schemaRef ds:uri="27979afd-fa09-4cb3-8a81-6e3a7f412668"/>
    <ds:schemaRef ds:uri="http://www.w3.org/2001/XMLSchema-instance"/>
    <ds:schemaRef ds:uri="c746e4c8-c86c-416f-8a74-cc5f4001d22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CA041-7491-44DA-969C-9B007145E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746e4c8-c86c-416f-8a74-cc5f4001d227"/>
    <ds:schemaRef ds:uri="27979afd-fa09-4cb3-8a81-6e3a7f4126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744</Words>
  <Application>Microsoft Office PowerPoint</Application>
  <PresentationFormat>Widescreen</PresentationFormat>
  <Paragraphs>179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Arabic</vt:lpstr>
      <vt:lpstr>AGA Aladdin Regular</vt:lpstr>
      <vt:lpstr>Andalus</vt:lpstr>
      <vt:lpstr>Aptos</vt:lpstr>
      <vt:lpstr>Aptos Display</vt:lpstr>
      <vt:lpstr>Arial</vt:lpstr>
      <vt:lpstr>Calibri</vt:lpstr>
      <vt:lpstr>Geeza Pro Regular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Doaa AlKhatib</dc:creator>
  <cp:lastModifiedBy>Maali</cp:lastModifiedBy>
  <cp:revision>191</cp:revision>
  <dcterms:created xsi:type="dcterms:W3CDTF">2020-12-12T13:02:03Z</dcterms:created>
  <dcterms:modified xsi:type="dcterms:W3CDTF">2025-09-13T09:32:57Z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0x0101002EB7E72FA4C14F43A95E4CDB5CE44937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