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68" r:id="rId5"/>
    <p:sldId id="295" r:id="rId6"/>
    <p:sldId id="293" r:id="rId7"/>
    <p:sldId id="285" r:id="rId8"/>
    <p:sldId id="294" r:id="rId9"/>
    <p:sldId id="278" r:id="rId10"/>
    <p:sldId id="282" r:id="rId11"/>
    <p:sldId id="289" r:id="rId12"/>
    <p:sldId id="2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fif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fif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fif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54242" y="2092034"/>
            <a:ext cx="955226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الوحدة : </a:t>
            </a:r>
            <a:r>
              <a:rPr lang="ar-JO" sz="4400" dirty="0">
                <a:cs typeface="AGA Battouta Regular" pitchFamily="2" charset="-78"/>
              </a:rPr>
              <a:t>الأولى  أحسنوا جواركم.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 </a:t>
            </a:r>
            <a:r>
              <a:rPr lang="ar-JO" sz="4400" dirty="0">
                <a:cs typeface="AGA Battouta Regular" pitchFamily="2" charset="-78"/>
              </a:rPr>
              <a:t>أبني لغتي – الجملة الاسميّة / صُور المبتدأ. </a:t>
            </a: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>
                <a:cs typeface="AGA Battouta Regular" pitchFamily="2" charset="-78"/>
              </a:rPr>
              <a:t>اللغة العربية.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>
                <a:cs typeface="AGA Battouta Regular" pitchFamily="2" charset="-78"/>
              </a:rPr>
              <a:t>الثامن.</a:t>
            </a: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92604" y="1174543"/>
            <a:ext cx="82731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التّقويم الختامي + التّقييم الذّاتي: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علامة رفع المبتدأ في جملة (التّينُ من الفاكهةِ المذكورةِ في القرآن):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2692610"/>
            <a:ext cx="385592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1- ثبوت النّون</a:t>
            </a:r>
            <a:endParaRPr lang="en-US" sz="36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5152083"/>
            <a:ext cx="388148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3- الضّمّة</a:t>
            </a:r>
            <a:endParaRPr lang="en-US" sz="36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3981037"/>
            <a:ext cx="386870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2- الياء والنّون</a:t>
            </a:r>
            <a:endParaRPr lang="en-US" sz="3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31" y="2743768"/>
            <a:ext cx="2910414" cy="305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195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991" y="2828841"/>
            <a:ext cx="3160968" cy="31609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209040" y="1174543"/>
            <a:ext cx="82567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التّقويم الختامي + التّقييم الذّاتي: </a:t>
            </a:r>
            <a:r>
              <a:rPr lang="ar-JO" sz="2800" b="1" dirty="0">
                <a:solidFill>
                  <a:srgbClr val="FF0000"/>
                </a:solidFill>
              </a:rPr>
              <a:t>التغذية الرّاجعة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علامة رفع المبتدأ في جملة (التّينُ من الفاكهةِ المذكورةِ في القرآن):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2692610"/>
            <a:ext cx="385592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1- ثبوت النّون</a:t>
            </a:r>
            <a:endParaRPr lang="en-US" sz="36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5152083"/>
            <a:ext cx="3881484" cy="64633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>
                <a:solidFill>
                  <a:srgbClr val="FF0000"/>
                </a:solidFill>
              </a:rPr>
              <a:t>3- الضّمّة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3981037"/>
            <a:ext cx="386870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2- الياء والنّون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5606724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4600" y="1174543"/>
            <a:ext cx="695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بطاقة الخروج: أكمل بطاقة خروجكِ من الدّرس.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40" y="1666398"/>
            <a:ext cx="6127721" cy="49534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4600" y="3527860"/>
            <a:ext cx="138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اسمَ إشارة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59741" y="3943052"/>
            <a:ext cx="138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اسمًا موصولًا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80938" y="3927970"/>
            <a:ext cx="138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ضميرًا منفصلًا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78418" y="4491447"/>
            <a:ext cx="138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الرّفعُ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33607" y="4983302"/>
            <a:ext cx="138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رفع المبتدأ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302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9" grpId="0"/>
      <p:bldP spid="30" grpId="0"/>
      <p:bldP spid="31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38" y="3595567"/>
            <a:ext cx="6000750" cy="2857500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21577" y="1120983"/>
            <a:ext cx="641386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3200" b="1" u="sng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النتاجات المتوقعة :</a:t>
            </a:r>
          </a:p>
          <a:p>
            <a:pPr algn="r" rtl="1"/>
            <a:r>
              <a:rPr lang="ar-JO" sz="3200" b="1" dirty="0"/>
              <a:t>1- يُعرب الطّالبة المبتدأ إعرابًا تامًّا.</a:t>
            </a:r>
          </a:p>
          <a:p>
            <a:pPr algn="r" rtl="1"/>
            <a:r>
              <a:rPr lang="ar-JO" sz="3200" b="1" dirty="0"/>
              <a:t>2- تنمو لدى الطّالب قيمة الصّبر والمُثابرة.</a:t>
            </a:r>
            <a:endParaRPr lang="en-US" sz="32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29684" y="603565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الأولى</a:t>
            </a: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صُور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-80638" y="985718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429691" y="2153746"/>
            <a:ext cx="7083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chemeClr val="accent1">
                    <a:lumMod val="50000"/>
                  </a:schemeClr>
                </a:solidFill>
              </a:rPr>
              <a:t>تأمّل الصّورتين الآتيتين وعبّر عن كلّ منهما بجملة.</a:t>
            </a:r>
            <a:endParaRPr lang="ar-SA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9076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949440" y="1249038"/>
            <a:ext cx="2539706" cy="76944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الت</a:t>
            </a:r>
            <a:r>
              <a:rPr lang="ar-JO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ّ</a:t>
            </a:r>
            <a:r>
              <a:rPr lang="ar-S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مهيد</a:t>
            </a:r>
            <a:r>
              <a:rPr lang="ar-JO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: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040" y="3120834"/>
            <a:ext cx="3962400" cy="29687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260" y="2695304"/>
            <a:ext cx="3733232" cy="373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29554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043989" y="1174543"/>
            <a:ext cx="6421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التقويم القبلي :</a:t>
            </a:r>
            <a:endParaRPr lang="ar-JO" sz="2800" b="1" dirty="0"/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الجملة التي تبدأ بكلمة مبنيّة هي:</a:t>
            </a:r>
            <a:endParaRPr lang="ar-SA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94970" y="1952890"/>
            <a:ext cx="697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60624" y="2723334"/>
            <a:ext cx="470795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 1. السّماءُ صافيةٌ اليومَ.</a:t>
            </a:r>
            <a:endParaRPr lang="en-US" sz="36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1" y="3900160"/>
            <a:ext cx="469431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 2. مرمى الملعب فارغٌ.</a:t>
            </a:r>
            <a:endParaRPr lang="en-US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5081273"/>
            <a:ext cx="4694311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 3. مَن سدّدَ الضّربةَ ذكيٌّ.</a:t>
            </a:r>
            <a:endParaRPr lang="en-US" sz="36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245" y="2668791"/>
            <a:ext cx="3039199" cy="31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01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043989" y="1174543"/>
            <a:ext cx="6421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التقويم القبلي :</a:t>
            </a:r>
            <a:endParaRPr lang="ar-JO" sz="2800" b="1" dirty="0"/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الجملة التي تبدأ بكلمة مبنيّة هي:</a:t>
            </a:r>
            <a:endParaRPr lang="ar-SA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94970" y="1952890"/>
            <a:ext cx="697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60624" y="2723334"/>
            <a:ext cx="470795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 1-السّماءُ صافيةٌ اليومَ.</a:t>
            </a:r>
            <a:endParaRPr lang="en-US" sz="36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1" y="3900160"/>
            <a:ext cx="469431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 2-مرمى الملعب فارغٌ.</a:t>
            </a:r>
            <a:endParaRPr lang="en-US" sz="36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5081273"/>
            <a:ext cx="4694311" cy="64633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>
                <a:solidFill>
                  <a:srgbClr val="FF0000"/>
                </a:solidFill>
              </a:rPr>
              <a:t>  3- مَن سدّدَ الضّربةَ ذكيٌّ.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68" y="2417767"/>
            <a:ext cx="3611115" cy="361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097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411860" y="603566"/>
            <a:ext cx="2562434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6" y="603565"/>
            <a:ext cx="290493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559" y="108091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68881" y="1163056"/>
            <a:ext cx="9020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</a:t>
            </a:r>
            <a:r>
              <a:rPr lang="ar-JO" sz="2800" b="1" dirty="0"/>
              <a:t>التقديم</a:t>
            </a:r>
            <a:r>
              <a:rPr lang="ar-SA" sz="2800" b="1" dirty="0"/>
              <a:t>:</a:t>
            </a:r>
            <a:r>
              <a:rPr lang="ar-JO" sz="2800" b="1" dirty="0"/>
              <a:t> مهمّة</a:t>
            </a:r>
          </a:p>
          <a:p>
            <a:pPr algn="r" rtl="1"/>
            <a:r>
              <a:rPr lang="ar-SA" sz="2800" b="1" dirty="0"/>
              <a:t> </a:t>
            </a:r>
            <a:r>
              <a:rPr lang="ar-JO" sz="2800" b="1" dirty="0">
                <a:solidFill>
                  <a:schemeClr val="accent5">
                    <a:lumMod val="50000"/>
                  </a:schemeClr>
                </a:solidFill>
              </a:rPr>
              <a:t>اقرأ الجملتين الآتيتين وأعرب الكلمتين الملوّنتين.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01" y="2062990"/>
            <a:ext cx="3271905" cy="41356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05066" y="2383728"/>
            <a:ext cx="47826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هذا</a:t>
            </a:r>
            <a:r>
              <a:rPr lang="ar-JO" sz="2800" b="1" dirty="0"/>
              <a:t> مُستنبتٌ تابعٌ لوزارةِ الزّراعةِ.</a:t>
            </a:r>
          </a:p>
          <a:p>
            <a:pPr algn="r" rtl="1"/>
            <a:endParaRPr lang="ar-JO" sz="2800" b="1" dirty="0"/>
          </a:p>
          <a:p>
            <a:pPr algn="r" rtl="1"/>
            <a:endParaRPr lang="ar-JO" sz="2800" b="1" dirty="0"/>
          </a:p>
          <a:p>
            <a:pPr algn="r" rtl="1"/>
            <a:endParaRPr lang="ar-JO" sz="2800" b="1" dirty="0"/>
          </a:p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نبيلةُ</a:t>
            </a:r>
            <a:r>
              <a:rPr lang="ar-JO" sz="2800" b="1" dirty="0"/>
              <a:t> الخطيبُ شاعرةٌ عربيّةٌ من الأردنّ.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831755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التقويم التكويني</a:t>
            </a:r>
            <a:r>
              <a:rPr lang="ar-SA" sz="2800" b="1" dirty="0"/>
              <a:t> :</a:t>
            </a:r>
            <a:r>
              <a:rPr lang="ar-JO" sz="2800" b="1" dirty="0"/>
              <a:t> 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>
                <a:solidFill>
                  <a:schemeClr val="accent5">
                    <a:lumMod val="50000"/>
                  </a:schemeClr>
                </a:solidFill>
              </a:rPr>
              <a:t>اقرأ الجملتين الآتيتين وأعرب الكلمتين الملوّنتين.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16" y="6138393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16312" y="4416887"/>
            <a:ext cx="4692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هذهِ</a:t>
            </a:r>
            <a:r>
              <a:rPr lang="ar-JO" sz="2800" b="1" dirty="0"/>
              <a:t> الطالبةُ تُشاركُ في مسابقةِ القراءة.</a:t>
            </a:r>
            <a:endParaRPr lang="en-US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247616" y="2827175"/>
            <a:ext cx="5760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الإذاعةُ</a:t>
            </a:r>
            <a:r>
              <a:rPr lang="ar-JO" sz="2800" b="1" dirty="0"/>
              <a:t> المدرسيّةُ مواضيعُها مُفيدةٌ.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41347" y="5216752"/>
            <a:ext cx="464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اسمُ إشارةٍ مبنيّ في محل رفع مبتدأ.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47616" y="3475950"/>
            <a:ext cx="5315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rgbClr val="FF0000"/>
                </a:solidFill>
              </a:rPr>
              <a:t>مبتدأ مرفوع وعلامة رفعه الضمة الظاهرة.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63" y="2355376"/>
            <a:ext cx="143827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743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411860" y="603566"/>
            <a:ext cx="2562434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6" y="603565"/>
            <a:ext cx="290493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559" y="108091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6057" y="1163056"/>
            <a:ext cx="5113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تقويم تكويني :</a:t>
            </a:r>
            <a:r>
              <a:rPr lang="ar-JO" sz="2800" b="1" dirty="0"/>
              <a:t> ص28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22661" y="6436456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483" y="2107280"/>
            <a:ext cx="6864165" cy="33875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64" y="3914546"/>
            <a:ext cx="2394550" cy="23945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35343" y="3364734"/>
            <a:ext cx="423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FF0000"/>
                </a:solidFill>
              </a:rPr>
              <a:t>ذلك: اسم إشارةٍ مبني في محل رفع مبتدأ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77736" y="5209445"/>
            <a:ext cx="5595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FF0000"/>
                </a:solidFill>
              </a:rPr>
              <a:t>النجاح: مبتدأ مرفوع وعلامة رفعه الضمة الظاهرة.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27603" y="5793768"/>
            <a:ext cx="5135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FF0000"/>
                </a:solidFill>
              </a:rPr>
              <a:t>أنتَ: ضميرٌ منفصلٌ مبني في محل رفع مبتدأ.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931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المادة:اللغة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التمايز</a:t>
            </a:r>
            <a:r>
              <a:rPr lang="ar-JO" sz="2800" b="1" dirty="0"/>
              <a:t>+ التفكير الناقد:</a:t>
            </a:r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2716" y="2033612"/>
            <a:ext cx="2055138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" y="6241838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1FA06DE-A23B-76B2-893C-1A84942B0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063" y="5253678"/>
            <a:ext cx="1041465" cy="139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64804" y="1739769"/>
            <a:ext cx="3456724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كيف نعرب المبتدأ في: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b="1" dirty="0"/>
              <a:t>- هاتانِ الطالبتانِ مميّزتانِ.</a:t>
            </a:r>
            <a:endParaRPr lang="en-US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40261" y="2919598"/>
            <a:ext cx="3732629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وظّف الاسم الموصول (الّتي) في جملة مفيدة بحيث يكون في محلّ رفع مبتدأ.</a:t>
            </a:r>
            <a:endParaRPr lang="en-US" sz="3200" b="1" dirty="0">
              <a:cs typeface="Arabic Transparent" panose="02010000000000000000" pitchFamily="2" charset="-78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64804" y="4265119"/>
            <a:ext cx="345672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أعرب المبتدأ في جملة:</a:t>
            </a:r>
          </a:p>
          <a:p>
            <a:pPr algn="r" rtl="1"/>
            <a:r>
              <a:rPr lang="ar-JO" sz="2400" b="1" dirty="0"/>
              <a:t>- المعلّمُ يُصحّحُ الأوراقَ.</a:t>
            </a:r>
            <a:endParaRPr lang="en-US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929506" y="5498433"/>
            <a:ext cx="3563394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بيّن نوع المبتدأ في جملة: </a:t>
            </a:r>
          </a:p>
          <a:p>
            <a:pPr algn="r" rtl="1"/>
            <a:r>
              <a:rPr lang="ar-JO" sz="2400" b="1" dirty="0"/>
              <a:t>- هؤلاءِ يُدافعونَ عن أرضهم 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5060795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795</Words>
  <Application>Microsoft Office PowerPoint</Application>
  <PresentationFormat>Widescreen</PresentationFormat>
  <Paragraphs>250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Adobe Arabic</vt:lpstr>
      <vt:lpstr>adonis-web</vt:lpstr>
      <vt:lpstr>AGA Battouta Regular</vt:lpstr>
      <vt:lpstr>Arabic Transparent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user</cp:lastModifiedBy>
  <cp:revision>217</cp:revision>
  <dcterms:created xsi:type="dcterms:W3CDTF">2019-06-13T08:00:41Z</dcterms:created>
  <dcterms:modified xsi:type="dcterms:W3CDTF">2025-08-31T16:10:51Z</dcterms:modified>
</cp:coreProperties>
</file>