
<file path=[Content_Types].xml><?xml version="1.0" encoding="utf-8"?>
<Types xmlns="http://schemas.openxmlformats.org/package/2006/content-types">
  <Default Extension="png" ContentType="image/png"/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66" r:id="rId4"/>
    <p:sldId id="268" r:id="rId5"/>
    <p:sldId id="290" r:id="rId6"/>
    <p:sldId id="285" r:id="rId7"/>
    <p:sldId id="275" r:id="rId8"/>
    <p:sldId id="291" r:id="rId9"/>
    <p:sldId id="287" r:id="rId10"/>
    <p:sldId id="293" r:id="rId11"/>
    <p:sldId id="276" r:id="rId12"/>
    <p:sldId id="294" r:id="rId13"/>
    <p:sldId id="278" r:id="rId14"/>
    <p:sldId id="282" r:id="rId15"/>
    <p:sldId id="289" r:id="rId16"/>
    <p:sldId id="28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3" autoAdjust="0"/>
    <p:restoredTop sz="94660"/>
  </p:normalViewPr>
  <p:slideViewPr>
    <p:cSldViewPr snapToGrid="0">
      <p:cViewPr varScale="1">
        <p:scale>
          <a:sx n="85" d="100"/>
          <a:sy n="85" d="100"/>
        </p:scale>
        <p:origin x="16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57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5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96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9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5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1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2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3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2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1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6F202-E086-43E8-BC5F-C161767B9809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7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fif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fif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0"/>
            <a:ext cx="2082800" cy="185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54242" y="2092034"/>
            <a:ext cx="9552262" cy="44319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4400" dirty="0">
                <a:cs typeface="AGA Battouta Regular" pitchFamily="2" charset="-78"/>
              </a:rPr>
              <a:t>الوحدة : </a:t>
            </a:r>
            <a:r>
              <a:rPr lang="ar-JO" sz="4400" dirty="0">
                <a:cs typeface="AGA Battouta Regular" pitchFamily="2" charset="-78"/>
              </a:rPr>
              <a:t>الأولى  أحسنوا جواركم.</a:t>
            </a:r>
            <a:endParaRPr lang="ar-SA" sz="4400" dirty="0">
              <a:cs typeface="AGA Battouta Regula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4400" dirty="0">
                <a:cs typeface="AGA Battouta Regular" pitchFamily="2" charset="-78"/>
              </a:rPr>
              <a:t>الدرس :  </a:t>
            </a:r>
            <a:r>
              <a:rPr lang="ar-JO" sz="4400" dirty="0">
                <a:cs typeface="AGA Battouta Regular" pitchFamily="2" charset="-78"/>
              </a:rPr>
              <a:t>أبني لغتي – الجملة الاسميّة / صُور المبتدأ. </a:t>
            </a:r>
          </a:p>
          <a:p>
            <a:pPr algn="r" rtl="1">
              <a:lnSpc>
                <a:spcPct val="150000"/>
              </a:lnSpc>
            </a:pPr>
            <a:r>
              <a:rPr lang="ar-SA" sz="4400" dirty="0">
                <a:cs typeface="AGA Battouta Regular" pitchFamily="2" charset="-78"/>
              </a:rPr>
              <a:t>المبحث :  </a:t>
            </a:r>
            <a:r>
              <a:rPr lang="ar-JO" sz="4400" dirty="0">
                <a:cs typeface="AGA Battouta Regular" pitchFamily="2" charset="-78"/>
              </a:rPr>
              <a:t>اللغة العربية.</a:t>
            </a:r>
            <a:endParaRPr lang="ar-SA" sz="4400" dirty="0">
              <a:cs typeface="AGA Battouta Regula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4400" dirty="0">
                <a:cs typeface="AGA Battouta Regular" pitchFamily="2" charset="-78"/>
              </a:rPr>
              <a:t>الصف :  </a:t>
            </a:r>
            <a:r>
              <a:rPr lang="ar-JO" sz="4400" dirty="0">
                <a:cs typeface="AGA Battouta Regular" pitchFamily="2" charset="-78"/>
              </a:rPr>
              <a:t>الثامن.</a:t>
            </a:r>
          </a:p>
          <a:p>
            <a:endParaRPr lang="ar-J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05" y="328517"/>
            <a:ext cx="5910202" cy="185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81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دة: الأولى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صور المبتدأ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66706" y="1172762"/>
            <a:ext cx="7853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/>
              <a:t>نستنتج من خلال الجمل السابقة:</a:t>
            </a:r>
            <a:endParaRPr lang="ar-JO" sz="2800" b="1" dirty="0">
              <a:solidFill>
                <a:srgbClr val="FF000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85" y="1859832"/>
            <a:ext cx="8888629" cy="44001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6221" y="3415547"/>
            <a:ext cx="1136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b="1" dirty="0">
                <a:solidFill>
                  <a:srgbClr val="FF0000"/>
                </a:solidFill>
              </a:rPr>
              <a:t>موصولٌ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31880" y="3415547"/>
            <a:ext cx="1136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b="1" dirty="0">
                <a:solidFill>
                  <a:srgbClr val="FF0000"/>
                </a:solidFill>
              </a:rPr>
              <a:t>مُنفصلٌ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64194" y="3406918"/>
            <a:ext cx="1136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b="1" dirty="0">
                <a:solidFill>
                  <a:srgbClr val="FF0000"/>
                </a:solidFill>
              </a:rPr>
              <a:t>إشارة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01260" y="4814013"/>
            <a:ext cx="1136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b="1" dirty="0">
                <a:solidFill>
                  <a:srgbClr val="FF0000"/>
                </a:solidFill>
              </a:rPr>
              <a:t>نكرة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50857" y="4720131"/>
            <a:ext cx="1136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b="1" dirty="0">
                <a:solidFill>
                  <a:srgbClr val="FF0000"/>
                </a:solidFill>
              </a:rPr>
              <a:t>مُعربة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06058" y="5515513"/>
            <a:ext cx="1136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b="1" dirty="0">
                <a:solidFill>
                  <a:srgbClr val="FF0000"/>
                </a:solidFill>
              </a:rPr>
              <a:t>الضمّة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507527" y="1139694"/>
            <a:ext cx="1573020" cy="730155"/>
            <a:chOff x="7446246" y="205862"/>
            <a:chExt cx="1544854" cy="691058"/>
          </a:xfrm>
        </p:grpSpPr>
        <p:sp>
          <p:nvSpPr>
            <p:cNvPr id="34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03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82391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/>
      <p:bldP spid="28" grpId="0"/>
      <p:bldP spid="29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 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411860" y="603566"/>
            <a:ext cx="2562434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الأولى 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6" y="603565"/>
            <a:ext cx="2904938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صور المبتدأ</a:t>
            </a:r>
            <a:endParaRPr lang="ar-SA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93559" y="1080919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03:00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68881" y="1163056"/>
            <a:ext cx="9020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 تقويم تكويني :</a:t>
            </a:r>
            <a:r>
              <a:rPr lang="ar-JO" sz="2800" b="1" dirty="0"/>
              <a:t> ص28</a:t>
            </a:r>
            <a:r>
              <a:rPr lang="ar-SA" sz="2800" b="1" dirty="0"/>
              <a:t> </a:t>
            </a:r>
            <a:endParaRPr lang="ar-JO" sz="2800" b="1" dirty="0"/>
          </a:p>
        </p:txBody>
      </p:sp>
      <p:sp>
        <p:nvSpPr>
          <p:cNvPr id="3" name="Flowchart: Alternate Process 2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40" y="2383728"/>
            <a:ext cx="8855422" cy="29366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18839" y="4032282"/>
            <a:ext cx="1214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b="1" dirty="0">
                <a:solidFill>
                  <a:srgbClr val="FF0000"/>
                </a:solidFill>
              </a:rPr>
              <a:t>اللواتي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96919" y="4643341"/>
            <a:ext cx="1214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b="1" dirty="0">
                <a:solidFill>
                  <a:srgbClr val="FF0000"/>
                </a:solidFill>
              </a:rPr>
              <a:t>أنتَ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96919" y="3560899"/>
            <a:ext cx="1214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b="1" dirty="0">
                <a:solidFill>
                  <a:srgbClr val="FF0000"/>
                </a:solidFill>
              </a:rPr>
              <a:t>حُسْنُ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496919" y="2991059"/>
            <a:ext cx="1214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b="1" dirty="0">
                <a:solidFill>
                  <a:srgbClr val="FF0000"/>
                </a:solidFill>
              </a:rPr>
              <a:t>حفظُ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336" y="1298870"/>
            <a:ext cx="1299974" cy="123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4801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2" grpId="0"/>
      <p:bldP spid="34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 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411860" y="603566"/>
            <a:ext cx="2562434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الأولى 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6" y="603565"/>
            <a:ext cx="2904938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صور المبتدأ</a:t>
            </a:r>
            <a:endParaRPr lang="ar-SA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93559" y="1080919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03:00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68881" y="1163056"/>
            <a:ext cx="9020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 تقويم تكويني :</a:t>
            </a:r>
            <a:r>
              <a:rPr lang="ar-JO" sz="2800" b="1" dirty="0"/>
              <a:t> ص27</a:t>
            </a:r>
            <a:r>
              <a:rPr lang="ar-SA" sz="2800" b="1" dirty="0"/>
              <a:t> </a:t>
            </a:r>
            <a:endParaRPr lang="ar-JO" sz="2800" b="1" dirty="0"/>
          </a:p>
        </p:txBody>
      </p:sp>
      <p:sp>
        <p:nvSpPr>
          <p:cNvPr id="3" name="Flowchart: Alternate Process 2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327" y="1952076"/>
            <a:ext cx="8230749" cy="463932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686919" y="3313922"/>
            <a:ext cx="1214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b="1" dirty="0">
                <a:solidFill>
                  <a:srgbClr val="FF0000"/>
                </a:solidFill>
              </a:rPr>
              <a:t>ذلك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14658" y="3313921"/>
            <a:ext cx="1214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b="1" dirty="0">
                <a:solidFill>
                  <a:srgbClr val="FF0000"/>
                </a:solidFill>
              </a:rPr>
              <a:t>اسم إشارة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86919" y="4271737"/>
            <a:ext cx="1214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b="1" dirty="0">
                <a:solidFill>
                  <a:srgbClr val="FF0000"/>
                </a:solidFill>
              </a:rPr>
              <a:t>أنا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46855" y="4242918"/>
            <a:ext cx="1550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b="1" dirty="0">
                <a:solidFill>
                  <a:srgbClr val="FF0000"/>
                </a:solidFill>
              </a:rPr>
              <a:t>ضميرٌ مُنفصل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86919" y="5127893"/>
            <a:ext cx="1214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b="1" dirty="0">
                <a:solidFill>
                  <a:srgbClr val="FF0000"/>
                </a:solidFill>
              </a:rPr>
              <a:t>أوّل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614658" y="5127893"/>
            <a:ext cx="1214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b="1" dirty="0">
                <a:solidFill>
                  <a:srgbClr val="FF0000"/>
                </a:solidFill>
              </a:rPr>
              <a:t>اسم ظاهر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774330" y="5700792"/>
            <a:ext cx="1214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b="1" dirty="0">
                <a:solidFill>
                  <a:srgbClr val="FF0000"/>
                </a:solidFill>
              </a:rPr>
              <a:t>الذي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578243" y="5718223"/>
            <a:ext cx="1406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b="1" dirty="0">
                <a:solidFill>
                  <a:srgbClr val="FF0000"/>
                </a:solidFill>
              </a:rPr>
              <a:t>اسم موصول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811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4" grpId="0"/>
      <p:bldP spid="35" grpId="0"/>
      <p:bldP spid="44" grpId="0"/>
      <p:bldP spid="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err="1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المادة:اللغة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العربية 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الأولى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صور المبتدأ</a:t>
            </a:r>
            <a:endParaRPr lang="ar-SA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79720" y="1174543"/>
            <a:ext cx="50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التمايز</a:t>
            </a:r>
            <a:r>
              <a:rPr lang="ar-JO" sz="2800" b="1" dirty="0"/>
              <a:t>+ التفكير الناقد:</a:t>
            </a:r>
            <a:endParaRPr lang="ar-SA" sz="2800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242716" y="2033612"/>
            <a:ext cx="2055138" cy="4382095"/>
            <a:chOff x="6287512" y="2493050"/>
            <a:chExt cx="2055138" cy="4382095"/>
          </a:xfrm>
        </p:grpSpPr>
        <p:sp>
          <p:nvSpPr>
            <p:cNvPr id="29" name="Shape 2">
              <a:extLst>
                <a:ext uri="{FF2B5EF4-FFF2-40B4-BE49-F238E27FC236}">
                  <a16:creationId xmlns:a16="http://schemas.microsoft.com/office/drawing/2014/main" id="{E7AC2A34-6142-E906-338F-AEC60747B39E}"/>
                </a:ext>
              </a:extLst>
            </p:cNvPr>
            <p:cNvSpPr/>
            <p:nvPr/>
          </p:nvSpPr>
          <p:spPr>
            <a:xfrm>
              <a:off x="7292935" y="2493050"/>
              <a:ext cx="44410" cy="4382095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Shape 3">
              <a:extLst>
                <a:ext uri="{FF2B5EF4-FFF2-40B4-BE49-F238E27FC236}">
                  <a16:creationId xmlns:a16="http://schemas.microsoft.com/office/drawing/2014/main" id="{7F6B48C4-E63C-C065-BC44-13176ABDEC50}"/>
                </a:ext>
              </a:extLst>
            </p:cNvPr>
            <p:cNvSpPr/>
            <p:nvPr/>
          </p:nvSpPr>
          <p:spPr>
            <a:xfrm>
              <a:off x="7565053" y="2894350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Shape 4">
              <a:extLst>
                <a:ext uri="{FF2B5EF4-FFF2-40B4-BE49-F238E27FC236}">
                  <a16:creationId xmlns:a16="http://schemas.microsoft.com/office/drawing/2014/main" id="{638B7FF1-2629-0300-ECCB-FEBEDB7A220B}"/>
                </a:ext>
              </a:extLst>
            </p:cNvPr>
            <p:cNvSpPr/>
            <p:nvPr/>
          </p:nvSpPr>
          <p:spPr>
            <a:xfrm>
              <a:off x="7076816" y="2655884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Text 5">
              <a:extLst>
                <a:ext uri="{FF2B5EF4-FFF2-40B4-BE49-F238E27FC236}">
                  <a16:creationId xmlns:a16="http://schemas.microsoft.com/office/drawing/2014/main" id="{26859F2F-3E10-7852-2CE4-C439CF85BD63}"/>
                </a:ext>
              </a:extLst>
            </p:cNvPr>
            <p:cNvSpPr/>
            <p:nvPr/>
          </p:nvSpPr>
          <p:spPr>
            <a:xfrm>
              <a:off x="7223105" y="2708315"/>
              <a:ext cx="183952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24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1</a:t>
              </a:r>
              <a:endParaRPr kumimoji="0" lang="en-US" sz="262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Shape 8">
              <a:extLst>
                <a:ext uri="{FF2B5EF4-FFF2-40B4-BE49-F238E27FC236}">
                  <a16:creationId xmlns:a16="http://schemas.microsoft.com/office/drawing/2014/main" id="{87F88120-07C1-DA73-FE01-511617E1C071}"/>
                </a:ext>
              </a:extLst>
            </p:cNvPr>
            <p:cNvSpPr/>
            <p:nvPr/>
          </p:nvSpPr>
          <p:spPr>
            <a:xfrm>
              <a:off x="6287512" y="4005203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Shape 9">
              <a:extLst>
                <a:ext uri="{FF2B5EF4-FFF2-40B4-BE49-F238E27FC236}">
                  <a16:creationId xmlns:a16="http://schemas.microsoft.com/office/drawing/2014/main" id="{2BC01055-80C0-77E7-B6B8-79D5B3349246}"/>
                </a:ext>
              </a:extLst>
            </p:cNvPr>
            <p:cNvSpPr/>
            <p:nvPr/>
          </p:nvSpPr>
          <p:spPr>
            <a:xfrm>
              <a:off x="7065109" y="3777496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Text 10">
              <a:extLst>
                <a:ext uri="{FF2B5EF4-FFF2-40B4-BE49-F238E27FC236}">
                  <a16:creationId xmlns:a16="http://schemas.microsoft.com/office/drawing/2014/main" id="{8EE93098-4EC1-B0BB-5A82-76A76BDDFABD}"/>
                </a:ext>
              </a:extLst>
            </p:cNvPr>
            <p:cNvSpPr/>
            <p:nvPr/>
          </p:nvSpPr>
          <p:spPr>
            <a:xfrm>
              <a:off x="7223105" y="3819168"/>
              <a:ext cx="183952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24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2</a:t>
              </a:r>
              <a:endParaRPr kumimoji="0" lang="en-US" sz="262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Shape 13">
              <a:extLst>
                <a:ext uri="{FF2B5EF4-FFF2-40B4-BE49-F238E27FC236}">
                  <a16:creationId xmlns:a16="http://schemas.microsoft.com/office/drawing/2014/main" id="{90D2BED4-4E81-51D4-EEE9-283E9A341BA1}"/>
                </a:ext>
              </a:extLst>
            </p:cNvPr>
            <p:cNvSpPr/>
            <p:nvPr/>
          </p:nvSpPr>
          <p:spPr>
            <a:xfrm>
              <a:off x="7565053" y="5196423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Shape 14">
              <a:extLst>
                <a:ext uri="{FF2B5EF4-FFF2-40B4-BE49-F238E27FC236}">
                  <a16:creationId xmlns:a16="http://schemas.microsoft.com/office/drawing/2014/main" id="{F1EEB422-CD7D-C49E-AE4A-0F50444C3C4E}"/>
                </a:ext>
              </a:extLst>
            </p:cNvPr>
            <p:cNvSpPr/>
            <p:nvPr/>
          </p:nvSpPr>
          <p:spPr>
            <a:xfrm>
              <a:off x="7065109" y="4968716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Text 15">
              <a:extLst>
                <a:ext uri="{FF2B5EF4-FFF2-40B4-BE49-F238E27FC236}">
                  <a16:creationId xmlns:a16="http://schemas.microsoft.com/office/drawing/2014/main" id="{8595E128-06CD-8863-5C3A-72B76A9A0CD9}"/>
                </a:ext>
              </a:extLst>
            </p:cNvPr>
            <p:cNvSpPr/>
            <p:nvPr/>
          </p:nvSpPr>
          <p:spPr>
            <a:xfrm>
              <a:off x="7223105" y="5010388"/>
              <a:ext cx="183952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24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3</a:t>
              </a:r>
              <a:endParaRPr kumimoji="0" lang="en-US" sz="262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Shape 4">
              <a:extLst>
                <a:ext uri="{FF2B5EF4-FFF2-40B4-BE49-F238E27FC236}">
                  <a16:creationId xmlns:a16="http://schemas.microsoft.com/office/drawing/2014/main" id="{575EAB91-AA07-F831-947E-C34E8C1F6743}"/>
                </a:ext>
              </a:extLst>
            </p:cNvPr>
            <p:cNvSpPr/>
            <p:nvPr/>
          </p:nvSpPr>
          <p:spPr>
            <a:xfrm>
              <a:off x="7065108" y="6224863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4</a:t>
              </a:r>
              <a:endPara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Shape 8">
              <a:extLst>
                <a:ext uri="{FF2B5EF4-FFF2-40B4-BE49-F238E27FC236}">
                  <a16:creationId xmlns:a16="http://schemas.microsoft.com/office/drawing/2014/main" id="{0D5A7EAB-D4DB-CEAE-1EEA-5E1D2011FFD3}"/>
                </a:ext>
              </a:extLst>
            </p:cNvPr>
            <p:cNvSpPr/>
            <p:nvPr/>
          </p:nvSpPr>
          <p:spPr>
            <a:xfrm>
              <a:off x="6304181" y="6452629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3" name="Picture 3">
            <a:extLst>
              <a:ext uri="{FF2B5EF4-FFF2-40B4-BE49-F238E27FC236}">
                <a16:creationId xmlns:a16="http://schemas.microsoft.com/office/drawing/2014/main" id="{98CF3D2C-7518-1C59-07D2-D99D7D11C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" y="6241838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C1FA06DE-A23B-76B2-893C-1A84942B0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063" y="5253678"/>
            <a:ext cx="1041465" cy="139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64804" y="1739769"/>
            <a:ext cx="3456724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JO" sz="2400" b="1" dirty="0"/>
              <a:t>ابحث عن آية كريمة باستخدام المُصحف الورقيّ أو الالكترونيّ تحتوي جملةً اسميّة صورة المبتدأ فيه اسمًا موصولًا.</a:t>
            </a:r>
            <a:endParaRPr lang="en-US" sz="24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1016166" y="2919598"/>
            <a:ext cx="3456724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JO" sz="2400" b="1" dirty="0"/>
              <a:t>ابحث في مُحرّك البحث عن اسم رواية للكاتب أيمن العتوم تبدأ بضميرٍ منفصل.</a:t>
            </a:r>
            <a:endParaRPr lang="en-US" sz="24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6064804" y="4265119"/>
            <a:ext cx="3456724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JO" sz="2400" b="1" dirty="0"/>
              <a:t>وظّف اسم الإشارة (أولئك) في جملةٍ مفيدةٍ من إنشائكِ.</a:t>
            </a:r>
            <a:endParaRPr lang="en-US" sz="24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929506" y="5498433"/>
            <a:ext cx="3563394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JO" sz="2400" b="1" dirty="0"/>
              <a:t>عيّن المبتدأ في الجملة التّالية: </a:t>
            </a:r>
          </a:p>
          <a:p>
            <a:pPr algn="r" rtl="1"/>
            <a:r>
              <a:rPr lang="ar-JO" sz="2400" b="1" dirty="0"/>
              <a:t>هُم حُماة الوطن.</a:t>
            </a:r>
            <a:endParaRPr lang="en-US" sz="2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272" y="1165409"/>
            <a:ext cx="2035553" cy="176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607956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اللغة العربية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الثامن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الأولى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صور المبتدأ</a:t>
            </a:r>
            <a:endParaRPr lang="ar-SA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02:00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514600" y="1174543"/>
            <a:ext cx="69511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/>
              <a:t>التّقويم الختامي + التّقييم الذّاتي:</a:t>
            </a:r>
          </a:p>
          <a:p>
            <a:pPr algn="r" rtl="1"/>
            <a:endParaRPr lang="ar-JO" sz="2800" b="1" dirty="0"/>
          </a:p>
          <a:p>
            <a:pPr algn="r" rtl="1"/>
            <a:r>
              <a:rPr lang="ar-JO" sz="2800" b="1" dirty="0"/>
              <a:t>ماذا أفادت الجملة (أسماؤكُم مطبوعةٌ على اللّوحةِ) ؟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66" y="6300045"/>
            <a:ext cx="10366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5C1031E-1D34-B32D-AF7E-6B9895EB178B}"/>
              </a:ext>
            </a:extLst>
          </p:cNvPr>
          <p:cNvSpPr txBox="1"/>
          <p:nvPr/>
        </p:nvSpPr>
        <p:spPr>
          <a:xfrm>
            <a:off x="5617029" y="2692610"/>
            <a:ext cx="385592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JO" sz="3600" b="1" dirty="0"/>
              <a:t>1- الثّبات والاستقرار</a:t>
            </a:r>
            <a:endParaRPr lang="en-US" sz="36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5C1031E-1D34-B32D-AF7E-6B9895EB178B}"/>
              </a:ext>
            </a:extLst>
          </p:cNvPr>
          <p:cNvSpPr txBox="1"/>
          <p:nvPr/>
        </p:nvSpPr>
        <p:spPr>
          <a:xfrm>
            <a:off x="5617029" y="5152083"/>
            <a:ext cx="388148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JO" sz="3600" b="1" dirty="0"/>
              <a:t>3- التّغيّر المستمر</a:t>
            </a:r>
            <a:endParaRPr lang="en-US" sz="36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5C1031E-1D34-B32D-AF7E-6B9895EB178B}"/>
              </a:ext>
            </a:extLst>
          </p:cNvPr>
          <p:cNvSpPr txBox="1"/>
          <p:nvPr/>
        </p:nvSpPr>
        <p:spPr>
          <a:xfrm>
            <a:off x="5617029" y="3981037"/>
            <a:ext cx="386870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JO" sz="3600" b="1" dirty="0"/>
              <a:t>2- الاستمرار والحدوث</a:t>
            </a:r>
            <a:endParaRPr lang="en-US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531" y="2743768"/>
            <a:ext cx="2910414" cy="305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9195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اللغة العربية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الثامن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الأولى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صور المبتدأ</a:t>
            </a:r>
            <a:endParaRPr lang="ar-SA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02:00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514600" y="1174543"/>
            <a:ext cx="69511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/>
              <a:t>التّقويم الختامي + التّقييم الذّاتي: </a:t>
            </a:r>
            <a:r>
              <a:rPr lang="ar-JO" sz="2800" b="1" dirty="0">
                <a:solidFill>
                  <a:srgbClr val="FF0000"/>
                </a:solidFill>
              </a:rPr>
              <a:t>التغذية الرّاجعة</a:t>
            </a:r>
          </a:p>
          <a:p>
            <a:pPr algn="r" rtl="1"/>
            <a:endParaRPr lang="ar-JO" sz="2800" b="1" dirty="0"/>
          </a:p>
          <a:p>
            <a:pPr algn="r" rtl="1"/>
            <a:r>
              <a:rPr lang="ar-JO" sz="2800" b="1" dirty="0"/>
              <a:t>ماذا أفادت الجملة (أسماؤكُم مطبوعةٌ على اللّوحةِ) ؟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66" y="6300045"/>
            <a:ext cx="10366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5C1031E-1D34-B32D-AF7E-6B9895EB178B}"/>
              </a:ext>
            </a:extLst>
          </p:cNvPr>
          <p:cNvSpPr txBox="1"/>
          <p:nvPr/>
        </p:nvSpPr>
        <p:spPr>
          <a:xfrm>
            <a:off x="5617029" y="2692610"/>
            <a:ext cx="3855926" cy="64633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JO" sz="3600" b="1" dirty="0">
                <a:solidFill>
                  <a:srgbClr val="FF0000"/>
                </a:solidFill>
              </a:rPr>
              <a:t>1- الثّبات والاستقرار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5C1031E-1D34-B32D-AF7E-6B9895EB178B}"/>
              </a:ext>
            </a:extLst>
          </p:cNvPr>
          <p:cNvSpPr txBox="1"/>
          <p:nvPr/>
        </p:nvSpPr>
        <p:spPr>
          <a:xfrm>
            <a:off x="5617029" y="5152083"/>
            <a:ext cx="388148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JO" sz="3600" b="1" dirty="0"/>
              <a:t>3- التّغيّر المستمر</a:t>
            </a:r>
            <a:endParaRPr lang="en-US" sz="3600" b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5C1031E-1D34-B32D-AF7E-6B9895EB178B}"/>
              </a:ext>
            </a:extLst>
          </p:cNvPr>
          <p:cNvSpPr txBox="1"/>
          <p:nvPr/>
        </p:nvSpPr>
        <p:spPr>
          <a:xfrm>
            <a:off x="5617029" y="3981037"/>
            <a:ext cx="386870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JO" sz="3600" b="1" dirty="0"/>
              <a:t>2- الاستمرار والحدوث</a:t>
            </a:r>
            <a:endParaRPr lang="en-US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991" y="2828841"/>
            <a:ext cx="3160968" cy="316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067248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اللغة العربية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الأولى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صور المبتدأ</a:t>
            </a:r>
            <a:endParaRPr lang="ar-SA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514600" y="1174543"/>
            <a:ext cx="6951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/>
              <a:t>بطاقة الخروج: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77813" y="1783563"/>
            <a:ext cx="7539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600" b="1">
                <a:solidFill>
                  <a:srgbClr val="0070C0"/>
                </a:solidFill>
              </a:rPr>
              <a:t>اكتب </a:t>
            </a:r>
            <a:r>
              <a:rPr lang="ar-JO" sz="3600" b="1" dirty="0">
                <a:solidFill>
                  <a:srgbClr val="0070C0"/>
                </a:solidFill>
              </a:rPr>
              <a:t>على بطاقة الخروج ما تعلّمته في الحصّة.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893" y="2515694"/>
            <a:ext cx="3966496" cy="396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02873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38" y="3595567"/>
            <a:ext cx="6000750" cy="285750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الأولى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صور المبتدأ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206116" y="1120984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21577" y="1120983"/>
            <a:ext cx="6413863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250000"/>
              </a:lnSpc>
            </a:pPr>
            <a:r>
              <a:rPr lang="ar-SA" sz="3200" b="1" u="sng" dirty="0"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النتاجات المتوقعة :</a:t>
            </a:r>
          </a:p>
          <a:p>
            <a:pPr algn="r" rtl="1"/>
            <a:r>
              <a:rPr lang="ar-JO" sz="3200" b="1" dirty="0"/>
              <a:t>1- تمييز صور المبتدأ.</a:t>
            </a:r>
          </a:p>
          <a:p>
            <a:pPr algn="r" rtl="1"/>
            <a:r>
              <a:rPr lang="ar-JO" sz="3200" b="1" dirty="0"/>
              <a:t>2- يتعرف ما تفيده الجملة الاسميّة والفعليّة.</a:t>
            </a:r>
          </a:p>
          <a:p>
            <a:pPr algn="r" rtl="1"/>
            <a:r>
              <a:rPr lang="ar-JO" sz="3200" b="1" dirty="0"/>
              <a:t>3- تنمو لدى الطّالب قيمة الصِّدق في القول.</a:t>
            </a:r>
            <a:endParaRPr lang="en-US" sz="3200" b="1" dirty="0"/>
          </a:p>
        </p:txBody>
      </p:sp>
      <p:sp>
        <p:nvSpPr>
          <p:cNvPr id="43" name="Rounded Rectangle 4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33658944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</a:t>
            </a: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929684" y="603565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الأولى</a:t>
            </a: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صُور المبتدأ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-80638" y="985718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122622" y="2888812"/>
            <a:ext cx="444997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000" b="1" dirty="0"/>
              <a:t> </a:t>
            </a:r>
          </a:p>
          <a:p>
            <a:pPr algn="r" rtl="1"/>
            <a:r>
              <a:rPr lang="ar-JO" sz="2800" b="1" dirty="0"/>
              <a:t>إنْ أردْت أن تتحدّث عن قبّةِ الصّخرة </a:t>
            </a:r>
          </a:p>
          <a:p>
            <a:pPr algn="r" rtl="1"/>
            <a:r>
              <a:rPr lang="ar-JO" sz="2800" b="1" dirty="0" smtClean="0"/>
              <a:t>في جملةٍ اسمية دون </a:t>
            </a:r>
            <a:r>
              <a:rPr lang="ar-JO" sz="2800" b="1" dirty="0"/>
              <a:t>ذكرِ </a:t>
            </a:r>
            <a:r>
              <a:rPr lang="ar-JO" sz="2800" b="1" dirty="0" smtClean="0"/>
              <a:t>اسمها في بداية الجملة، </a:t>
            </a:r>
            <a:r>
              <a:rPr lang="ar-JO" sz="2800" b="1" dirty="0"/>
              <a:t>ماذا تقول؟</a:t>
            </a:r>
            <a:endParaRPr lang="ar-SA" sz="28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9076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61524" y="1249038"/>
            <a:ext cx="4627622" cy="76944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dobe Arabic" pitchFamily="18" charset="-78"/>
                <a:cs typeface="AF_Najed" pitchFamily="2" charset="-78"/>
              </a:rPr>
              <a:t>الت</a:t>
            </a:r>
            <a:r>
              <a:rPr lang="ar-JO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dobe Arabic" pitchFamily="18" charset="-78"/>
                <a:cs typeface="AF_Najed" pitchFamily="2" charset="-78"/>
              </a:rPr>
              <a:t>ّ</a:t>
            </a:r>
            <a:r>
              <a:rPr lang="ar-SA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dobe Arabic" pitchFamily="18" charset="-78"/>
                <a:cs typeface="AF_Najed" pitchFamily="2" charset="-78"/>
              </a:rPr>
              <a:t>مهيد</a:t>
            </a:r>
            <a:r>
              <a:rPr lang="ar-JO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dobe Arabic" pitchFamily="18" charset="-78"/>
                <a:cs typeface="AF_Najed" pitchFamily="2" charset="-78"/>
              </a:rPr>
              <a:t>+ الرّبط بالواقع: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043" y="1762811"/>
            <a:ext cx="3625508" cy="483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29554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الثامن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الأولى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صور المبتدأ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043989" y="1174543"/>
            <a:ext cx="64217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 التقويم القبلي :</a:t>
            </a:r>
            <a:endParaRPr lang="ar-JO" sz="2800" b="1" dirty="0"/>
          </a:p>
          <a:p>
            <a:pPr algn="r" rtl="1"/>
            <a:r>
              <a:rPr lang="ar-SA" sz="2800" b="1" dirty="0"/>
              <a:t> </a:t>
            </a:r>
            <a:r>
              <a:rPr lang="ar-JO" sz="2800" b="1" dirty="0"/>
              <a:t>عيّن المجموعة الّتي تحتوي على أسماء الإشارة:</a:t>
            </a:r>
            <a:endParaRPr lang="ar-SA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594970" y="1952890"/>
            <a:ext cx="6977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en-US" sz="2800" b="1" dirty="0"/>
          </a:p>
        </p:txBody>
      </p:sp>
      <p:sp>
        <p:nvSpPr>
          <p:cNvPr id="3" name="Flowchart: Alternate Process 2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5C1031E-1D34-B32D-AF7E-6B9895EB178B}"/>
              </a:ext>
            </a:extLst>
          </p:cNvPr>
          <p:cNvSpPr txBox="1"/>
          <p:nvPr/>
        </p:nvSpPr>
        <p:spPr>
          <a:xfrm>
            <a:off x="4676502" y="2500388"/>
            <a:ext cx="4707959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JO" sz="5400" b="1" dirty="0"/>
              <a:t> 1. </a:t>
            </a:r>
            <a:r>
              <a:rPr lang="ar-JO" sz="3200" b="1" dirty="0"/>
              <a:t>هم ، هو ، أنا ، أنتما </a:t>
            </a:r>
            <a:endParaRPr lang="en-US" sz="28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5C1031E-1D34-B32D-AF7E-6B9895EB178B}"/>
              </a:ext>
            </a:extLst>
          </p:cNvPr>
          <p:cNvSpPr txBox="1"/>
          <p:nvPr/>
        </p:nvSpPr>
        <p:spPr>
          <a:xfrm>
            <a:off x="4676502" y="3669169"/>
            <a:ext cx="4694312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JO" sz="5400" b="1" dirty="0"/>
              <a:t> 2.</a:t>
            </a:r>
            <a:r>
              <a:rPr lang="ar-JO" sz="3200" b="1" dirty="0"/>
              <a:t>الّتي ، اللّواتي ، الّذي ،الّذين</a:t>
            </a:r>
            <a:endParaRPr lang="en-US" sz="14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C1031E-1D34-B32D-AF7E-6B9895EB178B}"/>
              </a:ext>
            </a:extLst>
          </p:cNvPr>
          <p:cNvSpPr txBox="1"/>
          <p:nvPr/>
        </p:nvSpPr>
        <p:spPr>
          <a:xfrm>
            <a:off x="4676502" y="4785278"/>
            <a:ext cx="4694311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JO" sz="5400" b="1" dirty="0"/>
              <a:t> 3.</a:t>
            </a:r>
            <a:r>
              <a:rPr lang="ar-JO" sz="2800" b="1" dirty="0"/>
              <a:t> هذه ، هؤلاء ، هذا ، هاتان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040" y="2701844"/>
            <a:ext cx="2610394" cy="261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1011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الثامن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الأولى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صور المبتدأ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043989" y="1174543"/>
            <a:ext cx="64217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 التقويم القبلي :</a:t>
            </a:r>
            <a:endParaRPr lang="ar-JO" sz="2800" b="1" dirty="0"/>
          </a:p>
          <a:p>
            <a:pPr algn="r" rtl="1"/>
            <a:r>
              <a:rPr lang="ar-SA" sz="2800" b="1" dirty="0"/>
              <a:t> </a:t>
            </a:r>
            <a:r>
              <a:rPr lang="ar-JO" sz="2800" b="1" dirty="0"/>
              <a:t>عيّن المجموعة الّتي تحتوي على أسماء الإشارة:</a:t>
            </a:r>
            <a:endParaRPr lang="ar-SA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594970" y="1952890"/>
            <a:ext cx="6977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en-US" sz="2800" b="1" dirty="0"/>
          </a:p>
        </p:txBody>
      </p:sp>
      <p:sp>
        <p:nvSpPr>
          <p:cNvPr id="3" name="Flowchart: Alternate Process 2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5C1031E-1D34-B32D-AF7E-6B9895EB178B}"/>
              </a:ext>
            </a:extLst>
          </p:cNvPr>
          <p:cNvSpPr txBox="1"/>
          <p:nvPr/>
        </p:nvSpPr>
        <p:spPr>
          <a:xfrm>
            <a:off x="4676502" y="2500388"/>
            <a:ext cx="4707959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JO" sz="5400" b="1" dirty="0"/>
              <a:t> 1. </a:t>
            </a:r>
            <a:r>
              <a:rPr lang="ar-JO" sz="3200" b="1" dirty="0"/>
              <a:t>هم ، هو ، أنا ، أنتما </a:t>
            </a:r>
            <a:endParaRPr lang="en-US" sz="28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5C1031E-1D34-B32D-AF7E-6B9895EB178B}"/>
              </a:ext>
            </a:extLst>
          </p:cNvPr>
          <p:cNvSpPr txBox="1"/>
          <p:nvPr/>
        </p:nvSpPr>
        <p:spPr>
          <a:xfrm>
            <a:off x="4676502" y="3669169"/>
            <a:ext cx="4694312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JO" sz="5400" b="1" dirty="0"/>
              <a:t> 2.</a:t>
            </a:r>
            <a:r>
              <a:rPr lang="ar-JO" sz="3200" b="1" dirty="0"/>
              <a:t>الّتي ، اللّواتي ، الّذي ،الّذين</a:t>
            </a:r>
            <a:endParaRPr lang="en-US" sz="14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C1031E-1D34-B32D-AF7E-6B9895EB178B}"/>
              </a:ext>
            </a:extLst>
          </p:cNvPr>
          <p:cNvSpPr txBox="1"/>
          <p:nvPr/>
        </p:nvSpPr>
        <p:spPr>
          <a:xfrm>
            <a:off x="4676502" y="4785278"/>
            <a:ext cx="4694311" cy="92333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JO" sz="5400" b="1" dirty="0">
                <a:solidFill>
                  <a:srgbClr val="FF0000"/>
                </a:solidFill>
              </a:rPr>
              <a:t> 3.</a:t>
            </a:r>
            <a:r>
              <a:rPr lang="ar-JO" sz="2800" b="1" dirty="0">
                <a:solidFill>
                  <a:srgbClr val="FF0000"/>
                </a:solidFill>
              </a:rPr>
              <a:t> هذه ، هؤلاء ، هذا ، هاتان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66" y="2626158"/>
            <a:ext cx="3039291" cy="303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653688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دة: الأولى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صور المبتدأ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06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666706" y="1172762"/>
            <a:ext cx="78538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التقديم:</a:t>
            </a:r>
            <a:r>
              <a:rPr lang="ar-JO" sz="2800" b="1" dirty="0"/>
              <a:t> </a:t>
            </a:r>
          </a:p>
          <a:p>
            <a:pPr algn="r" rtl="1"/>
            <a:endParaRPr lang="ar-JO" sz="2800" b="1" dirty="0"/>
          </a:p>
          <a:p>
            <a:pPr algn="r" rtl="1"/>
            <a:r>
              <a:rPr lang="ar-JO" sz="2800" b="1" dirty="0">
                <a:solidFill>
                  <a:schemeClr val="accent5">
                    <a:lumMod val="50000"/>
                  </a:schemeClr>
                </a:solidFill>
              </a:rPr>
              <a:t>ما المعنى الّذي تفيدُهُ كل من الجملة الاسميّة والجملة الفعليّة؟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9" name="Picture 3">
            <a:extLst>
              <a:ext uri="{FF2B5EF4-FFF2-40B4-BE49-F238E27FC236}">
                <a16:creationId xmlns:a16="http://schemas.microsoft.com/office/drawing/2014/main" id="{98CF3D2C-7518-1C59-07D2-D99D7D11C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18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44276" y="3054452"/>
            <a:ext cx="4441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/>
              <a:t>- أنا مشاركٌ في مسابقة القراءة.</a:t>
            </a:r>
            <a:endParaRPr lang="en-US" sz="28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424927" y="4706820"/>
            <a:ext cx="5760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/>
              <a:t>- سقطت أوراقُ الأشجارِ في بدءِ فصلِ الخريف.</a:t>
            </a:r>
            <a:endParaRPr lang="en-US" sz="28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85" y="2557757"/>
            <a:ext cx="2875382" cy="334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3743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دة: الأولى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صور المبتدأ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06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666706" y="1172762"/>
            <a:ext cx="78538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التقديم:</a:t>
            </a:r>
            <a:r>
              <a:rPr lang="ar-JO" sz="2800" b="1" dirty="0"/>
              <a:t> </a:t>
            </a:r>
          </a:p>
          <a:p>
            <a:pPr algn="r" rtl="1"/>
            <a:endParaRPr lang="ar-JO" sz="2800" b="1" dirty="0"/>
          </a:p>
          <a:p>
            <a:pPr algn="r" rtl="1"/>
            <a:endParaRPr lang="ar-SA" sz="2800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9" name="Picture 3">
            <a:extLst>
              <a:ext uri="{FF2B5EF4-FFF2-40B4-BE49-F238E27FC236}">
                <a16:creationId xmlns:a16="http://schemas.microsoft.com/office/drawing/2014/main" id="{98CF3D2C-7518-1C59-07D2-D99D7D11C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18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228" y="3232912"/>
            <a:ext cx="1889612" cy="19758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317" y="1865259"/>
            <a:ext cx="5487166" cy="48859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47" y="1945626"/>
            <a:ext cx="3986790" cy="51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375507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دة: الأولى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صور المبتدأ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06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666706" y="1172762"/>
            <a:ext cx="78538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التقديم :</a:t>
            </a:r>
            <a:r>
              <a:rPr lang="ar-JO" sz="2800" b="1" dirty="0"/>
              <a:t> </a:t>
            </a:r>
            <a:r>
              <a:rPr lang="ar-JO" sz="2800" b="1" dirty="0">
                <a:solidFill>
                  <a:srgbClr val="FF0000"/>
                </a:solidFill>
              </a:rPr>
              <a:t>التغذية الرّاجعة</a:t>
            </a:r>
          </a:p>
          <a:p>
            <a:pPr algn="r" rtl="1"/>
            <a:endParaRPr lang="ar-JO" sz="2800" b="1" dirty="0"/>
          </a:p>
          <a:p>
            <a:pPr algn="r" rtl="1"/>
            <a:endParaRPr lang="ar-SA" sz="2800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9" name="Picture 3">
            <a:extLst>
              <a:ext uri="{FF2B5EF4-FFF2-40B4-BE49-F238E27FC236}">
                <a16:creationId xmlns:a16="http://schemas.microsoft.com/office/drawing/2014/main" id="{98CF3D2C-7518-1C59-07D2-D99D7D11C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18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316" y="1865259"/>
            <a:ext cx="5624893" cy="48859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85" y="1945626"/>
            <a:ext cx="4330852" cy="5144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75211" y="2804981"/>
            <a:ext cx="28215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AutoNum type="arabic1Minus"/>
            </a:pPr>
            <a:r>
              <a:rPr lang="ar-JO" sz="2400" b="1" dirty="0">
                <a:solidFill>
                  <a:srgbClr val="FF0000"/>
                </a:solidFill>
              </a:rPr>
              <a:t>ما : اسم موصول</a:t>
            </a:r>
          </a:p>
          <a:p>
            <a:pPr algn="r" rtl="1"/>
            <a:endParaRPr lang="ar-JO" sz="2400" b="1" dirty="0">
              <a:solidFill>
                <a:srgbClr val="FF0000"/>
              </a:solidFill>
            </a:endParaRPr>
          </a:p>
          <a:p>
            <a:pPr algn="r" rtl="1"/>
            <a:r>
              <a:rPr lang="ar-JO" sz="2400" b="1" dirty="0">
                <a:solidFill>
                  <a:srgbClr val="FF0000"/>
                </a:solidFill>
              </a:rPr>
              <a:t>ب-  أنتم : ضمير منفصل</a:t>
            </a:r>
          </a:p>
          <a:p>
            <a:pPr algn="r" rtl="1"/>
            <a:r>
              <a:rPr lang="ar-JO" sz="2400" b="1" dirty="0">
                <a:solidFill>
                  <a:srgbClr val="FF0000"/>
                </a:solidFill>
              </a:rPr>
              <a:t/>
            </a:r>
            <a:br>
              <a:rPr lang="ar-JO" sz="2400" b="1" dirty="0">
                <a:solidFill>
                  <a:srgbClr val="FF0000"/>
                </a:solidFill>
              </a:rPr>
            </a:br>
            <a:endParaRPr lang="ar-JO" sz="2400" b="1" dirty="0">
              <a:solidFill>
                <a:srgbClr val="FF0000"/>
              </a:solidFill>
            </a:endParaRPr>
          </a:p>
          <a:p>
            <a:pPr marL="457200" indent="-457200" algn="r" rtl="1">
              <a:buAutoNum type="arabic1Minus" startAt="5"/>
            </a:pPr>
            <a:r>
              <a:rPr lang="ar-JO" sz="2400" b="1" dirty="0">
                <a:solidFill>
                  <a:srgbClr val="FF0000"/>
                </a:solidFill>
              </a:rPr>
              <a:t>هذا : اسم إشارة</a:t>
            </a:r>
          </a:p>
          <a:p>
            <a:pPr algn="r" rtl="1"/>
            <a:endParaRPr lang="ar-JO" sz="2400" b="1" dirty="0">
              <a:solidFill>
                <a:srgbClr val="FF0000"/>
              </a:solidFill>
            </a:endParaRPr>
          </a:p>
          <a:p>
            <a:pPr algn="r" rtl="1"/>
            <a:r>
              <a:rPr lang="ar-JO" sz="2400" b="1" dirty="0">
                <a:solidFill>
                  <a:srgbClr val="FF0000"/>
                </a:solidFill>
              </a:rPr>
              <a:t>د-    الله : اسم صريح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15" y="4071227"/>
            <a:ext cx="1015463" cy="96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53584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دة: الأولى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صور المبتدأ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66706" y="1172762"/>
            <a:ext cx="7853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/>
              <a:t>أتذكّر وأتعلّم </a:t>
            </a:r>
            <a:endParaRPr lang="ar-JO" sz="2800" b="1" dirty="0">
              <a:solidFill>
                <a:srgbClr val="FF000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85" y="4253582"/>
            <a:ext cx="5107759" cy="23602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26" y="1236771"/>
            <a:ext cx="5086218" cy="2877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7DFFFC-7FA0-7EDE-33DB-70498D2118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546" y="2562360"/>
            <a:ext cx="4171255" cy="23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677068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1863</TotalTime>
  <Words>910</Words>
  <Application>Microsoft Office PowerPoint</Application>
  <PresentationFormat>Widescreen</PresentationFormat>
  <Paragraphs>325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Adobe Arabic</vt:lpstr>
      <vt:lpstr>adonis-web</vt:lpstr>
      <vt:lpstr>AF_Najed</vt:lpstr>
      <vt:lpstr>AGA Aladdin Regular</vt:lpstr>
      <vt:lpstr>AGA Battouta Regular</vt:lpstr>
      <vt:lpstr>Arial</vt:lpstr>
      <vt:lpstr>Calibri</vt:lpstr>
      <vt:lpstr>Calibri Light</vt:lpstr>
      <vt:lpstr>GE SS Text Bold</vt:lpstr>
      <vt:lpstr>HelveticaNeueLT Arabic 45 Light</vt:lpstr>
      <vt:lpstr>HelveticaNeueLT Arabic 55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Ghassan Hazza</dc:creator>
  <cp:lastModifiedBy>Maali</cp:lastModifiedBy>
  <cp:revision>211</cp:revision>
  <dcterms:created xsi:type="dcterms:W3CDTF">2019-06-13T08:00:41Z</dcterms:created>
  <dcterms:modified xsi:type="dcterms:W3CDTF">2025-09-23T16:26:50Z</dcterms:modified>
</cp:coreProperties>
</file>