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80" r:id="rId4"/>
    <p:sldId id="285" r:id="rId5"/>
    <p:sldId id="295" r:id="rId6"/>
    <p:sldId id="275" r:id="rId7"/>
    <p:sldId id="296" r:id="rId8"/>
    <p:sldId id="293" r:id="rId9"/>
    <p:sldId id="297" r:id="rId10"/>
    <p:sldId id="298" r:id="rId11"/>
    <p:sldId id="288" r:id="rId12"/>
    <p:sldId id="299" r:id="rId13"/>
    <p:sldId id="278" r:id="rId14"/>
    <p:sldId id="300" r:id="rId15"/>
    <p:sldId id="291" r:id="rId16"/>
    <p:sldId id="301" r:id="rId17"/>
    <p:sldId id="28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24.jpe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f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8941" y="2092034"/>
            <a:ext cx="10137563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الوحدة : </a:t>
            </a:r>
            <a:r>
              <a:rPr lang="ar-JO" sz="4400" dirty="0" smtClean="0">
                <a:cs typeface="AGA Battouta Regular" pitchFamily="2" charset="-78"/>
              </a:rPr>
              <a:t>الأولى (أحسنوا جوارَكم)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الدرس : </a:t>
            </a:r>
            <a:r>
              <a:rPr lang="ar-JO" sz="4400" dirty="0">
                <a:cs typeface="AGA Battouta Regular" pitchFamily="2" charset="-78"/>
              </a:rPr>
              <a:t>الكتابة</a:t>
            </a:r>
            <a:r>
              <a:rPr lang="en-US" sz="4400" dirty="0">
                <a:cs typeface="AGA Battouta Regular" pitchFamily="2" charset="-78"/>
              </a:rPr>
              <a:t>- </a:t>
            </a:r>
            <a:r>
              <a:rPr lang="ar-JO" sz="4400" b="1" dirty="0" smtClean="0">
                <a:solidFill>
                  <a:srgbClr val="FF0000"/>
                </a:solidFill>
                <a:cs typeface="AGA Battouta Regular" pitchFamily="2" charset="-78"/>
              </a:rPr>
              <a:t>همزة الوصل وهمزة القطع</a:t>
            </a:r>
            <a:endParaRPr lang="ar-JO" sz="4400" b="1" dirty="0">
              <a:solidFill>
                <a:srgbClr val="FF0000"/>
              </a:solidFill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المبحث :  </a:t>
            </a:r>
            <a:r>
              <a:rPr lang="ar-JO" sz="4400" dirty="0">
                <a:cs typeface="AGA Battouta Regular" pitchFamily="2" charset="-78"/>
              </a:rPr>
              <a:t>اللّغة العربيّة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الصف :  </a:t>
            </a:r>
            <a:r>
              <a:rPr lang="ar-JO" sz="4400" dirty="0">
                <a:cs typeface="AGA Battouta Regular" pitchFamily="2" charset="-78"/>
              </a:rPr>
              <a:t>الثّامن</a:t>
            </a:r>
            <a:endParaRPr lang="ar-JO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ar-JO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0398" y="1044383"/>
            <a:ext cx="1573020" cy="730155"/>
            <a:chOff x="7485921" y="1187746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85921" y="1187746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91431" y="1269250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02</a:t>
              </a:r>
              <a:r>
                <a:rPr lang="en-US" sz="16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833685" y="1088932"/>
            <a:ext cx="1535732" cy="661914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J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التّقديم: </a:t>
            </a:r>
          </a:p>
          <a:p>
            <a:pPr algn="r" rtl="1"/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21253C3A-9958-47DF-3CC6-2C18CD525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9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19" y="1249667"/>
            <a:ext cx="5700839" cy="3795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1230"/>
            <a:ext cx="1747360" cy="42034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87240" y="2199799"/>
            <a:ext cx="339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3600" b="1" dirty="0" smtClean="0">
                <a:solidFill>
                  <a:srgbClr val="FF0000"/>
                </a:solidFill>
              </a:rPr>
              <a:t>ا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16972" y="3452421"/>
            <a:ext cx="339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3600" b="1" dirty="0" smtClean="0">
                <a:solidFill>
                  <a:srgbClr val="FF0000"/>
                </a:solidFill>
              </a:rPr>
              <a:t>ا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42085" y="4098752"/>
            <a:ext cx="339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3600" b="1" dirty="0" smtClean="0">
                <a:solidFill>
                  <a:srgbClr val="FF0000"/>
                </a:solidFill>
              </a:rPr>
              <a:t>ا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908651" y="2822921"/>
            <a:ext cx="339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3600" b="1" dirty="0" smtClean="0">
                <a:solidFill>
                  <a:srgbClr val="FF0000"/>
                </a:solidFill>
              </a:rPr>
              <a:t>أ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276488" y="3469252"/>
            <a:ext cx="339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3600" b="1" dirty="0" smtClean="0">
                <a:solidFill>
                  <a:srgbClr val="FF0000"/>
                </a:solidFill>
              </a:rPr>
              <a:t>أ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79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4" grpId="0"/>
      <p:bldP spid="35" grpId="0"/>
      <p:bldP spid="44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26" y="2110853"/>
            <a:ext cx="3460078" cy="3460078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0" name="Rectangle 39"/>
          <p:cNvSpPr/>
          <p:nvPr/>
        </p:nvSpPr>
        <p:spPr>
          <a:xfrm>
            <a:off x="594197" y="0"/>
            <a:ext cx="8942681" cy="60580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7383" y="1000685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1417544" y="1193377"/>
            <a:ext cx="7962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تقويم تكويني : </a:t>
            </a:r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F5B513F9-25D6-FB91-0E46-0A6564EB3033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7B3E7EE3-5CE8-4E80-1679-E6CD01432812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id="{2C1BF596-3121-3356-DBDC-7D927912828F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C28C7822-3E16-6694-6EF6-1CA87167274B}"/>
              </a:ext>
            </a:extLst>
          </p:cNvPr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A98283-B43E-50F0-126D-C9725A568D53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74274" y="2033612"/>
            <a:ext cx="60113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>
                <a:solidFill>
                  <a:srgbClr val="002060"/>
                </a:solidFill>
              </a:rPr>
              <a:t>حدّد الجملة التي تحتوي كلمة همزتها همزة وصل:</a:t>
            </a:r>
          </a:p>
          <a:p>
            <a:pPr algn="r" rtl="1"/>
            <a:endParaRPr lang="ar-JO" sz="2800" b="1" dirty="0">
              <a:solidFill>
                <a:srgbClr val="00206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2060"/>
                </a:solidFill>
              </a:rPr>
              <a:t>1- أبتسمُ في وجهِ مَن حولي.</a:t>
            </a:r>
          </a:p>
          <a:p>
            <a:pPr algn="r" rtl="1"/>
            <a:endParaRPr lang="ar-JO" sz="2800" b="1" dirty="0">
              <a:solidFill>
                <a:srgbClr val="00206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2060"/>
                </a:solidFill>
              </a:rPr>
              <a:t>2- أنتظرُ حصة اللغةِ العربيةِ بحماسةٍ.</a:t>
            </a:r>
          </a:p>
          <a:p>
            <a:pPr algn="r" rtl="1"/>
            <a:endParaRPr lang="ar-JO" sz="2800" b="1" dirty="0">
              <a:solidFill>
                <a:srgbClr val="00206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2060"/>
                </a:solidFill>
              </a:rPr>
              <a:t>3- أستقبلُ الفصل الدّراسيّ بحُب.</a:t>
            </a:r>
          </a:p>
          <a:p>
            <a:pPr algn="r" rtl="1"/>
            <a:endParaRPr lang="ar-JO" sz="2800" b="1" dirty="0">
              <a:solidFill>
                <a:srgbClr val="00206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2060"/>
                </a:solidFill>
              </a:rPr>
              <a:t>4- ابتسمْ دومًا 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9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07" y="1979494"/>
            <a:ext cx="3229426" cy="3134162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0" name="Rectangle 39"/>
          <p:cNvSpPr/>
          <p:nvPr/>
        </p:nvSpPr>
        <p:spPr>
          <a:xfrm>
            <a:off x="594197" y="0"/>
            <a:ext cx="8942681" cy="60580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7383" y="1000685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1417544" y="1193377"/>
            <a:ext cx="7962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تقويم تكويني : </a:t>
            </a:r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F5B513F9-25D6-FB91-0E46-0A6564EB3033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7B3E7EE3-5CE8-4E80-1679-E6CD01432812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id="{2C1BF596-3121-3356-DBDC-7D927912828F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C28C7822-3E16-6694-6EF6-1CA87167274B}"/>
              </a:ext>
            </a:extLst>
          </p:cNvPr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A98283-B43E-50F0-126D-C9725A568D53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74274" y="2033612"/>
            <a:ext cx="60113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>
                <a:solidFill>
                  <a:srgbClr val="002060"/>
                </a:solidFill>
              </a:rPr>
              <a:t>حدّد الجملة التي تحتوي كلمة همزتها همزة وصل:</a:t>
            </a:r>
          </a:p>
          <a:p>
            <a:pPr algn="r" rtl="1"/>
            <a:endParaRPr lang="ar-JO" sz="2800" b="1" dirty="0">
              <a:solidFill>
                <a:srgbClr val="00206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2060"/>
                </a:solidFill>
              </a:rPr>
              <a:t>1- أبتسمُ في وجهِ مَن حولي.</a:t>
            </a:r>
          </a:p>
          <a:p>
            <a:pPr algn="r" rtl="1"/>
            <a:endParaRPr lang="ar-JO" sz="2800" b="1" dirty="0">
              <a:solidFill>
                <a:srgbClr val="00206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2060"/>
                </a:solidFill>
              </a:rPr>
              <a:t>2- أنتظرُ حصة اللغةِ العربيةِ بحماسةٍ.</a:t>
            </a:r>
          </a:p>
          <a:p>
            <a:pPr algn="r" rtl="1"/>
            <a:endParaRPr lang="ar-JO" sz="2800" b="1" dirty="0">
              <a:solidFill>
                <a:srgbClr val="00206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002060"/>
                </a:solidFill>
              </a:rPr>
              <a:t>3- أستقبلُ الفصل الدّراسيّ بحُب.</a:t>
            </a:r>
          </a:p>
          <a:p>
            <a:pPr algn="r" rtl="1"/>
            <a:endParaRPr lang="ar-JO" sz="2800" b="1" dirty="0">
              <a:solidFill>
                <a:srgbClr val="002060"/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FF0000"/>
                </a:solidFill>
              </a:rPr>
              <a:t>4- ابتسمْ دومًا 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911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486551" y="1121527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الت</a:t>
            </a:r>
            <a:r>
              <a:rPr lang="ar-JO" sz="2800" b="1" dirty="0"/>
              <a:t>ّ</a:t>
            </a:r>
            <a:r>
              <a:rPr lang="ar-SA" sz="2800" b="1" dirty="0" smtClean="0"/>
              <a:t>مايز</a:t>
            </a:r>
            <a:r>
              <a:rPr lang="ar-JO" sz="2800" b="1" dirty="0"/>
              <a:t>+</a:t>
            </a:r>
            <a:r>
              <a:rPr lang="ar-JO" sz="2800" b="1" dirty="0" smtClean="0"/>
              <a:t> </a:t>
            </a:r>
            <a:r>
              <a:rPr lang="ar-JO" sz="2800" b="1" dirty="0"/>
              <a:t>تفكير </a:t>
            </a:r>
            <a:r>
              <a:rPr lang="ar-JO" sz="2800" b="1" dirty="0" smtClean="0"/>
              <a:t>ناقد+ تدريس الأقران </a:t>
            </a:r>
            <a:r>
              <a:rPr lang="ar-SA" sz="2800" b="1" dirty="0" smtClean="0"/>
              <a:t>: </a:t>
            </a:r>
            <a:endParaRPr lang="ar-SA" sz="2800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269877" y="1875616"/>
            <a:ext cx="2055138" cy="4382095"/>
            <a:chOff x="6287512" y="2493050"/>
            <a:chExt cx="2055138" cy="4382095"/>
          </a:xfrm>
        </p:grpSpPr>
        <p:sp>
          <p:nvSpPr>
            <p:cNvPr id="29" name="Shape 2">
              <a:extLst>
                <a:ext uri="{FF2B5EF4-FFF2-40B4-BE49-F238E27FC236}">
                  <a16:creationId xmlns:a16="http://schemas.microsoft.com/office/drawing/2014/main" id="{E7AC2A34-6142-E906-338F-AEC60747B39E}"/>
                </a:ext>
              </a:extLst>
            </p:cNvPr>
            <p:cNvSpPr/>
            <p:nvPr/>
          </p:nvSpPr>
          <p:spPr>
            <a:xfrm>
              <a:off x="7292935" y="2493050"/>
              <a:ext cx="44410" cy="4382095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Shape 3">
              <a:extLst>
                <a:ext uri="{FF2B5EF4-FFF2-40B4-BE49-F238E27FC236}">
                  <a16:creationId xmlns:a16="http://schemas.microsoft.com/office/drawing/2014/main" id="{7F6B48C4-E63C-C065-BC44-13176ABDEC50}"/>
                </a:ext>
              </a:extLst>
            </p:cNvPr>
            <p:cNvSpPr/>
            <p:nvPr/>
          </p:nvSpPr>
          <p:spPr>
            <a:xfrm>
              <a:off x="7565053" y="2894350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Shape 4">
              <a:extLst>
                <a:ext uri="{FF2B5EF4-FFF2-40B4-BE49-F238E27FC236}">
                  <a16:creationId xmlns:a16="http://schemas.microsoft.com/office/drawing/2014/main" id="{638B7FF1-2629-0300-ECCB-FEBEDB7A220B}"/>
                </a:ext>
              </a:extLst>
            </p:cNvPr>
            <p:cNvSpPr/>
            <p:nvPr/>
          </p:nvSpPr>
          <p:spPr>
            <a:xfrm>
              <a:off x="7076816" y="2655884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Text 5">
              <a:extLst>
                <a:ext uri="{FF2B5EF4-FFF2-40B4-BE49-F238E27FC236}">
                  <a16:creationId xmlns:a16="http://schemas.microsoft.com/office/drawing/2014/main" id="{26859F2F-3E10-7852-2CE4-C439CF85BD63}"/>
                </a:ext>
              </a:extLst>
            </p:cNvPr>
            <p:cNvSpPr/>
            <p:nvPr/>
          </p:nvSpPr>
          <p:spPr>
            <a:xfrm>
              <a:off x="7223105" y="2708315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1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Shape 8">
              <a:extLst>
                <a:ext uri="{FF2B5EF4-FFF2-40B4-BE49-F238E27FC236}">
                  <a16:creationId xmlns:a16="http://schemas.microsoft.com/office/drawing/2014/main" id="{87F88120-07C1-DA73-FE01-511617E1C071}"/>
                </a:ext>
              </a:extLst>
            </p:cNvPr>
            <p:cNvSpPr/>
            <p:nvPr/>
          </p:nvSpPr>
          <p:spPr>
            <a:xfrm>
              <a:off x="6287512" y="400520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Shape 9">
              <a:extLst>
                <a:ext uri="{FF2B5EF4-FFF2-40B4-BE49-F238E27FC236}">
                  <a16:creationId xmlns:a16="http://schemas.microsoft.com/office/drawing/2014/main" id="{2BC01055-80C0-77E7-B6B8-79D5B3349246}"/>
                </a:ext>
              </a:extLst>
            </p:cNvPr>
            <p:cNvSpPr/>
            <p:nvPr/>
          </p:nvSpPr>
          <p:spPr>
            <a:xfrm>
              <a:off x="7065109" y="377749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Text 10">
              <a:extLst>
                <a:ext uri="{FF2B5EF4-FFF2-40B4-BE49-F238E27FC236}">
                  <a16:creationId xmlns:a16="http://schemas.microsoft.com/office/drawing/2014/main" id="{8EE93098-4EC1-B0BB-5A82-76A76BDDFABD}"/>
                </a:ext>
              </a:extLst>
            </p:cNvPr>
            <p:cNvSpPr/>
            <p:nvPr/>
          </p:nvSpPr>
          <p:spPr>
            <a:xfrm>
              <a:off x="7223105" y="381916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2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Shape 13">
              <a:extLst>
                <a:ext uri="{FF2B5EF4-FFF2-40B4-BE49-F238E27FC236}">
                  <a16:creationId xmlns:a16="http://schemas.microsoft.com/office/drawing/2014/main" id="{90D2BED4-4E81-51D4-EEE9-283E9A341BA1}"/>
                </a:ext>
              </a:extLst>
            </p:cNvPr>
            <p:cNvSpPr/>
            <p:nvPr/>
          </p:nvSpPr>
          <p:spPr>
            <a:xfrm>
              <a:off x="7565053" y="519642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Shape 14">
              <a:extLst>
                <a:ext uri="{FF2B5EF4-FFF2-40B4-BE49-F238E27FC236}">
                  <a16:creationId xmlns:a16="http://schemas.microsoft.com/office/drawing/2014/main" id="{F1EEB422-CD7D-C49E-AE4A-0F50444C3C4E}"/>
                </a:ext>
              </a:extLst>
            </p:cNvPr>
            <p:cNvSpPr/>
            <p:nvPr/>
          </p:nvSpPr>
          <p:spPr>
            <a:xfrm>
              <a:off x="7065109" y="496871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Text 15">
              <a:extLst>
                <a:ext uri="{FF2B5EF4-FFF2-40B4-BE49-F238E27FC236}">
                  <a16:creationId xmlns:a16="http://schemas.microsoft.com/office/drawing/2014/main" id="{8595E128-06CD-8863-5C3A-72B76A9A0CD9}"/>
                </a:ext>
              </a:extLst>
            </p:cNvPr>
            <p:cNvSpPr/>
            <p:nvPr/>
          </p:nvSpPr>
          <p:spPr>
            <a:xfrm>
              <a:off x="7223105" y="501038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3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Shape 4">
              <a:extLst>
                <a:ext uri="{FF2B5EF4-FFF2-40B4-BE49-F238E27FC236}">
                  <a16:creationId xmlns:a16="http://schemas.microsoft.com/office/drawing/2014/main" id="{575EAB91-AA07-F831-947E-C34E8C1F6743}"/>
                </a:ext>
              </a:extLst>
            </p:cNvPr>
            <p:cNvSpPr/>
            <p:nvPr/>
          </p:nvSpPr>
          <p:spPr>
            <a:xfrm>
              <a:off x="7065108" y="6224863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Shape 8">
              <a:extLst>
                <a:ext uri="{FF2B5EF4-FFF2-40B4-BE49-F238E27FC236}">
                  <a16:creationId xmlns:a16="http://schemas.microsoft.com/office/drawing/2014/main" id="{0D5A7EAB-D4DB-CEAE-1EEA-5E1D2011FFD3}"/>
                </a:ext>
              </a:extLst>
            </p:cNvPr>
            <p:cNvSpPr/>
            <p:nvPr/>
          </p:nvSpPr>
          <p:spPr>
            <a:xfrm>
              <a:off x="6304181" y="6452629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E6D8FF3-3190-3AF2-DD12-D27B7DE28528}"/>
              </a:ext>
            </a:extLst>
          </p:cNvPr>
          <p:cNvSpPr txBox="1"/>
          <p:nvPr/>
        </p:nvSpPr>
        <p:spPr>
          <a:xfrm>
            <a:off x="6249411" y="1614443"/>
            <a:ext cx="3244492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اكتب قاعدة همزة الوصل وهمزة القطع كما فهمتها.</a:t>
            </a:r>
            <a:endParaRPr lang="ar-JO" sz="2800" b="1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18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E6D8FF3-3190-3AF2-DD12-D27B7DE28528}"/>
              </a:ext>
            </a:extLst>
          </p:cNvPr>
          <p:cNvSpPr txBox="1"/>
          <p:nvPr/>
        </p:nvSpPr>
        <p:spPr>
          <a:xfrm>
            <a:off x="1206972" y="2670949"/>
            <a:ext cx="3244492" cy="138499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ابحث عبر </a:t>
            </a:r>
            <a:r>
              <a:rPr lang="ar-JO" sz="2800" b="1" dirty="0" smtClean="0"/>
              <a:t>محرّك البحث </a:t>
            </a:r>
            <a:r>
              <a:rPr lang="ar-JO" sz="2800" b="1" dirty="0"/>
              <a:t>عن </a:t>
            </a:r>
            <a:r>
              <a:rPr lang="ar-JO" sz="2800" b="1" dirty="0" smtClean="0"/>
              <a:t>آية تتضمن كلمتين همزتهما همزة قطع.</a:t>
            </a:r>
            <a:endParaRPr lang="ar-JO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EDAD4E-2999-F673-53FA-70565654FDAA}"/>
              </a:ext>
            </a:extLst>
          </p:cNvPr>
          <p:cNvSpPr txBox="1"/>
          <p:nvPr/>
        </p:nvSpPr>
        <p:spPr>
          <a:xfrm>
            <a:off x="6214815" y="3999170"/>
            <a:ext cx="2993244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ما نوع الهمزة في كلمة ( اقتناع ) ؟</a:t>
            </a:r>
            <a:endParaRPr lang="ar-SA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ABFFF-DCA7-6795-A617-FB9E7A5C0A00}"/>
              </a:ext>
            </a:extLst>
          </p:cNvPr>
          <p:cNvSpPr txBox="1"/>
          <p:nvPr/>
        </p:nvSpPr>
        <p:spPr>
          <a:xfrm>
            <a:off x="1218224" y="5532158"/>
            <a:ext cx="3244492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اكتب كلمة تبدأ بهمزة قطع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215060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263017" y="1120985"/>
            <a:ext cx="71962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الرّبط بالواقع </a:t>
            </a:r>
            <a:r>
              <a:rPr lang="ar-SA" sz="2800" b="1" dirty="0" smtClean="0"/>
              <a:t>:</a:t>
            </a:r>
            <a:r>
              <a:rPr lang="ar-JO" sz="2800" b="1" dirty="0" smtClean="0"/>
              <a:t> </a:t>
            </a:r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 smtClean="0">
                <a:solidFill>
                  <a:srgbClr val="002060"/>
                </a:solidFill>
              </a:rPr>
              <a:t>تأمّل الصورة أمامكَ واربط ما جاء فيها مع مفهوم الدّرس.</a:t>
            </a:r>
            <a:r>
              <a:rPr lang="ar-SA" sz="2800" b="1" dirty="0" smtClean="0">
                <a:solidFill>
                  <a:srgbClr val="002060"/>
                </a:solidFill>
              </a:rPr>
              <a:t> </a:t>
            </a:r>
            <a:endParaRPr lang="ar-SA" sz="2800" b="1" dirty="0">
              <a:solidFill>
                <a:srgbClr val="00206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18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333" y="2472084"/>
            <a:ext cx="6637885" cy="398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70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0" name="Rectangle 39"/>
          <p:cNvSpPr/>
          <p:nvPr/>
        </p:nvSpPr>
        <p:spPr>
          <a:xfrm>
            <a:off x="594270" y="0"/>
            <a:ext cx="8942681" cy="60580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2651760" y="1193377"/>
            <a:ext cx="6079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تقويم ختامي </a:t>
            </a:r>
            <a:r>
              <a:rPr lang="ar-JO" sz="2800" b="1" dirty="0" smtClean="0"/>
              <a:t>:</a:t>
            </a:r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F5B513F9-25D6-FB91-0E46-0A6564EB3033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7B3E7EE3-5CE8-4E80-1679-E6CD01432812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id="{2C1BF596-3121-3356-DBDC-7D927912828F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C28C7822-3E16-6694-6EF6-1CA87167274B}"/>
              </a:ext>
            </a:extLst>
          </p:cNvPr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A98283-B43E-50F0-126D-C9725A568D53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99063" y="2076994"/>
            <a:ext cx="64326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400" b="1" dirty="0" smtClean="0">
                <a:solidFill>
                  <a:srgbClr val="002060"/>
                </a:solidFill>
              </a:rPr>
              <a:t>عيّن الكلمة التي تحتوي على همزة </a:t>
            </a:r>
            <a:r>
              <a:rPr lang="ar-JO" sz="2400" b="1" dirty="0" smtClean="0">
                <a:solidFill>
                  <a:srgbClr val="002060"/>
                </a:solidFill>
              </a:rPr>
              <a:t>القطع </a:t>
            </a:r>
            <a:r>
              <a:rPr lang="ar-JO" sz="2400" b="1" dirty="0" smtClean="0">
                <a:solidFill>
                  <a:srgbClr val="002060"/>
                </a:solidFill>
              </a:rPr>
              <a:t>:</a:t>
            </a:r>
          </a:p>
          <a:p>
            <a:pPr algn="r" rtl="1"/>
            <a:endParaRPr lang="ar-JO" sz="2400" b="1" dirty="0">
              <a:solidFill>
                <a:srgbClr val="002060"/>
              </a:solidFill>
            </a:endParaRPr>
          </a:p>
          <a:p>
            <a:pPr algn="r" rtl="1"/>
            <a:r>
              <a:rPr lang="ar-JO" sz="2400" b="1" dirty="0" smtClean="0">
                <a:solidFill>
                  <a:srgbClr val="002060"/>
                </a:solidFill>
              </a:rPr>
              <a:t>1- انتهاء</a:t>
            </a:r>
          </a:p>
          <a:p>
            <a:pPr algn="r" rtl="1"/>
            <a:endParaRPr lang="ar-JO" sz="2400" b="1" dirty="0">
              <a:solidFill>
                <a:srgbClr val="002060"/>
              </a:solidFill>
            </a:endParaRPr>
          </a:p>
          <a:p>
            <a:pPr algn="r" rtl="1"/>
            <a:r>
              <a:rPr lang="ar-JO" sz="2400" b="1" dirty="0" smtClean="0">
                <a:solidFill>
                  <a:srgbClr val="002060"/>
                </a:solidFill>
              </a:rPr>
              <a:t>2- إقبال</a:t>
            </a:r>
          </a:p>
          <a:p>
            <a:pPr algn="r" rtl="1"/>
            <a:endParaRPr lang="ar-JO" sz="2400" b="1" dirty="0">
              <a:solidFill>
                <a:srgbClr val="002060"/>
              </a:solidFill>
            </a:endParaRPr>
          </a:p>
          <a:p>
            <a:pPr algn="r" rtl="1"/>
            <a:r>
              <a:rPr lang="ar-JO" sz="2400" b="1" dirty="0" smtClean="0">
                <a:solidFill>
                  <a:srgbClr val="002060"/>
                </a:solidFill>
              </a:rPr>
              <a:t>3- اسمعْ</a:t>
            </a:r>
          </a:p>
          <a:p>
            <a:pPr algn="r" rtl="1"/>
            <a:endParaRPr lang="ar-JO" sz="2400" b="1" dirty="0">
              <a:solidFill>
                <a:srgbClr val="002060"/>
              </a:solidFill>
            </a:endParaRPr>
          </a:p>
          <a:p>
            <a:pPr algn="r" rtl="1"/>
            <a:r>
              <a:rPr lang="ar-JO" sz="2400" b="1" dirty="0" smtClean="0">
                <a:solidFill>
                  <a:srgbClr val="002060"/>
                </a:solidFill>
              </a:rPr>
              <a:t>4- جميع الكلمات السّابقة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6" y="2587035"/>
            <a:ext cx="3087597" cy="308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0" name="Rectangle 39"/>
          <p:cNvSpPr/>
          <p:nvPr/>
        </p:nvSpPr>
        <p:spPr>
          <a:xfrm>
            <a:off x="594270" y="0"/>
            <a:ext cx="8942681" cy="60580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2651760" y="1193377"/>
            <a:ext cx="6079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تقويم ختامي </a:t>
            </a:r>
            <a:r>
              <a:rPr lang="ar-JO" sz="2800" b="1" dirty="0" smtClean="0"/>
              <a:t>:</a:t>
            </a:r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F5B513F9-25D6-FB91-0E46-0A6564EB3033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7B3E7EE3-5CE8-4E80-1679-E6CD01432812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id="{2C1BF596-3121-3356-DBDC-7D927912828F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C28C7822-3E16-6694-6EF6-1CA87167274B}"/>
              </a:ext>
            </a:extLst>
          </p:cNvPr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A98283-B43E-50F0-126D-C9725A568D53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99063" y="2076994"/>
            <a:ext cx="64326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400" b="1" dirty="0" smtClean="0">
                <a:solidFill>
                  <a:srgbClr val="002060"/>
                </a:solidFill>
              </a:rPr>
              <a:t>عيّن الكلمة التي تحتوي على همزة القطع :</a:t>
            </a:r>
          </a:p>
          <a:p>
            <a:pPr algn="r" rtl="1"/>
            <a:endParaRPr lang="ar-JO" sz="2400" b="1" dirty="0">
              <a:solidFill>
                <a:srgbClr val="002060"/>
              </a:solidFill>
            </a:endParaRPr>
          </a:p>
          <a:p>
            <a:pPr algn="r" rtl="1"/>
            <a:r>
              <a:rPr lang="ar-JO" sz="2400" b="1" dirty="0" smtClean="0">
                <a:solidFill>
                  <a:schemeClr val="accent1">
                    <a:lumMod val="50000"/>
                  </a:schemeClr>
                </a:solidFill>
              </a:rPr>
              <a:t>1- انتهاء</a:t>
            </a:r>
          </a:p>
          <a:p>
            <a:pPr algn="r" rtl="1"/>
            <a:endParaRPr lang="ar-JO" sz="2400" b="1" dirty="0">
              <a:solidFill>
                <a:srgbClr val="002060"/>
              </a:solidFill>
            </a:endParaRPr>
          </a:p>
          <a:p>
            <a:pPr algn="r" rtl="1"/>
            <a:r>
              <a:rPr lang="ar-JO" sz="2400" b="1" dirty="0" smtClean="0">
                <a:solidFill>
                  <a:srgbClr val="FF0000"/>
                </a:solidFill>
              </a:rPr>
              <a:t>2- إقبال</a:t>
            </a:r>
          </a:p>
          <a:p>
            <a:pPr algn="r" rtl="1"/>
            <a:endParaRPr lang="ar-JO" sz="2400" b="1" dirty="0">
              <a:solidFill>
                <a:srgbClr val="002060"/>
              </a:solidFill>
            </a:endParaRPr>
          </a:p>
          <a:p>
            <a:pPr algn="r" rtl="1"/>
            <a:r>
              <a:rPr lang="ar-JO" sz="2400" b="1" dirty="0" smtClean="0">
                <a:solidFill>
                  <a:srgbClr val="002060"/>
                </a:solidFill>
              </a:rPr>
              <a:t>3- اسمعْ</a:t>
            </a:r>
          </a:p>
          <a:p>
            <a:pPr algn="r" rtl="1"/>
            <a:endParaRPr lang="ar-JO" sz="2400" b="1" dirty="0">
              <a:solidFill>
                <a:srgbClr val="002060"/>
              </a:solidFill>
            </a:endParaRPr>
          </a:p>
          <a:p>
            <a:pPr algn="r" rtl="1"/>
            <a:r>
              <a:rPr lang="ar-JO" sz="2400" b="1" dirty="0" smtClean="0">
                <a:solidFill>
                  <a:srgbClr val="002060"/>
                </a:solidFill>
              </a:rPr>
              <a:t>4- جميع الكلمات السّابقة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598" y="3506641"/>
            <a:ext cx="624193" cy="624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531" y="2644441"/>
            <a:ext cx="2779581" cy="264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019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 بطاقة خروج :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C979D30-628F-BC3B-7C91-E1AF6442F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8876" y="1807079"/>
            <a:ext cx="6551232" cy="464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207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المادّة: اللّغة العربيّة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الصّف: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الأولى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الدّرس: الكتابة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92116" y="1120985"/>
            <a:ext cx="6480485" cy="47089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50000"/>
              </a:lnSpc>
            </a:pPr>
            <a:r>
              <a:rPr lang="ar-SA" sz="2400" b="1" dirty="0"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النتاجات المتوقعة :</a:t>
            </a:r>
            <a:r>
              <a:rPr lang="ar-JO" sz="2400" b="1" dirty="0"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 </a:t>
            </a:r>
          </a:p>
          <a:p>
            <a:pPr algn="r" rtl="1">
              <a:lnSpc>
                <a:spcPct val="250000"/>
              </a:lnSpc>
            </a:pPr>
            <a:r>
              <a:rPr lang="ar-JO" sz="2400" b="1" dirty="0">
                <a:solidFill>
                  <a:srgbClr val="BE1438"/>
                </a:solidFill>
              </a:rPr>
              <a:t>1- </a:t>
            </a:r>
            <a:r>
              <a:rPr lang="ar-JO" sz="2400" b="1" dirty="0" smtClean="0">
                <a:solidFill>
                  <a:srgbClr val="BE1438"/>
                </a:solidFill>
              </a:rPr>
              <a:t>يُميّز بين همزتي الوصل و القطع.</a:t>
            </a:r>
            <a:endParaRPr lang="ar-JO" sz="2400" b="1" dirty="0">
              <a:solidFill>
                <a:srgbClr val="BE1438"/>
              </a:solidFill>
            </a:endParaRPr>
          </a:p>
          <a:p>
            <a:pPr algn="r" rtl="1">
              <a:lnSpc>
                <a:spcPct val="250000"/>
              </a:lnSpc>
            </a:pPr>
            <a:r>
              <a:rPr lang="ar-JO" sz="2400" b="1" dirty="0">
                <a:solidFill>
                  <a:srgbClr val="BE1438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2- </a:t>
            </a:r>
            <a:r>
              <a:rPr lang="ar-JO" sz="2400" b="1" dirty="0" smtClean="0">
                <a:solidFill>
                  <a:srgbClr val="BE1438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يستخرج كلمات تحتوي على همزتي وصل وقطع ويُصنفهما.</a:t>
            </a:r>
          </a:p>
          <a:p>
            <a:pPr algn="r" rtl="1">
              <a:lnSpc>
                <a:spcPct val="250000"/>
              </a:lnSpc>
            </a:pPr>
            <a:r>
              <a:rPr lang="ar-JO" sz="2400" b="1" dirty="0" smtClean="0">
                <a:solidFill>
                  <a:srgbClr val="BE1438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3- تنمو لديه قيمة المسؤولية الاجتماعية.</a:t>
            </a:r>
            <a:endParaRPr lang="ar-SA" sz="2400" b="1" dirty="0"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pPr algn="r" rtl="1"/>
            <a:endParaRPr lang="en-US" sz="2000" b="1" dirty="0"/>
          </a:p>
          <a:p>
            <a:pPr algn="r"/>
            <a:r>
              <a:rPr lang="ar-JO" sz="2000" b="1" dirty="0"/>
              <a:t> 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الأولى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096000" y="1174543"/>
            <a:ext cx="33697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التّمهيد :</a:t>
            </a:r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 smtClean="0"/>
              <a:t>اكتب عنوانًا لكل صورة من الصور التي أمامك.</a:t>
            </a:r>
            <a:endParaRPr lang="ar-SA" sz="2800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7" name="Flowchart: Alternate Process 26"/>
          <p:cNvSpPr/>
          <p:nvPr/>
        </p:nvSpPr>
        <p:spPr>
          <a:xfrm>
            <a:off x="41638" y="6080813"/>
            <a:ext cx="1573020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97" y="2041477"/>
            <a:ext cx="5113547" cy="21983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85" y="4092584"/>
            <a:ext cx="5185146" cy="190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480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0" name="Rectangle 39"/>
          <p:cNvSpPr/>
          <p:nvPr/>
        </p:nvSpPr>
        <p:spPr>
          <a:xfrm>
            <a:off x="594270" y="-40341"/>
            <a:ext cx="8942681" cy="60580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57175" y="1047932"/>
            <a:ext cx="1573020" cy="730155"/>
            <a:chOff x="7449987" y="-849018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9987" y="-849018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86267" y="-776545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1075765" y="1061291"/>
            <a:ext cx="7869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تقويم قبلي : </a:t>
            </a:r>
            <a:endParaRPr lang="ar-JO" sz="2800" b="1" dirty="0" smtClean="0"/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F5B513F9-25D6-FB91-0E46-0A6564EB3033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7B3E7EE3-5CE8-4E80-1679-E6CD01432812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id="{2C1BF596-3121-3356-DBDC-7D927912828F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C28C7822-3E16-6694-6EF6-1CA87167274B}"/>
              </a:ext>
            </a:extLst>
          </p:cNvPr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A98283-B43E-50F0-126D-C9725A568D53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77398" y="1815950"/>
            <a:ext cx="51553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>
                <a:solidFill>
                  <a:schemeClr val="accent1">
                    <a:lumMod val="50000"/>
                  </a:schemeClr>
                </a:solidFill>
              </a:rPr>
              <a:t>عيّن الكلمة التي تحتوي خطأً املائيًا:</a:t>
            </a:r>
          </a:p>
          <a:p>
            <a:pPr algn="r" rtl="1"/>
            <a:endParaRPr lang="ar-JO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 rtl="1"/>
            <a:r>
              <a:rPr lang="ar-JO" sz="2800" b="1" dirty="0" smtClean="0">
                <a:solidFill>
                  <a:schemeClr val="accent1">
                    <a:lumMod val="50000"/>
                  </a:schemeClr>
                </a:solidFill>
              </a:rPr>
              <a:t>1- سماءً</a:t>
            </a:r>
          </a:p>
          <a:p>
            <a:pPr algn="r" rtl="1"/>
            <a:endParaRPr lang="ar-JO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 rtl="1"/>
            <a:r>
              <a:rPr lang="ar-JO" sz="2800" b="1" dirty="0" smtClean="0">
                <a:solidFill>
                  <a:schemeClr val="accent1">
                    <a:lumMod val="50000"/>
                  </a:schemeClr>
                </a:solidFill>
              </a:rPr>
              <a:t>2- دفئًا</a:t>
            </a:r>
          </a:p>
          <a:p>
            <a:pPr algn="r" rtl="1"/>
            <a:endParaRPr lang="ar-JO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 rtl="1"/>
            <a:r>
              <a:rPr lang="ar-JO" sz="2800" b="1" dirty="0" smtClean="0">
                <a:solidFill>
                  <a:schemeClr val="accent1">
                    <a:lumMod val="50000"/>
                  </a:schemeClr>
                </a:solidFill>
              </a:rPr>
              <a:t>3- وضوءًا</a:t>
            </a:r>
          </a:p>
          <a:p>
            <a:pPr algn="r" rtl="1"/>
            <a:endParaRPr lang="ar-JO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 rtl="1"/>
            <a:r>
              <a:rPr lang="ar-JO" sz="2800" b="1" dirty="0" smtClean="0">
                <a:solidFill>
                  <a:schemeClr val="accent1">
                    <a:lumMod val="50000"/>
                  </a:schemeClr>
                </a:solidFill>
              </a:rPr>
              <a:t>4- شاطؤ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4" y="2500120"/>
            <a:ext cx="2861930" cy="300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628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40" name="Rectangle 39"/>
          <p:cNvSpPr/>
          <p:nvPr/>
        </p:nvSpPr>
        <p:spPr>
          <a:xfrm>
            <a:off x="594270" y="-40341"/>
            <a:ext cx="8942681" cy="605804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26272" y="1016587"/>
            <a:ext cx="1573020" cy="730155"/>
            <a:chOff x="7449987" y="-849018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9987" y="-849018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86267" y="-776545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6" y="6300045"/>
            <a:ext cx="10366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BFFAD2-1420-596A-264C-A39F747353CD}"/>
              </a:ext>
            </a:extLst>
          </p:cNvPr>
          <p:cNvSpPr txBox="1"/>
          <p:nvPr/>
        </p:nvSpPr>
        <p:spPr>
          <a:xfrm>
            <a:off x="1075765" y="1061291"/>
            <a:ext cx="7869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/>
              <a:t>تقويم قبلي : </a:t>
            </a:r>
            <a:endParaRPr lang="ar-JO" sz="2800" b="1" dirty="0" smtClean="0"/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F5B513F9-25D6-FB91-0E46-0A6564EB3033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7B3E7EE3-5CE8-4E80-1679-E6CD01432812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id="{2C1BF596-3121-3356-DBDC-7D927912828F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C28C7822-3E16-6694-6EF6-1CA87167274B}"/>
              </a:ext>
            </a:extLst>
          </p:cNvPr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63A98283-B43E-50F0-126D-C9725A568D53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77398" y="1815950"/>
            <a:ext cx="51553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>
                <a:solidFill>
                  <a:schemeClr val="accent1">
                    <a:lumMod val="50000"/>
                  </a:schemeClr>
                </a:solidFill>
              </a:rPr>
              <a:t>عيّن الكلمة التي تحتوي خطأً املائيًا:</a:t>
            </a:r>
          </a:p>
          <a:p>
            <a:pPr algn="r" rtl="1"/>
            <a:endParaRPr lang="ar-JO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 rtl="1"/>
            <a:r>
              <a:rPr lang="ar-JO" sz="2800" b="1" dirty="0" smtClean="0">
                <a:solidFill>
                  <a:schemeClr val="accent1">
                    <a:lumMod val="50000"/>
                  </a:schemeClr>
                </a:solidFill>
              </a:rPr>
              <a:t>1- سماءً</a:t>
            </a:r>
          </a:p>
          <a:p>
            <a:pPr algn="r" rtl="1"/>
            <a:endParaRPr lang="ar-JO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 rtl="1"/>
            <a:r>
              <a:rPr lang="ar-JO" sz="2800" b="1" dirty="0" smtClean="0">
                <a:solidFill>
                  <a:schemeClr val="accent1">
                    <a:lumMod val="50000"/>
                  </a:schemeClr>
                </a:solidFill>
              </a:rPr>
              <a:t>2- دفئًا</a:t>
            </a:r>
          </a:p>
          <a:p>
            <a:pPr algn="r" rtl="1"/>
            <a:endParaRPr lang="ar-JO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 rtl="1"/>
            <a:r>
              <a:rPr lang="ar-JO" sz="2800" b="1" dirty="0" smtClean="0">
                <a:solidFill>
                  <a:schemeClr val="accent1">
                    <a:lumMod val="50000"/>
                  </a:schemeClr>
                </a:solidFill>
              </a:rPr>
              <a:t>3- وضوءًا</a:t>
            </a:r>
          </a:p>
          <a:p>
            <a:pPr algn="r" rtl="1"/>
            <a:endParaRPr lang="ar-JO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 rtl="1"/>
            <a:r>
              <a:rPr lang="ar-JO" sz="2800" b="1" dirty="0" smtClean="0">
                <a:solidFill>
                  <a:srgbClr val="FF0000"/>
                </a:solidFill>
              </a:rPr>
              <a:t>4- شاطؤ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75" y="2027421"/>
            <a:ext cx="3689124" cy="35158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909" y="5141435"/>
            <a:ext cx="611490" cy="61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09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68602" y="1779810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68602" y="1049639"/>
            <a:ext cx="9092370" cy="1095249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JO" sz="6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التّقديم: </a:t>
            </a:r>
            <a:r>
              <a:rPr lang="ar-JO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شاهد المقطع المرئي و توصّل إلى تعريف همزتي الوصل والقطع.</a:t>
            </a:r>
            <a:endParaRPr lang="ar-JO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21253C3A-9958-47DF-3CC6-2C18CD525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9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الأغاني النحوية _ همزة الوصل والقط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9749" y="2165935"/>
            <a:ext cx="7045584" cy="396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755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971571" y="1204358"/>
            <a:ext cx="4240424" cy="2904797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JO" sz="5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التّقديم</a:t>
            </a:r>
            <a:r>
              <a:rPr lang="ar-JO" sz="5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ar-JO" sz="5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التغذية الرّاجعة </a:t>
            </a:r>
          </a:p>
          <a:p>
            <a:pPr algn="r" rtl="1"/>
            <a:endParaRPr lang="ar-JO" sz="61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JO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شاهد المقطع المرئي و توصّل إلى تعريف همزتي الوصل والقطع.</a:t>
            </a:r>
            <a:endParaRPr lang="ar-JO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21253C3A-9958-47DF-3CC6-2C18CD525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9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77" y="1145011"/>
            <a:ext cx="3277338" cy="49011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745" y="3492728"/>
            <a:ext cx="2661524" cy="266152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31728" y="1080919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5341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ar-JO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76093" y="465363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833685" y="1088932"/>
            <a:ext cx="1535732" cy="661914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J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التّقديم: </a:t>
            </a:r>
          </a:p>
          <a:p>
            <a:pPr algn="r" rtl="1"/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21253C3A-9958-47DF-3CC6-2C18CD525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9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86" y="1227075"/>
            <a:ext cx="7690468" cy="971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556" y="2343816"/>
            <a:ext cx="5813654" cy="3557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6" y="3438853"/>
            <a:ext cx="3746300" cy="24445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40" y="1931844"/>
            <a:ext cx="1380865" cy="144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35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اللغة العربية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ar-JO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الثامن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الأولى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en-US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</a:t>
            </a:r>
            <a:r>
              <a:rPr lang="ar-SA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: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الكتابة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0" y="694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851566" y="1088931"/>
            <a:ext cx="2517851" cy="86404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endParaRPr lang="ar-JO" sz="25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r>
              <a:rPr lang="ar-JO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التّقديم</a:t>
            </a:r>
            <a:r>
              <a:rPr lang="ar-JO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ar-JO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التغذية الرّاجعة </a:t>
            </a:r>
            <a:endParaRPr lang="ar-JO" sz="2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ar-JO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rtl="1"/>
            <a:endParaRPr lang="en-US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86" y="1227075"/>
            <a:ext cx="6132914" cy="971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65" y="2116828"/>
            <a:ext cx="8614063" cy="45563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41244" y="4458464"/>
            <a:ext cx="355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000" b="1" dirty="0" smtClean="0">
                <a:solidFill>
                  <a:srgbClr val="FF0000"/>
                </a:solidFill>
              </a:rPr>
              <a:t>المسؤولية / الاجتماعية / السّمات / امتازت / الأمم / المتقدّمة / التاريخ / الإنسانيّ / ارتباط / الالتزام / استقرار / المجتمع / النشاطات / الخير / التبرّع / الدّم / التوعية / المرورية/ الاهتمام / السّن.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21253C3A-9958-47DF-3CC6-2C18CD525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7" y="6009635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74293" y="3450605"/>
            <a:ext cx="2756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000" b="1" dirty="0" smtClean="0">
                <a:solidFill>
                  <a:srgbClr val="FF0000"/>
                </a:solidFill>
              </a:rPr>
              <a:t>إحدى / أهم / </a:t>
            </a:r>
            <a:r>
              <a:rPr lang="ar-JO" sz="2000" b="1" dirty="0" smtClean="0">
                <a:solidFill>
                  <a:srgbClr val="FF0000"/>
                </a:solidFill>
              </a:rPr>
              <a:t>إطار / أو / إذ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32769" y="3450605"/>
            <a:ext cx="2007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000" b="1" dirty="0" smtClean="0">
                <a:solidFill>
                  <a:srgbClr val="FF0000"/>
                </a:solidFill>
              </a:rPr>
              <a:t>همزة القطع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17965" y="5102559"/>
            <a:ext cx="2007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000" b="1" dirty="0" smtClean="0">
                <a:solidFill>
                  <a:srgbClr val="FF0000"/>
                </a:solidFill>
              </a:rPr>
              <a:t>همزة الوصل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13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2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2358</TotalTime>
  <Words>930</Words>
  <Application>Microsoft Office PowerPoint</Application>
  <PresentationFormat>Widescreen</PresentationFormat>
  <Paragraphs>367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Adobe Arabic</vt:lpstr>
      <vt:lpstr>adonis-web</vt:lpstr>
      <vt:lpstr>AGA Aladdin Regular</vt:lpstr>
      <vt:lpstr>AGA Battouta Regular</vt:lpstr>
      <vt:lpstr>Arial</vt:lpstr>
      <vt:lpstr>Calibri</vt:lpstr>
      <vt:lpstr>Calibri Light</vt:lpstr>
      <vt:lpstr>GE SS Text Bold</vt:lpstr>
      <vt:lpstr>HelveticaNeueLT Arabic 45 Light</vt:lpstr>
      <vt:lpstr>HelveticaNeueLT Arabic 55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Maali</cp:lastModifiedBy>
  <cp:revision>201</cp:revision>
  <dcterms:created xsi:type="dcterms:W3CDTF">2019-06-13T08:00:41Z</dcterms:created>
  <dcterms:modified xsi:type="dcterms:W3CDTF">2024-09-21T07:43:20Z</dcterms:modified>
</cp:coreProperties>
</file>