
<file path=[Content_Types].xml><?xml version="1.0" encoding="utf-8"?>
<Types xmlns="http://schemas.openxmlformats.org/package/2006/content-types">
  <Default Extension="emf" ContentType="image/x-emf"/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4" r:id="rId3"/>
    <p:sldId id="266" r:id="rId4"/>
    <p:sldId id="268" r:id="rId5"/>
    <p:sldId id="290" r:id="rId6"/>
    <p:sldId id="285" r:id="rId7"/>
    <p:sldId id="275" r:id="rId8"/>
    <p:sldId id="293" r:id="rId9"/>
    <p:sldId id="294" r:id="rId10"/>
    <p:sldId id="278" r:id="rId11"/>
    <p:sldId id="282" r:id="rId12"/>
    <p:sldId id="289" r:id="rId13"/>
    <p:sldId id="28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463" autoAdjust="0"/>
    <p:restoredTop sz="94660"/>
  </p:normalViewPr>
  <p:slideViewPr>
    <p:cSldViewPr snapToGrid="0">
      <p:cViewPr varScale="1">
        <p:scale>
          <a:sx n="72" d="100"/>
          <a:sy n="72" d="100"/>
        </p:scale>
        <p:origin x="6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415732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5756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296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092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051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1143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244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137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2217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7141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52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C6F202-E086-43E8-BC5F-C161767B9809}" type="datetimeFigureOut">
              <a:rPr lang="en-US" smtClean="0"/>
              <a:t>8/31/2025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28DE67-49EB-4AE0-88C0-2B97B80F6F8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49789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9.jfif"/><Relationship Id="rId4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0.jfif"/><Relationship Id="rId4" Type="http://schemas.openxmlformats.org/officeDocument/2006/relationships/image" Target="../media/image1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jfif"/><Relationship Id="rId5" Type="http://schemas.openxmlformats.org/officeDocument/2006/relationships/image" Target="../media/image7.jp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1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7" Type="http://schemas.openxmlformats.org/officeDocument/2006/relationships/image" Target="../media/image14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3.PNG"/><Relationship Id="rId5" Type="http://schemas.openxmlformats.org/officeDocument/2006/relationships/image" Target="../media/image12.png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0"/>
            <a:ext cx="2082800" cy="18503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854242" y="2092034"/>
            <a:ext cx="9552262" cy="4431983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الوحدة : </a:t>
            </a:r>
            <a:r>
              <a:rPr lang="ar-JO" sz="4400" dirty="0">
                <a:cs typeface="AGA Battouta Regular" pitchFamily="2" charset="-78"/>
              </a:rPr>
              <a:t>الأولى  أحسنوا جواركم.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الدرس :  </a:t>
            </a:r>
            <a:r>
              <a:rPr lang="ar-JO" sz="4400" dirty="0">
                <a:cs typeface="AGA Battouta Regular" pitchFamily="2" charset="-78"/>
              </a:rPr>
              <a:t>أبني لغتي – الجملة الاسمية / صُور المبتدأ. </a:t>
            </a: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المبحث :  </a:t>
            </a:r>
            <a:r>
              <a:rPr lang="ar-JO" sz="4400" dirty="0">
                <a:cs typeface="AGA Battouta Regular" pitchFamily="2" charset="-78"/>
              </a:rPr>
              <a:t>اللغة العربية.</a:t>
            </a:r>
            <a:endParaRPr lang="ar-SA" sz="4400" dirty="0">
              <a:cs typeface="AGA Battouta Regular" pitchFamily="2" charset="-78"/>
            </a:endParaRPr>
          </a:p>
          <a:p>
            <a:pPr algn="r" rtl="1">
              <a:lnSpc>
                <a:spcPct val="150000"/>
              </a:lnSpc>
            </a:pPr>
            <a:r>
              <a:rPr lang="ar-SA" sz="4400" dirty="0">
                <a:cs typeface="AGA Battouta Regular" pitchFamily="2" charset="-78"/>
              </a:rPr>
              <a:t>الصف :  </a:t>
            </a:r>
            <a:r>
              <a:rPr lang="ar-JO" sz="4400" dirty="0">
                <a:cs typeface="AGA Battouta Regular" pitchFamily="2" charset="-78"/>
              </a:rPr>
              <a:t>الثامن.</a:t>
            </a:r>
          </a:p>
          <a:p>
            <a:endParaRPr lang="ar-JO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17805" y="328517"/>
            <a:ext cx="5910202" cy="185708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71810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 err="1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المادة:اللغة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4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9720" y="1174543"/>
            <a:ext cx="508605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التمايز</a:t>
            </a:r>
            <a:r>
              <a:rPr lang="ar-JO" sz="2800" b="1" dirty="0"/>
              <a:t>+ التفكير الناقد:</a:t>
            </a:r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grpSp>
        <p:nvGrpSpPr>
          <p:cNvPr id="27" name="Group 26"/>
          <p:cNvGrpSpPr/>
          <p:nvPr/>
        </p:nvGrpSpPr>
        <p:grpSpPr>
          <a:xfrm>
            <a:off x="4242716" y="2033612"/>
            <a:ext cx="2055138" cy="4382095"/>
            <a:chOff x="6287512" y="2493050"/>
            <a:chExt cx="2055138" cy="4382095"/>
          </a:xfrm>
        </p:grpSpPr>
        <p:sp>
          <p:nvSpPr>
            <p:cNvPr id="29" name="Shape 2">
              <a:extLst>
                <a:ext uri="{FF2B5EF4-FFF2-40B4-BE49-F238E27FC236}">
                  <a16:creationId xmlns:a16="http://schemas.microsoft.com/office/drawing/2014/main" id="{E7AC2A34-6142-E906-338F-AEC60747B39E}"/>
                </a:ext>
              </a:extLst>
            </p:cNvPr>
            <p:cNvSpPr/>
            <p:nvPr/>
          </p:nvSpPr>
          <p:spPr>
            <a:xfrm>
              <a:off x="7292935" y="2493050"/>
              <a:ext cx="44410" cy="4382095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0" name="Shape 3">
              <a:extLst>
                <a:ext uri="{FF2B5EF4-FFF2-40B4-BE49-F238E27FC236}">
                  <a16:creationId xmlns:a16="http://schemas.microsoft.com/office/drawing/2014/main" id="{7F6B48C4-E63C-C065-BC44-13176ABDEC50}"/>
                </a:ext>
              </a:extLst>
            </p:cNvPr>
            <p:cNvSpPr/>
            <p:nvPr/>
          </p:nvSpPr>
          <p:spPr>
            <a:xfrm>
              <a:off x="7565053" y="2894350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1" name="Shape 4">
              <a:extLst>
                <a:ext uri="{FF2B5EF4-FFF2-40B4-BE49-F238E27FC236}">
                  <a16:creationId xmlns:a16="http://schemas.microsoft.com/office/drawing/2014/main" id="{638B7FF1-2629-0300-ECCB-FEBEDB7A220B}"/>
                </a:ext>
              </a:extLst>
            </p:cNvPr>
            <p:cNvSpPr/>
            <p:nvPr/>
          </p:nvSpPr>
          <p:spPr>
            <a:xfrm>
              <a:off x="7076816" y="2655884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2" name="Text 5">
              <a:extLst>
                <a:ext uri="{FF2B5EF4-FFF2-40B4-BE49-F238E27FC236}">
                  <a16:creationId xmlns:a16="http://schemas.microsoft.com/office/drawing/2014/main" id="{26859F2F-3E10-7852-2CE4-C439CF85BD63}"/>
                </a:ext>
              </a:extLst>
            </p:cNvPr>
            <p:cNvSpPr/>
            <p:nvPr/>
          </p:nvSpPr>
          <p:spPr>
            <a:xfrm>
              <a:off x="7223105" y="2708315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1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4" name="Shape 8">
              <a:extLst>
                <a:ext uri="{FF2B5EF4-FFF2-40B4-BE49-F238E27FC236}">
                  <a16:creationId xmlns:a16="http://schemas.microsoft.com/office/drawing/2014/main" id="{87F88120-07C1-DA73-FE01-511617E1C071}"/>
                </a:ext>
              </a:extLst>
            </p:cNvPr>
            <p:cNvSpPr/>
            <p:nvPr/>
          </p:nvSpPr>
          <p:spPr>
            <a:xfrm>
              <a:off x="6287512" y="400520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35" name="Shape 9">
              <a:extLst>
                <a:ext uri="{FF2B5EF4-FFF2-40B4-BE49-F238E27FC236}">
                  <a16:creationId xmlns:a16="http://schemas.microsoft.com/office/drawing/2014/main" id="{2BC01055-80C0-77E7-B6B8-79D5B3349246}"/>
                </a:ext>
              </a:extLst>
            </p:cNvPr>
            <p:cNvSpPr/>
            <p:nvPr/>
          </p:nvSpPr>
          <p:spPr>
            <a:xfrm>
              <a:off x="7065109" y="377749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44" name="Text 10">
              <a:extLst>
                <a:ext uri="{FF2B5EF4-FFF2-40B4-BE49-F238E27FC236}">
                  <a16:creationId xmlns:a16="http://schemas.microsoft.com/office/drawing/2014/main" id="{8EE93098-4EC1-B0BB-5A82-76A76BDDFABD}"/>
                </a:ext>
              </a:extLst>
            </p:cNvPr>
            <p:cNvSpPr/>
            <p:nvPr/>
          </p:nvSpPr>
          <p:spPr>
            <a:xfrm>
              <a:off x="7223105" y="381916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2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5" name="Shape 13">
              <a:extLst>
                <a:ext uri="{FF2B5EF4-FFF2-40B4-BE49-F238E27FC236}">
                  <a16:creationId xmlns:a16="http://schemas.microsoft.com/office/drawing/2014/main" id="{90D2BED4-4E81-51D4-EEE9-283E9A341BA1}"/>
                </a:ext>
              </a:extLst>
            </p:cNvPr>
            <p:cNvSpPr/>
            <p:nvPr/>
          </p:nvSpPr>
          <p:spPr>
            <a:xfrm>
              <a:off x="7565053" y="5196423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6" name="Shape 14">
              <a:extLst>
                <a:ext uri="{FF2B5EF4-FFF2-40B4-BE49-F238E27FC236}">
                  <a16:creationId xmlns:a16="http://schemas.microsoft.com/office/drawing/2014/main" id="{F1EEB422-CD7D-C49E-AE4A-0F50444C3C4E}"/>
                </a:ext>
              </a:extLst>
            </p:cNvPr>
            <p:cNvSpPr/>
            <p:nvPr/>
          </p:nvSpPr>
          <p:spPr>
            <a:xfrm>
              <a:off x="7065109" y="4968716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7" name="Text 15">
              <a:extLst>
                <a:ext uri="{FF2B5EF4-FFF2-40B4-BE49-F238E27FC236}">
                  <a16:creationId xmlns:a16="http://schemas.microsoft.com/office/drawing/2014/main" id="{8595E128-06CD-8863-5C3A-72B76A9A0CD9}"/>
                </a:ext>
              </a:extLst>
            </p:cNvPr>
            <p:cNvSpPr/>
            <p:nvPr/>
          </p:nvSpPr>
          <p:spPr>
            <a:xfrm>
              <a:off x="7223105" y="5010388"/>
              <a:ext cx="183952" cy="416481"/>
            </a:xfrm>
            <a:prstGeom prst="rect">
              <a:avLst/>
            </a:prstGeom>
            <a:noFill/>
            <a:ln/>
          </p:spPr>
          <p:txBody>
            <a:bodyPr wrap="none" rtlCol="0" anchor="t"/>
            <a:lstStyle/>
            <a:p>
              <a:pPr marL="0" marR="0" lvl="0" indent="0" algn="ctr" defTabSz="914400" eaLnBrk="1" fontAlgn="auto" latinLnBrk="0" hangingPunct="1">
                <a:lnSpc>
                  <a:spcPts val="3281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2624" b="1" i="0" u="none" strike="noStrike" kern="0" cap="none" spc="-52" normalizeH="0" baseline="0" noProof="0" dirty="0">
                  <a:ln>
                    <a:noFill/>
                  </a:ln>
                  <a:solidFill>
                    <a:srgbClr val="272525"/>
                  </a:solidFill>
                  <a:effectLst/>
                  <a:uLnTx/>
                  <a:uFillTx/>
                  <a:latin typeface="adonis-web" pitchFamily="34" charset="0"/>
                  <a:ea typeface="adonis-web" pitchFamily="34" charset="-122"/>
                  <a:cs typeface="adonis-web" pitchFamily="34" charset="-120"/>
                </a:rPr>
                <a:t>3</a:t>
              </a:r>
              <a:endParaRPr kumimoji="0" lang="en-US" sz="2624" b="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8" name="Shape 4">
              <a:extLst>
                <a:ext uri="{FF2B5EF4-FFF2-40B4-BE49-F238E27FC236}">
                  <a16:creationId xmlns:a16="http://schemas.microsoft.com/office/drawing/2014/main" id="{575EAB91-AA07-F831-947E-C34E8C1F6743}"/>
                </a:ext>
              </a:extLst>
            </p:cNvPr>
            <p:cNvSpPr/>
            <p:nvPr/>
          </p:nvSpPr>
          <p:spPr>
            <a:xfrm>
              <a:off x="7065108" y="6224863"/>
              <a:ext cx="499943" cy="499943"/>
            </a:xfrm>
            <a:prstGeom prst="roundRect">
              <a:avLst>
                <a:gd name="adj" fmla="val 20000"/>
              </a:avLst>
            </a:prstGeom>
            <a:solidFill>
              <a:srgbClr val="EBD0FB"/>
            </a:solidFill>
            <a:ln w="13811">
              <a:solidFill>
                <a:srgbClr val="D7A1F7"/>
              </a:solidFill>
              <a:prstDash val="solid"/>
            </a:ln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800" b="0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 </a:t>
              </a:r>
              <a:r>
                <a:rPr kumimoji="0" lang="en-US" sz="2400" b="1" i="0" u="none" strike="noStrike" kern="0" cap="none" spc="0" normalizeH="0" baseline="0" noProof="0" dirty="0">
                  <a:ln>
                    <a:noFill/>
                  </a:ln>
                  <a:solidFill>
                    <a:sysClr val="windowText" lastClr="000000"/>
                  </a:solidFill>
                  <a:effectLst/>
                  <a:uLnTx/>
                  <a:uFillTx/>
                </a:rPr>
                <a:t>4</a:t>
              </a:r>
              <a:endParaRPr kumimoji="0" lang="en-GB" sz="1800" b="1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  <p:sp>
          <p:nvSpPr>
            <p:cNvPr id="59" name="Shape 8">
              <a:extLst>
                <a:ext uri="{FF2B5EF4-FFF2-40B4-BE49-F238E27FC236}">
                  <a16:creationId xmlns:a16="http://schemas.microsoft.com/office/drawing/2014/main" id="{0D5A7EAB-D4DB-CEAE-1EEA-5E1D2011FFD3}"/>
                </a:ext>
              </a:extLst>
            </p:cNvPr>
            <p:cNvSpPr/>
            <p:nvPr/>
          </p:nvSpPr>
          <p:spPr>
            <a:xfrm>
              <a:off x="6304181" y="6452629"/>
              <a:ext cx="777597" cy="44410"/>
            </a:xfrm>
            <a:prstGeom prst="rect">
              <a:avLst/>
            </a:prstGeom>
            <a:solidFill>
              <a:srgbClr val="D7A1F7"/>
            </a:solidFill>
            <a:ln/>
          </p:spPr>
          <p:txBody>
            <a:bodyPr/>
            <a:lstStyle/>
            <a:p>
              <a:pPr marL="0" marR="0" lvl="0" indent="0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GB" sz="1800" b="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</a:endParaRPr>
            </a:p>
          </p:txBody>
        </p:sp>
      </p:grpSp>
      <p:pic>
        <p:nvPicPr>
          <p:cNvPr id="3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0" y="6241838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C1FA06DE-A23B-76B2-893C-1A84942B032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80063" y="5253678"/>
            <a:ext cx="1041465" cy="139075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064804" y="1739769"/>
            <a:ext cx="3456724" cy="156966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ابحث عن آية كريمة باستخدام المُصحف الورقيّ أو الإلكترونيّ عن آيةٍ كريمة أتى فيها الاسم الموصول في محل المبتدأ.</a:t>
            </a:r>
            <a:endParaRPr lang="en-US" sz="2400" b="1" dirty="0"/>
          </a:p>
        </p:txBody>
      </p:sp>
      <p:sp>
        <p:nvSpPr>
          <p:cNvPr id="60" name="TextBox 59"/>
          <p:cNvSpPr txBox="1"/>
          <p:nvPr/>
        </p:nvSpPr>
        <p:spPr>
          <a:xfrm>
            <a:off x="740261" y="2919598"/>
            <a:ext cx="3859519" cy="1323439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هات من الأبيات الشّعرية اسمًا مبنيًّا:</a:t>
            </a:r>
          </a:p>
          <a:p>
            <a:pPr algn="r" rtl="1"/>
            <a:r>
              <a:rPr lang="ar-JO" sz="2400" b="1" dirty="0"/>
              <a:t>  </a:t>
            </a:r>
            <a:r>
              <a:rPr lang="ar-JO" sz="2400" b="1" dirty="0">
                <a:solidFill>
                  <a:srgbClr val="002060"/>
                </a:solidFill>
                <a:cs typeface="Arabic Transparent" panose="02010000000000000000" pitchFamily="2" charset="-78"/>
              </a:rPr>
              <a:t>على هواك اجتَمَعْنا أيها الوَطَنُ</a:t>
            </a:r>
            <a:br>
              <a:rPr lang="ar-JO" sz="3200" b="1" dirty="0">
                <a:solidFill>
                  <a:srgbClr val="002060"/>
                </a:solidFill>
                <a:cs typeface="Arabic Transparent" panose="02010000000000000000" pitchFamily="2" charset="-78"/>
              </a:rPr>
            </a:br>
            <a:r>
              <a:rPr lang="ar-JO" sz="3200" b="1" dirty="0">
                <a:solidFill>
                  <a:srgbClr val="002060"/>
                </a:solidFill>
                <a:cs typeface="Arabic Transparent" panose="02010000000000000000" pitchFamily="2" charset="-78"/>
              </a:rPr>
              <a:t>  </a:t>
            </a:r>
            <a:r>
              <a:rPr lang="ar-JO" sz="2400" b="1" dirty="0">
                <a:solidFill>
                  <a:srgbClr val="002060"/>
                </a:solidFill>
                <a:cs typeface="Arabic Transparent" panose="02010000000000000000" pitchFamily="2" charset="-78"/>
              </a:rPr>
              <a:t>فأنتَ خـافِقُنا والرّوحُ والبَدَنُ</a:t>
            </a:r>
            <a:endParaRPr lang="en-US" sz="3200" b="1" dirty="0">
              <a:solidFill>
                <a:srgbClr val="002060"/>
              </a:solidFill>
              <a:cs typeface="Arabic Transparent" panose="02010000000000000000" pitchFamily="2" charset="-78"/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6064804" y="4265119"/>
            <a:ext cx="3456724" cy="1200329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أدخِل اسم الإشارة (هذا) على جملة (علمُ المدرسةِ خفّاقٌ) بحيث يكون مبتدأً.</a:t>
            </a:r>
            <a:endParaRPr lang="en-US" sz="2400" b="1" dirty="0"/>
          </a:p>
        </p:txBody>
      </p:sp>
      <p:sp>
        <p:nvSpPr>
          <p:cNvPr id="62" name="TextBox 61"/>
          <p:cNvSpPr txBox="1"/>
          <p:nvPr/>
        </p:nvSpPr>
        <p:spPr>
          <a:xfrm>
            <a:off x="767031" y="5443838"/>
            <a:ext cx="3954765" cy="830997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/>
              <a:t>عيّن الاسم المعرب في الجملة التّالية: </a:t>
            </a:r>
          </a:p>
          <a:p>
            <a:pPr algn="r" rtl="1"/>
            <a:r>
              <a:rPr lang="ar-JO" sz="2400" b="1" dirty="0"/>
              <a:t>أهلُ المدينةِ يُدافعونَ عن أرضهم .</a:t>
            </a:r>
            <a:endParaRPr lang="en-US" sz="2400" b="1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3272" y="1165409"/>
            <a:ext cx="2035553" cy="1761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0607956"/>
      </p:ext>
    </p:extLst>
  </p:cSld>
  <p:clrMapOvr>
    <a:masterClrMapping/>
  </p:clrMapOvr>
  <p:transition spd="slow">
    <p:fade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4600" y="1174543"/>
            <a:ext cx="6951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التّقويم الختامي + التّقييم الذّاتي: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المبتدأ في جملة (أسماؤكُم مطبوعةٌ على اللّوحةِ) جاء: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7" name="TextBox 26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2692610"/>
            <a:ext cx="385592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1- مبنيًا</a:t>
            </a:r>
            <a:endParaRPr lang="en-US" sz="3600" b="1" dirty="0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5152083"/>
            <a:ext cx="388148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3- مجرورًا</a:t>
            </a:r>
            <a:endParaRPr lang="en-US" sz="36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3981037"/>
            <a:ext cx="386870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2- مُعربًا</a:t>
            </a:r>
            <a:endParaRPr lang="en-US" sz="36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531" y="2743768"/>
            <a:ext cx="2910414" cy="3056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891957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30" grpId="0" animBg="1"/>
      <p:bldP spid="31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02:00 minutes</a:t>
              </a:r>
            </a:p>
          </p:txBody>
        </p:sp>
      </p:grp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66" y="6300045"/>
            <a:ext cx="1036638" cy="493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42991" y="2828841"/>
            <a:ext cx="3160968" cy="3160968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2514600" y="1174543"/>
            <a:ext cx="695117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التّقويم الختامي + التّقييم الذّاتي: </a:t>
            </a:r>
            <a:r>
              <a:rPr lang="ar-JO" sz="2800" b="1" dirty="0">
                <a:solidFill>
                  <a:srgbClr val="FF0000"/>
                </a:solidFill>
              </a:rPr>
              <a:t>التغذية الرّاجعة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/>
              <a:t>المبتدأ في جملة (أسماؤكُم مطبوعةٌ على اللّوحةِ) جاء: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2692610"/>
            <a:ext cx="3855926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1- مبنيًا</a:t>
            </a:r>
            <a:endParaRPr lang="en-US" sz="36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5152083"/>
            <a:ext cx="388148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/>
              <a:t>3- مجرورًا</a:t>
            </a:r>
            <a:endParaRPr lang="en-US" sz="3600" b="1" dirty="0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5617029" y="3981037"/>
            <a:ext cx="3868704" cy="646331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3600" b="1" dirty="0">
                <a:solidFill>
                  <a:srgbClr val="FF0000"/>
                </a:solidFill>
              </a:rPr>
              <a:t>2- مُعربًا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067248"/>
      </p:ext>
    </p:extLst>
  </p:cSld>
  <p:clrMapOvr>
    <a:masterClrMapping/>
  </p:clrMapOvr>
  <p:transition spd="slow">
    <p:fade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اللغة العربية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2514600" y="1174543"/>
            <a:ext cx="695117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/>
              <a:t>بطاقة الخروج: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077813" y="1783563"/>
            <a:ext cx="75396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ar-JO" sz="3600" b="1">
                <a:solidFill>
                  <a:srgbClr val="0070C0"/>
                </a:solidFill>
              </a:rPr>
              <a:t>اكتب </a:t>
            </a:r>
            <a:r>
              <a:rPr lang="ar-JO" sz="3600" b="1" dirty="0">
                <a:solidFill>
                  <a:srgbClr val="0070C0"/>
                </a:solidFill>
              </a:rPr>
              <a:t>على بطاقة الخروج ما تعلّمته في الحصّة.</a:t>
            </a:r>
            <a:endParaRPr lang="en-US" sz="3600" b="1" dirty="0">
              <a:solidFill>
                <a:srgbClr val="0070C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13893" y="2515694"/>
            <a:ext cx="3966496" cy="39664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302873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138" y="3595567"/>
            <a:ext cx="6000750" cy="2857500"/>
          </a:xfrm>
          <a:prstGeom prst="rect">
            <a:avLst/>
          </a:prstGeom>
        </p:spPr>
      </p:pic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27" name="Rounded Rectangle 26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1" name="Rounded Rectangle 30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2" name="Rounded Rectangle 31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4" name="Rounded Rectangle 33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5" name="Rounded Rectangle 34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 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1" name="Group 20">
            <a:extLst>
              <a:ext uri="{FF2B5EF4-FFF2-40B4-BE49-F238E27FC236}">
                <a16:creationId xmlns:a16="http://schemas.microsoft.com/office/drawing/2014/main" id="{E7943F3F-787D-A74D-7161-B36D6B858079}"/>
              </a:ext>
            </a:extLst>
          </p:cNvPr>
          <p:cNvGrpSpPr/>
          <p:nvPr/>
        </p:nvGrpSpPr>
        <p:grpSpPr>
          <a:xfrm>
            <a:off x="206116" y="1120984"/>
            <a:ext cx="1261271" cy="716434"/>
            <a:chOff x="7446246" y="205862"/>
            <a:chExt cx="1544854" cy="691058"/>
          </a:xfrm>
        </p:grpSpPr>
        <p:sp>
          <p:nvSpPr>
            <p:cNvPr id="22" name="Rounded Rectangle 10">
              <a:extLst>
                <a:ext uri="{FF2B5EF4-FFF2-40B4-BE49-F238E27FC236}">
                  <a16:creationId xmlns:a16="http://schemas.microsoft.com/office/drawing/2014/main" id="{DD194A77-839E-A485-3E29-B99FA7296432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ounded Rectangle 22">
              <a:extLst>
                <a:ext uri="{FF2B5EF4-FFF2-40B4-BE49-F238E27FC236}">
                  <a16:creationId xmlns:a16="http://schemas.microsoft.com/office/drawing/2014/main" id="{63D1A1D4-AEB9-69B0-EADD-5C4E3B6A9B6F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b="1" dirty="0">
                  <a:latin typeface="Calibri" panose="020F0502020204030204" pitchFamily="34" charset="0"/>
                  <a:cs typeface="Calibri" panose="020F0502020204030204" pitchFamily="34" charset="0"/>
                </a:rPr>
                <a:t>01:00 minutes</a:t>
              </a:r>
            </a:p>
          </p:txBody>
        </p:sp>
      </p:grpSp>
      <p:sp>
        <p:nvSpPr>
          <p:cNvPr id="24" name="Rounded Rectangle 23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115747" y="1120983"/>
            <a:ext cx="7119694" cy="2308324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>
              <a:lnSpc>
                <a:spcPct val="250000"/>
              </a:lnSpc>
            </a:pPr>
            <a:r>
              <a:rPr lang="ar-SA" sz="3200" b="1" u="sng" dirty="0">
                <a:latin typeface="GE SS Text Bold" pitchFamily="18" charset="-78"/>
                <a:ea typeface="GE SS Text Bold" pitchFamily="18" charset="-78"/>
                <a:cs typeface="GE SS Text Bold" pitchFamily="18" charset="-78"/>
              </a:rPr>
              <a:t>النتاجات المتوقعة :</a:t>
            </a:r>
          </a:p>
          <a:p>
            <a:pPr algn="r" rtl="1"/>
            <a:r>
              <a:rPr lang="ar-JO" sz="3200" b="1" dirty="0"/>
              <a:t>1- التّعرّف إلى المبنيّ والمعرب من الأسماء.</a:t>
            </a:r>
          </a:p>
          <a:p>
            <a:pPr algn="r" rtl="1"/>
            <a:r>
              <a:rPr lang="ar-JO" sz="3200" b="1" dirty="0"/>
              <a:t>2- تنمو لدى الطّالب قيمة الاعتزاز بتاريخ العرب.</a:t>
            </a:r>
            <a:endParaRPr lang="en-US" sz="3200" b="1" dirty="0"/>
          </a:p>
        </p:txBody>
      </p:sp>
      <p:sp>
        <p:nvSpPr>
          <p:cNvPr id="43" name="Rounded Rectangle 4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633658944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</a:t>
            </a: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929684" y="603565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 الأولى</a:t>
            </a: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صُور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-80638" y="985718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</a:t>
              </a:r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2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929684" y="2153746"/>
            <a:ext cx="55835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chemeClr val="accent1">
                    <a:lumMod val="50000"/>
                  </a:schemeClr>
                </a:solidFill>
              </a:rPr>
              <a:t>تأمّل المياه في الصّورة الآتية وصِفها بكلمة.</a:t>
            </a:r>
            <a:endParaRPr lang="ar-SA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129076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ctangle 2"/>
          <p:cNvSpPr/>
          <p:nvPr/>
        </p:nvSpPr>
        <p:spPr>
          <a:xfrm>
            <a:off x="6949440" y="1249038"/>
            <a:ext cx="2539706" cy="76944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lIns="91440" tIns="45720" rIns="91440" bIns="45720">
            <a:spAutoFit/>
          </a:bodyPr>
          <a:lstStyle/>
          <a:p>
            <a:pPr algn="ctr"/>
            <a:r>
              <a:rPr lang="ar-S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الت</a:t>
            </a:r>
            <a:r>
              <a:rPr lang="ar-JO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ّ</a:t>
            </a:r>
            <a:r>
              <a:rPr lang="ar-SA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مهيد</a:t>
            </a:r>
            <a:r>
              <a:rPr lang="ar-JO" sz="44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  <a:latin typeface="Adobe Arabic" pitchFamily="18" charset="-78"/>
                <a:cs typeface="AF_Najed" pitchFamily="2" charset="-78"/>
              </a:rPr>
              <a:t>: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5" name="Rounded Rectangle 44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3000" y="3582952"/>
            <a:ext cx="4499601" cy="2528126"/>
          </a:xfrm>
          <a:prstGeom prst="rect">
            <a:avLst/>
          </a:prstGeom>
        </p:spPr>
      </p:pic>
      <p:sp>
        <p:nvSpPr>
          <p:cNvPr id="30" name="TextBox 29"/>
          <p:cNvSpPr txBox="1"/>
          <p:nvPr/>
        </p:nvSpPr>
        <p:spPr>
          <a:xfrm>
            <a:off x="324547" y="2751829"/>
            <a:ext cx="422324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dirty="0">
                <a:solidFill>
                  <a:schemeClr val="accent1">
                    <a:lumMod val="50000"/>
                  </a:schemeClr>
                </a:solidFill>
              </a:rPr>
              <a:t>متى تكون هذه المياه غير مُتغيّرة؟</a:t>
            </a:r>
            <a:endParaRPr lang="ar-SA" sz="36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902" y="3582952"/>
            <a:ext cx="4411497" cy="24704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429554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043989" y="1174543"/>
            <a:ext cx="642178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التقويم القبلي :</a:t>
            </a:r>
            <a:endParaRPr lang="ar-JO" sz="2800" b="1" dirty="0"/>
          </a:p>
          <a:p>
            <a:pPr algn="r" rtl="1"/>
            <a:r>
              <a:rPr lang="ar-SA" sz="2800" b="1" dirty="0"/>
              <a:t> </a:t>
            </a:r>
            <a:r>
              <a:rPr lang="ar-JO" sz="2800" b="1" dirty="0"/>
              <a:t>تُعتبر أسماء الإشارة:</a:t>
            </a:r>
            <a:endParaRPr lang="ar-SA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94970" y="1952890"/>
            <a:ext cx="697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2500388"/>
            <a:ext cx="4707959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1. </a:t>
            </a:r>
            <a:r>
              <a:rPr lang="ar-JO" sz="3200" b="1" dirty="0"/>
              <a:t>أسماء مبنيّة</a:t>
            </a:r>
            <a:endParaRPr lang="en-US" sz="2800" b="1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3669169"/>
            <a:ext cx="469431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2.</a:t>
            </a:r>
            <a:r>
              <a:rPr lang="ar-JO" sz="3200" b="1" dirty="0"/>
              <a:t> أسماء مُعربة</a:t>
            </a:r>
            <a:endParaRPr lang="en-US" sz="1400" b="1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4785278"/>
            <a:ext cx="469431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3.</a:t>
            </a:r>
            <a:r>
              <a:rPr lang="ar-JO" sz="2800" b="1" dirty="0"/>
              <a:t> ممنوعة من الصّرف</a:t>
            </a:r>
            <a:endParaRPr lang="en-US" sz="2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040" y="2701844"/>
            <a:ext cx="2610394" cy="26103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10117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nimBg="1"/>
      <p:bldP spid="31" grpId="0" animBg="1"/>
      <p:bldP spid="3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 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10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3043989" y="1174543"/>
            <a:ext cx="6421781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التقويم القبلي :</a:t>
            </a:r>
            <a:endParaRPr lang="ar-JO" sz="2800" b="1" dirty="0"/>
          </a:p>
          <a:p>
            <a:pPr algn="r" rtl="1"/>
            <a:r>
              <a:rPr lang="ar-SA" sz="2800" b="1" dirty="0"/>
              <a:t> </a:t>
            </a:r>
            <a:r>
              <a:rPr lang="ar-JO" sz="2800" b="1" dirty="0"/>
              <a:t>تُعتبر أسماء الإشارة:</a:t>
            </a:r>
            <a:endParaRPr lang="ar-SA" sz="2800" b="1" dirty="0"/>
          </a:p>
          <a:p>
            <a:pPr algn="r" rtl="1"/>
            <a:endParaRPr lang="ar-JO" sz="2800" b="1" dirty="0"/>
          </a:p>
        </p:txBody>
      </p:sp>
      <p:sp>
        <p:nvSpPr>
          <p:cNvPr id="2" name="TextBox 1"/>
          <p:cNvSpPr txBox="1"/>
          <p:nvPr/>
        </p:nvSpPr>
        <p:spPr>
          <a:xfrm>
            <a:off x="2594970" y="1952890"/>
            <a:ext cx="697763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endParaRPr lang="en-US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3566" y="2626158"/>
            <a:ext cx="3039291" cy="3039291"/>
          </a:xfrm>
          <a:prstGeom prst="rect">
            <a:avLst/>
          </a:prstGeom>
        </p:spPr>
      </p:pic>
      <p:sp>
        <p:nvSpPr>
          <p:cNvPr id="34" name="TextBox 33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2500388"/>
            <a:ext cx="4707959" cy="923330"/>
          </a:xfrm>
          <a:prstGeom prst="rect">
            <a:avLst/>
          </a:prstGeom>
          <a:solidFill>
            <a:srgbClr val="FFFF0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>
                <a:solidFill>
                  <a:srgbClr val="FF0000"/>
                </a:solidFill>
              </a:rPr>
              <a:t> 1. </a:t>
            </a:r>
            <a:r>
              <a:rPr lang="ar-JO" sz="3200" b="1" dirty="0">
                <a:solidFill>
                  <a:srgbClr val="FF0000"/>
                </a:solidFill>
              </a:rPr>
              <a:t>أسماء مبنيّة</a:t>
            </a:r>
            <a:endParaRPr lang="en-US" sz="2800" b="1" dirty="0">
              <a:solidFill>
                <a:srgbClr val="FF0000"/>
              </a:solidFill>
            </a:endParaRP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3669169"/>
            <a:ext cx="4694312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/>
              <a:t> 2.</a:t>
            </a:r>
            <a:r>
              <a:rPr lang="ar-JO" sz="3200" b="1"/>
              <a:t> أسماء مُعربة</a:t>
            </a:r>
            <a:endParaRPr lang="en-US" sz="1400" b="1" dirty="0"/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D5C1031E-1D34-B32D-AF7E-6B9895EB178B}"/>
              </a:ext>
            </a:extLst>
          </p:cNvPr>
          <p:cNvSpPr txBox="1"/>
          <p:nvPr/>
        </p:nvSpPr>
        <p:spPr>
          <a:xfrm>
            <a:off x="4676502" y="4785278"/>
            <a:ext cx="4694311" cy="92333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r" rtl="1"/>
            <a:r>
              <a:rPr lang="ar-JO" sz="5400" b="1" dirty="0"/>
              <a:t> 3</a:t>
            </a:r>
            <a:r>
              <a:rPr lang="ar-JO" sz="5400" b="1"/>
              <a:t>.</a:t>
            </a:r>
            <a:r>
              <a:rPr lang="ar-JO" sz="2800" b="1"/>
              <a:t> ممنوعة من الصّرف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03865368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4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التقديم:</a:t>
            </a:r>
            <a:r>
              <a:rPr lang="ar-JO" sz="2800" b="1" dirty="0"/>
              <a:t> </a:t>
            </a:r>
          </a:p>
          <a:p>
            <a:pPr algn="r" rtl="1"/>
            <a:endParaRPr lang="ar-JO" sz="2800" b="1" dirty="0"/>
          </a:p>
          <a:p>
            <a:pPr algn="r" rtl="1"/>
            <a:r>
              <a:rPr lang="ar-JO" sz="2800" b="1" dirty="0">
                <a:solidFill>
                  <a:schemeClr val="accent5">
                    <a:lumMod val="50000"/>
                  </a:schemeClr>
                </a:solidFill>
              </a:rPr>
              <a:t>فرّق بين الكلمتين اللّتين تحتهما خط، أيُّهما مبنيّ وأيّهما مُعرب.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916" y="6138393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493623" y="3054452"/>
            <a:ext cx="46920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هذهِ</a:t>
            </a:r>
            <a:r>
              <a:rPr lang="ar-JO" sz="2800" b="1" dirty="0"/>
              <a:t> الطّالبةُ تُشاركُ في مسابقةِ القراءة.</a:t>
            </a:r>
            <a:endParaRPr lang="en-US" sz="2800" b="1" dirty="0"/>
          </a:p>
        </p:txBody>
      </p:sp>
      <p:sp>
        <p:nvSpPr>
          <p:cNvPr id="34" name="TextBox 33"/>
          <p:cNvSpPr txBox="1"/>
          <p:nvPr/>
        </p:nvSpPr>
        <p:spPr>
          <a:xfrm>
            <a:off x="3424927" y="4706820"/>
            <a:ext cx="57607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800" b="1" u="sng" dirty="0">
                <a:solidFill>
                  <a:srgbClr val="FF0000"/>
                </a:solidFill>
              </a:rPr>
              <a:t>الإذاعةُ</a:t>
            </a:r>
            <a:r>
              <a:rPr lang="ar-JO" sz="2800" b="1" dirty="0"/>
              <a:t> المدرسيّةُ مواضيعُها مُفيدةٌ.</a:t>
            </a:r>
            <a:endParaRPr lang="en-US" sz="28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09040" y="2609534"/>
            <a:ext cx="2666199" cy="35353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60578" y="3537505"/>
            <a:ext cx="2290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0070C0"/>
                </a:solidFill>
              </a:rPr>
              <a:t>اسمُ إشارةٍ مبنيٌّ</a:t>
            </a:r>
            <a:endParaRPr lang="en-US" sz="2400" b="1" dirty="0">
              <a:solidFill>
                <a:srgbClr val="0070C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551613" y="5271304"/>
            <a:ext cx="22908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400" b="1" dirty="0">
                <a:solidFill>
                  <a:srgbClr val="0070C0"/>
                </a:solidFill>
              </a:rPr>
              <a:t>اسمٌ مُعرَبٌ</a:t>
            </a:r>
            <a:endParaRPr lang="en-US" sz="24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7374365"/>
      </p:ext>
    </p:extLst>
  </p:cSld>
  <p:clrMapOvr>
    <a:masterClrMapping/>
  </p:clrMapOvr>
  <p:transition spd="slow"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825938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دة: الأولى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5" y="603565"/>
            <a:ext cx="3303113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</a:p>
        </p:txBody>
      </p:sp>
      <p:sp>
        <p:nvSpPr>
          <p:cNvPr id="40" name="Rectangle 39"/>
          <p:cNvSpPr/>
          <p:nvPr/>
        </p:nvSpPr>
        <p:spPr>
          <a:xfrm>
            <a:off x="629920" y="1120985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ar-JO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06</a:t>
              </a:r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1666706" y="1172762"/>
            <a:ext cx="785384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التقديم :</a:t>
            </a:r>
            <a:r>
              <a:rPr lang="ar-JO" sz="2800" b="1" dirty="0"/>
              <a:t> </a:t>
            </a:r>
          </a:p>
          <a:p>
            <a:pPr algn="r" rtl="1"/>
            <a:endParaRPr lang="ar-JO" sz="2800" b="1" dirty="0"/>
          </a:p>
          <a:p>
            <a:pPr algn="r" rtl="1"/>
            <a:endParaRPr lang="ar-SA" sz="2800" b="1" dirty="0"/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29" name="Picture 3">
            <a:extLst>
              <a:ext uri="{FF2B5EF4-FFF2-40B4-BE49-F238E27FC236}">
                <a16:creationId xmlns:a16="http://schemas.microsoft.com/office/drawing/2014/main" id="{98CF3D2C-7518-1C59-07D2-D99D7D11CE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518" y="6009635"/>
            <a:ext cx="1411744" cy="5989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0933" y="1647628"/>
            <a:ext cx="1098750" cy="1148903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35555" y="1865259"/>
            <a:ext cx="5487166" cy="4885989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8518" y="3035306"/>
            <a:ext cx="4004498" cy="219105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97170" y="3652473"/>
            <a:ext cx="144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المُعرب :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068178" y="4482461"/>
            <a:ext cx="144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المبني :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08074" y="3710173"/>
            <a:ext cx="144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اللهُ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497840" y="4541826"/>
            <a:ext cx="144014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JO" sz="2000" b="1" dirty="0">
                <a:solidFill>
                  <a:srgbClr val="FF0000"/>
                </a:solidFill>
              </a:rPr>
              <a:t>ما / أنتم / هذا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3375507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31" grpId="0"/>
      <p:bldP spid="32" grpId="0"/>
      <p:bldP spid="3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411860" y="603566"/>
            <a:ext cx="2562434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6" y="603565"/>
            <a:ext cx="290493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559" y="108091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68881" y="1163056"/>
            <a:ext cx="90202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تقويم تكويني : </a:t>
            </a:r>
            <a:endParaRPr lang="ar-JO" sz="2800" b="1" dirty="0"/>
          </a:p>
        </p:txBody>
      </p:sp>
      <p:sp>
        <p:nvSpPr>
          <p:cNvPr id="3" name="Flowchart: Alternate Process 2"/>
          <p:cNvSpPr/>
          <p:nvPr/>
        </p:nvSpPr>
        <p:spPr>
          <a:xfrm>
            <a:off x="41638" y="6080813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9411" y="1977222"/>
            <a:ext cx="9186829" cy="35967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175538"/>
      </p:ext>
    </p:extLst>
  </p:cSld>
  <p:clrMapOvr>
    <a:masterClrMapping/>
  </p:clrMapOvr>
  <p:transition spd="slow">
    <p:fad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ounded Rectangle 25"/>
          <p:cNvSpPr/>
          <p:nvPr/>
        </p:nvSpPr>
        <p:spPr>
          <a:xfrm>
            <a:off x="10220960" y="1298870"/>
            <a:ext cx="1764924" cy="5400600"/>
          </a:xfrm>
          <a:prstGeom prst="roundRect">
            <a:avLst>
              <a:gd name="adj" fmla="val 7143"/>
            </a:avLst>
          </a:prstGeom>
        </p:spPr>
        <p:style>
          <a:lnRef idx="0">
            <a:schemeClr val="accent5"/>
          </a:lnRef>
          <a:fillRef idx="1002">
            <a:schemeClr val="dk2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JO"/>
          </a:p>
        </p:txBody>
      </p:sp>
      <p:sp>
        <p:nvSpPr>
          <p:cNvPr id="33" name="Double Wave 32"/>
          <p:cNvSpPr/>
          <p:nvPr/>
        </p:nvSpPr>
        <p:spPr>
          <a:xfrm>
            <a:off x="7833685" y="603566"/>
            <a:ext cx="2703927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المادة: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اللغة العربية 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36" name="Footer Placeholder 6"/>
          <p:cNvSpPr txBox="1">
            <a:spLocks/>
          </p:cNvSpPr>
          <p:nvPr/>
        </p:nvSpPr>
        <p:spPr>
          <a:xfrm>
            <a:off x="468880" y="45390"/>
            <a:ext cx="11589644" cy="476250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rtl="1"/>
            <a:r>
              <a:rPr lang="ar-JO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الكلية العلمية الإسلامية       </a:t>
            </a:r>
            <a:r>
              <a:rPr lang="en-US" sz="2400" b="1" dirty="0">
                <a:ln/>
                <a:pattFill prst="dkUpDiag">
                  <a:fgClr>
                    <a:schemeClr val="bg1">
                      <a:lumMod val="50000"/>
                    </a:schemeClr>
                  </a:fgClr>
                  <a:bgClr>
                    <a:schemeClr val="tx1">
                      <a:lumMod val="75000"/>
                      <a:lumOff val="25000"/>
                    </a:schemeClr>
                  </a:bgClr>
                </a:patt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Adobe Arabic" panose="02040503050201020203" pitchFamily="18" charset="-78"/>
                <a:cs typeface="AGA Aladdin Regular" pitchFamily="2" charset="-78"/>
              </a:rPr>
              <a:t>					</a:t>
            </a:r>
            <a:endParaRPr lang="ar-JO" sz="2400" b="1" dirty="0">
              <a:ln/>
              <a:pattFill prst="dkUpDiag">
                <a:fgClr>
                  <a:schemeClr val="bg1">
                    <a:lumMod val="50000"/>
                  </a:schemeClr>
                </a:fgClr>
                <a:bgClr>
                  <a:schemeClr val="tx1">
                    <a:lumMod val="75000"/>
                    <a:lumOff val="25000"/>
                  </a:schemeClr>
                </a:bgClr>
              </a:patt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Adobe Arabic" panose="02040503050201020203" pitchFamily="18" charset="-78"/>
              <a:cs typeface="AGA Aladdin Regular" pitchFamily="2" charset="-78"/>
            </a:endParaRPr>
          </a:p>
        </p:txBody>
      </p:sp>
      <p:sp>
        <p:nvSpPr>
          <p:cNvPr id="37" name="Double Wave 36"/>
          <p:cNvSpPr/>
          <p:nvPr/>
        </p:nvSpPr>
        <p:spPr>
          <a:xfrm>
            <a:off x="5782044" y="603566"/>
            <a:ext cx="2148355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الصف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الثامن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8" name="Double Wave 37"/>
          <p:cNvSpPr/>
          <p:nvPr/>
        </p:nvSpPr>
        <p:spPr>
          <a:xfrm>
            <a:off x="3411860" y="603566"/>
            <a:ext cx="2562434" cy="353569"/>
          </a:xfrm>
          <a:prstGeom prst="doubleWave">
            <a:avLst>
              <a:gd name="adj1" fmla="val 0"/>
              <a:gd name="adj2" fmla="val 6741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الوحدة: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الأولى </a:t>
            </a:r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r>
              <a:rPr lang="en-US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</a:t>
            </a:r>
            <a:endParaRPr lang="ar-JO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39" name="Double Wave 38"/>
          <p:cNvSpPr/>
          <p:nvPr/>
        </p:nvSpPr>
        <p:spPr>
          <a:xfrm>
            <a:off x="674286" y="603565"/>
            <a:ext cx="2904938" cy="353569"/>
          </a:xfrm>
          <a:prstGeom prst="doubleWave">
            <a:avLst>
              <a:gd name="adj1" fmla="val 0"/>
              <a:gd name="adj2" fmla="val 3973"/>
            </a:avLst>
          </a:prstGeo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r"/>
            <a:r>
              <a:rPr lang="ar-SA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الدرس :</a:t>
            </a:r>
            <a:r>
              <a:rPr lang="ar-JO" sz="1600" b="1" dirty="0">
                <a:ln/>
                <a:solidFill>
                  <a:schemeClr val="bg1"/>
                </a:solidFill>
                <a:effectLst>
                  <a:outerShdw blurRad="38100" dist="19050" dir="2700000" algn="tl" rotWithShape="0">
                    <a:schemeClr val="dk1">
                      <a:lumMod val="50000"/>
                      <a:alpha val="40000"/>
                    </a:scheme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 صور المبتدأ</a:t>
            </a:r>
            <a:endParaRPr lang="ar-SA" sz="1600" b="1" dirty="0">
              <a:ln/>
              <a:solidFill>
                <a:schemeClr val="bg1"/>
              </a:solidFill>
              <a:effectLst>
                <a:outerShdw blurRad="38100" dist="19050" dir="2700000" algn="tl" rotWithShape="0">
                  <a:schemeClr val="dk1">
                    <a:lumMod val="50000"/>
                    <a:alpha val="40000"/>
                  </a:scheme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693559" y="1080919"/>
            <a:ext cx="8942681" cy="5578486"/>
          </a:xfrm>
          <a:prstGeom prst="rect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1" name="Picture 4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47039" y="436881"/>
            <a:ext cx="650166" cy="644038"/>
          </a:xfrm>
          <a:prstGeom prst="rect">
            <a:avLst/>
          </a:prstGeom>
        </p:spPr>
      </p:pic>
      <p:pic>
        <p:nvPicPr>
          <p:cNvPr id="42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94"/>
          <a:stretch/>
        </p:blipFill>
        <p:spPr bwMode="auto">
          <a:xfrm>
            <a:off x="0" y="1"/>
            <a:ext cx="1209040" cy="8737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5" name="Group 24">
            <a:extLst>
              <a:ext uri="{FF2B5EF4-FFF2-40B4-BE49-F238E27FC236}">
                <a16:creationId xmlns:a16="http://schemas.microsoft.com/office/drawing/2014/main" id="{55BD5D74-8B6B-B77B-CAED-CFAC384830F6}"/>
              </a:ext>
            </a:extLst>
          </p:cNvPr>
          <p:cNvGrpSpPr/>
          <p:nvPr/>
        </p:nvGrpSpPr>
        <p:grpSpPr>
          <a:xfrm>
            <a:off x="41638" y="1139784"/>
            <a:ext cx="1573020" cy="730155"/>
            <a:chOff x="7446246" y="205862"/>
            <a:chExt cx="1544854" cy="691058"/>
          </a:xfrm>
        </p:grpSpPr>
        <p:sp>
          <p:nvSpPr>
            <p:cNvPr id="28" name="Rounded Rectangle 10">
              <a:extLst>
                <a:ext uri="{FF2B5EF4-FFF2-40B4-BE49-F238E27FC236}">
                  <a16:creationId xmlns:a16="http://schemas.microsoft.com/office/drawing/2014/main" id="{2CF5BB96-A051-5086-27E8-62E8E656A25D}"/>
                </a:ext>
              </a:extLst>
            </p:cNvPr>
            <p:cNvSpPr/>
            <p:nvPr/>
          </p:nvSpPr>
          <p:spPr>
            <a:xfrm>
              <a:off x="7446246" y="205862"/>
              <a:ext cx="1544854" cy="691058"/>
            </a:xfrm>
            <a:prstGeom prst="roundRect">
              <a:avLst/>
            </a:prstGeom>
            <a:solidFill>
              <a:srgbClr val="EC3E5E"/>
            </a:solidFill>
            <a:ln>
              <a:solidFill>
                <a:srgbClr val="EC3E5E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Rounded Rectangle 13">
              <a:extLst>
                <a:ext uri="{FF2B5EF4-FFF2-40B4-BE49-F238E27FC236}">
                  <a16:creationId xmlns:a16="http://schemas.microsoft.com/office/drawing/2014/main" id="{7E73D375-E601-15FA-3CEE-05395CC61902}"/>
                </a:ext>
              </a:extLst>
            </p:cNvPr>
            <p:cNvSpPr/>
            <p:nvPr/>
          </p:nvSpPr>
          <p:spPr>
            <a:xfrm>
              <a:off x="7569132" y="277496"/>
              <a:ext cx="1299082" cy="547790"/>
            </a:xfrm>
            <a:prstGeom prst="round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600" b="1" dirty="0">
                  <a:latin typeface="Calibri" panose="020F0502020204030204" pitchFamily="34" charset="0"/>
                  <a:cs typeface="Calibri" panose="020F0502020204030204" pitchFamily="34" charset="0"/>
                </a:rPr>
                <a:t>03:00 minutes</a:t>
              </a:r>
            </a:p>
          </p:txBody>
        </p:sp>
      </p:grpSp>
      <p:sp>
        <p:nvSpPr>
          <p:cNvPr id="4" name="TextBox 3"/>
          <p:cNvSpPr txBox="1"/>
          <p:nvPr/>
        </p:nvSpPr>
        <p:spPr>
          <a:xfrm>
            <a:off x="4376057" y="1163056"/>
            <a:ext cx="51130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 rtl="1"/>
            <a:r>
              <a:rPr lang="ar-SA" sz="2800" b="1" dirty="0"/>
              <a:t> تقويم تكويني :</a:t>
            </a:r>
            <a:r>
              <a:rPr lang="ar-JO" sz="2800" b="1" dirty="0"/>
              <a:t> </a:t>
            </a:r>
            <a:r>
              <a:rPr lang="ar-JO" sz="2800" b="1" dirty="0">
                <a:solidFill>
                  <a:srgbClr val="FF0000"/>
                </a:solidFill>
              </a:rPr>
              <a:t>التغذية الرّاجعة</a:t>
            </a:r>
            <a:r>
              <a:rPr lang="ar-SA" sz="2800" b="1" dirty="0">
                <a:solidFill>
                  <a:srgbClr val="FF0000"/>
                </a:solidFill>
              </a:rPr>
              <a:t> </a:t>
            </a:r>
            <a:endParaRPr lang="ar-JO" sz="2800" b="1" dirty="0">
              <a:solidFill>
                <a:srgbClr val="FF0000"/>
              </a:solidFill>
            </a:endParaRPr>
          </a:p>
        </p:txBody>
      </p:sp>
      <p:sp>
        <p:nvSpPr>
          <p:cNvPr id="3" name="Flowchart: Alternate Process 2"/>
          <p:cNvSpPr/>
          <p:nvPr/>
        </p:nvSpPr>
        <p:spPr>
          <a:xfrm>
            <a:off x="122661" y="6436456"/>
            <a:ext cx="1024287" cy="346733"/>
          </a:xfrm>
          <a:prstGeom prst="flowChartAlternateProcess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IRS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9722290" y="1230630"/>
            <a:ext cx="2131514" cy="435768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45 Light" panose="020B0403020202020204" pitchFamily="34" charset="-78"/>
                <a:cs typeface="HelveticaNeueLT Arabic 45 Light" panose="020B0403020202020204" pitchFamily="34" charset="-78"/>
              </a:rPr>
              <a:t>النتاجات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45 Light" panose="020B0403020202020204" pitchFamily="34" charset="-78"/>
              <a:cs typeface="HelveticaNeueLT Arabic 45 Light" panose="020B0403020202020204" pitchFamily="34" charset="-78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9722290" y="2383728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التقويم القبلي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9708642" y="2908765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التقديم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8" name="Rounded Rectangle 47"/>
          <p:cNvSpPr/>
          <p:nvPr/>
        </p:nvSpPr>
        <p:spPr>
          <a:xfrm>
            <a:off x="9694994" y="3950814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التغذية الراجعة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9694994" y="3415547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تقويم التكويني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9708642" y="4463450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التمايز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1" name="Rounded Rectangle 50"/>
          <p:cNvSpPr/>
          <p:nvPr/>
        </p:nvSpPr>
        <p:spPr>
          <a:xfrm>
            <a:off x="9722290" y="1801699"/>
            <a:ext cx="2158810" cy="463827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4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التمهيد </a:t>
            </a:r>
            <a:endParaRPr lang="ar-JO" sz="14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2" name="Rounded Rectangle 51"/>
          <p:cNvSpPr/>
          <p:nvPr/>
        </p:nvSpPr>
        <p:spPr>
          <a:xfrm>
            <a:off x="9708642" y="4916096"/>
            <a:ext cx="2145162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الربط بالحياة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3" name="Rounded Rectangle 52"/>
          <p:cNvSpPr/>
          <p:nvPr/>
        </p:nvSpPr>
        <p:spPr>
          <a:xfrm>
            <a:off x="9722290" y="5433728"/>
            <a:ext cx="222705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التفكير الناقد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9754672" y="5949056"/>
            <a:ext cx="2158810" cy="360040"/>
          </a:xfrm>
          <a:prstGeom prst="round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16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NeueLT Arabic 55 Roman" panose="020B0604020202020204" pitchFamily="34" charset="-78"/>
                <a:cs typeface="HelveticaNeueLT Arabic 55 Roman" panose="020B0604020202020204" pitchFamily="34" charset="-78"/>
              </a:rPr>
              <a:t>بطاقة خروج </a:t>
            </a:r>
            <a:endParaRPr lang="ar-JO" sz="16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NeueLT Arabic 55 Roman" panose="020B0604020202020204" pitchFamily="34" charset="-78"/>
              <a:cs typeface="HelveticaNeueLT Arabic 55 Roman" panose="020B0604020202020204" pitchFamily="34" charset="-78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5821" y="1664231"/>
            <a:ext cx="8302703" cy="3250586"/>
          </a:xfrm>
          <a:prstGeom prst="rect">
            <a:avLst/>
          </a:prstGeom>
        </p:spPr>
      </p:pic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45136922"/>
              </p:ext>
            </p:extLst>
          </p:nvPr>
        </p:nvGraphicFramePr>
        <p:xfrm>
          <a:off x="423610" y="3990877"/>
          <a:ext cx="4555404" cy="2377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18468">
                  <a:extLst>
                    <a:ext uri="{9D8B030D-6E8A-4147-A177-3AD203B41FA5}">
                      <a16:colId xmlns:a16="http://schemas.microsoft.com/office/drawing/2014/main" val="2827133170"/>
                    </a:ext>
                  </a:extLst>
                </a:gridCol>
                <a:gridCol w="2149276">
                  <a:extLst>
                    <a:ext uri="{9D8B030D-6E8A-4147-A177-3AD203B41FA5}">
                      <a16:colId xmlns:a16="http://schemas.microsoft.com/office/drawing/2014/main" val="2669506323"/>
                    </a:ext>
                  </a:extLst>
                </a:gridCol>
                <a:gridCol w="887660">
                  <a:extLst>
                    <a:ext uri="{9D8B030D-6E8A-4147-A177-3AD203B41FA5}">
                      <a16:colId xmlns:a16="http://schemas.microsoft.com/office/drawing/2014/main" val="2679253482"/>
                    </a:ext>
                  </a:extLst>
                </a:gridCol>
              </a:tblGrid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البناء والإعراب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صورة المبتدأ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الجملة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7160059"/>
                  </a:ext>
                </a:extLst>
              </a:tr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مُعرب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>
                          <a:solidFill>
                            <a:srgbClr val="FF0000"/>
                          </a:solidFill>
                        </a:rPr>
                        <a:t>نعمتان: </a:t>
                      </a:r>
                      <a:r>
                        <a:rPr lang="ar-JO" sz="2000" b="1" dirty="0"/>
                        <a:t>اسم صريح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أ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2571204"/>
                  </a:ext>
                </a:extLst>
              </a:tr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مبني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>
                          <a:solidFill>
                            <a:srgbClr val="FF0000"/>
                          </a:solidFill>
                        </a:rPr>
                        <a:t>هذا: </a:t>
                      </a:r>
                      <a:r>
                        <a:rPr lang="ar-JO" sz="2000" b="1" dirty="0"/>
                        <a:t>اسم إشارة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ب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86050359"/>
                  </a:ext>
                </a:extLst>
              </a:tr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مُعرب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>
                          <a:solidFill>
                            <a:srgbClr val="FF0000"/>
                          </a:solidFill>
                        </a:rPr>
                        <a:t>كلُّ: </a:t>
                      </a:r>
                      <a:r>
                        <a:rPr lang="ar-JO" sz="2000" b="1" dirty="0"/>
                        <a:t>اسم صريح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ج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97292440"/>
                  </a:ext>
                </a:extLst>
              </a:tr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مُعرب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>
                          <a:solidFill>
                            <a:srgbClr val="FF0000"/>
                          </a:solidFill>
                        </a:rPr>
                        <a:t>رُفيدة: </a:t>
                      </a:r>
                      <a:r>
                        <a:rPr lang="ar-JO" sz="2000" b="1" dirty="0"/>
                        <a:t>اسم صريح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د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02759452"/>
                  </a:ext>
                </a:extLst>
              </a:tr>
              <a:tr h="329051"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مُعرب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>
                          <a:solidFill>
                            <a:srgbClr val="FF0000"/>
                          </a:solidFill>
                        </a:rPr>
                        <a:t>المتطوّعاتُ: </a:t>
                      </a:r>
                      <a:r>
                        <a:rPr lang="ar-JO" sz="2000" b="1" dirty="0"/>
                        <a:t>اسم صريح</a:t>
                      </a:r>
                      <a:endParaRPr lang="en-US" sz="20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2000" b="1" dirty="0"/>
                        <a:t>هـ</a:t>
                      </a:r>
                      <a:endParaRPr lang="en-US" sz="20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689149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7393119"/>
      </p:ext>
    </p:extLst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2084</TotalTime>
  <Words>834</Words>
  <Application>Microsoft Office PowerPoint</Application>
  <PresentationFormat>Widescreen</PresentationFormat>
  <Paragraphs>273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4" baseType="lpstr">
      <vt:lpstr>Adobe Arabic</vt:lpstr>
      <vt:lpstr>adonis-web</vt:lpstr>
      <vt:lpstr>AGA Battouta Regular</vt:lpstr>
      <vt:lpstr>Arabic Transparent</vt:lpstr>
      <vt:lpstr>Arial</vt:lpstr>
      <vt:lpstr>Calibri</vt:lpstr>
      <vt:lpstr>Calibri Light</vt:lpstr>
      <vt:lpstr>GE SS Text Bold</vt:lpstr>
      <vt:lpstr>HelveticaNeueLT Arabic 45 Light</vt:lpstr>
      <vt:lpstr>HelveticaNeueLT Arabic 55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Ghassan Hazza</dc:creator>
  <cp:lastModifiedBy>user</cp:lastModifiedBy>
  <cp:revision>214</cp:revision>
  <dcterms:created xsi:type="dcterms:W3CDTF">2019-06-13T08:00:41Z</dcterms:created>
  <dcterms:modified xsi:type="dcterms:W3CDTF">2025-08-31T16:09:38Z</dcterms:modified>
</cp:coreProperties>
</file>