
<file path=[Content_Types].xml><?xml version="1.0" encoding="utf-8"?>
<Types xmlns="http://schemas.openxmlformats.org/package/2006/content-types">
  <Default Extension="png" ContentType="image/png"/>
  <Default Extension="jfif" ContentType="image/j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66" r:id="rId4"/>
    <p:sldId id="268" r:id="rId5"/>
    <p:sldId id="284" r:id="rId6"/>
    <p:sldId id="275" r:id="rId7"/>
    <p:sldId id="285" r:id="rId8"/>
    <p:sldId id="286" r:id="rId9"/>
    <p:sldId id="287" r:id="rId10"/>
    <p:sldId id="276" r:id="rId11"/>
    <p:sldId id="290" r:id="rId12"/>
    <p:sldId id="278" r:id="rId13"/>
    <p:sldId id="282" r:id="rId14"/>
    <p:sldId id="289" r:id="rId15"/>
    <p:sldId id="28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3" autoAdjust="0"/>
    <p:restoredTop sz="94660"/>
  </p:normalViewPr>
  <p:slideViewPr>
    <p:cSldViewPr snapToGrid="0">
      <p:cViewPr varScale="1">
        <p:scale>
          <a:sx n="85" d="100"/>
          <a:sy n="85" d="100"/>
        </p:scale>
        <p:origin x="16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1573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5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96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92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51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14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24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37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2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14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6F202-E086-43E8-BC5F-C161767B9809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7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fif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0"/>
            <a:ext cx="2082800" cy="185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54242" y="2092034"/>
            <a:ext cx="9552262" cy="44319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4400" dirty="0">
                <a:cs typeface="AGA Battouta Regular" pitchFamily="2" charset="-78"/>
              </a:rPr>
              <a:t>الوحدة : </a:t>
            </a:r>
            <a:r>
              <a:rPr lang="ar-JO" sz="4400" dirty="0">
                <a:cs typeface="AGA Battouta Regular" pitchFamily="2" charset="-78"/>
              </a:rPr>
              <a:t>الأولى  أحسنوا جواركم.</a:t>
            </a:r>
            <a:endParaRPr lang="ar-SA" sz="4400" dirty="0">
              <a:cs typeface="AGA Battouta Regular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4400" dirty="0">
                <a:cs typeface="AGA Battouta Regular" pitchFamily="2" charset="-78"/>
              </a:rPr>
              <a:t>الدرس :  </a:t>
            </a:r>
            <a:r>
              <a:rPr lang="ar-JO" sz="4400" dirty="0">
                <a:cs typeface="AGA Battouta Regular" pitchFamily="2" charset="-78"/>
              </a:rPr>
              <a:t>أبني لغتي – </a:t>
            </a:r>
            <a:r>
              <a:rPr lang="ar-JO" sz="4400">
                <a:cs typeface="AGA Battouta Regular" pitchFamily="2" charset="-78"/>
              </a:rPr>
              <a:t>الجملة الاسميّة </a:t>
            </a:r>
            <a:r>
              <a:rPr lang="ar-JO" sz="4400" dirty="0">
                <a:cs typeface="AGA Battouta Regular" pitchFamily="2" charset="-78"/>
              </a:rPr>
              <a:t>/ صُور المبتدأ. </a:t>
            </a:r>
          </a:p>
          <a:p>
            <a:pPr algn="r" rtl="1">
              <a:lnSpc>
                <a:spcPct val="150000"/>
              </a:lnSpc>
            </a:pPr>
            <a:r>
              <a:rPr lang="ar-SA" sz="4400" dirty="0">
                <a:cs typeface="AGA Battouta Regular" pitchFamily="2" charset="-78"/>
              </a:rPr>
              <a:t>المبحث :  </a:t>
            </a:r>
            <a:r>
              <a:rPr lang="ar-JO" sz="4400" dirty="0">
                <a:cs typeface="AGA Battouta Regular" pitchFamily="2" charset="-78"/>
              </a:rPr>
              <a:t>اللغة العربية.</a:t>
            </a:r>
            <a:endParaRPr lang="ar-SA" sz="4400" dirty="0">
              <a:cs typeface="AGA Battouta Regular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4400" dirty="0">
                <a:cs typeface="AGA Battouta Regular" pitchFamily="2" charset="-78"/>
              </a:rPr>
              <a:t>الصف :  </a:t>
            </a:r>
            <a:r>
              <a:rPr lang="ar-JO" sz="4400" dirty="0">
                <a:cs typeface="AGA Battouta Regular" pitchFamily="2" charset="-78"/>
              </a:rPr>
              <a:t>الثامن.</a:t>
            </a:r>
          </a:p>
          <a:p>
            <a:endParaRPr lang="ar-J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05" y="328517"/>
            <a:ext cx="5910202" cy="1857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81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 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411860" y="603566"/>
            <a:ext cx="2562434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الأولى 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6" y="603565"/>
            <a:ext cx="2904938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صور المبتدأ</a:t>
            </a:r>
            <a:endParaRPr lang="ar-SA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93559" y="1080919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03:00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68881" y="1163056"/>
            <a:ext cx="9020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/>
              <a:t> تقويم تكويني : </a:t>
            </a:r>
            <a:r>
              <a:rPr lang="ar-JO" sz="2800" b="1" dirty="0"/>
              <a:t>ص28</a:t>
            </a:r>
          </a:p>
        </p:txBody>
      </p:sp>
      <p:sp>
        <p:nvSpPr>
          <p:cNvPr id="3" name="Flowchart: Alternate Process 2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IRS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321" y="1840228"/>
            <a:ext cx="7897327" cy="13813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64" y="3088785"/>
            <a:ext cx="4343400" cy="3429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75289" y="3375498"/>
            <a:ext cx="50235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Tx/>
              <a:buChar char="-"/>
            </a:pPr>
            <a:r>
              <a:rPr lang="ar-JO" sz="2800" dirty="0" smtClean="0"/>
              <a:t>المسافرانِ عائدانِ إلى أرضِ الوطن.</a:t>
            </a:r>
          </a:p>
          <a:p>
            <a:pPr marL="285750" indent="-285750" algn="r" rtl="1">
              <a:buFontTx/>
              <a:buChar char="-"/>
            </a:pPr>
            <a:r>
              <a:rPr lang="ar-JO" sz="2800" dirty="0" smtClean="0"/>
              <a:t>أنتنّ طالباتٌ مبدعاتٌ.</a:t>
            </a:r>
          </a:p>
          <a:p>
            <a:pPr marL="285750" indent="-285750" algn="r" rtl="1">
              <a:buFontTx/>
              <a:buChar char="-"/>
            </a:pPr>
            <a:r>
              <a:rPr lang="ar-JO" sz="2800" dirty="0" smtClean="0"/>
              <a:t>أولئكَ الطلبةُ مبدعونَ</a:t>
            </a:r>
          </a:p>
          <a:p>
            <a:pPr marL="285750" indent="-285750" algn="r" rtl="1">
              <a:buFontTx/>
              <a:buChar char="-"/>
            </a:pPr>
            <a:r>
              <a:rPr lang="ar-JO" sz="2800" dirty="0" smtClean="0"/>
              <a:t>التي شاركت في مسابقةِ الرّسم مبدعةٌ.</a:t>
            </a:r>
          </a:p>
          <a:p>
            <a:pPr marL="285750" indent="-285750" algn="r" rtl="1">
              <a:buFontTx/>
              <a:buChar char="-"/>
            </a:pPr>
            <a:r>
              <a:rPr lang="ar-JO" sz="2800" dirty="0" smtClean="0"/>
              <a:t>هم لاعبونَ ماهرونَ.</a:t>
            </a:r>
          </a:p>
          <a:p>
            <a:pPr marL="285750" indent="-285750" algn="r" rtl="1">
              <a:buFontTx/>
              <a:buChar char="-"/>
            </a:pPr>
            <a:r>
              <a:rPr lang="ar-JO" sz="2800" dirty="0" smtClean="0"/>
              <a:t>الجاراتُ مُتحابّاتٌ.</a:t>
            </a:r>
          </a:p>
        </p:txBody>
      </p:sp>
    </p:spTree>
    <p:extLst>
      <p:ext uri="{BB962C8B-B14F-4D97-AF65-F5344CB8AC3E}">
        <p14:creationId xmlns:p14="http://schemas.microsoft.com/office/powerpoint/2010/main" val="2607480170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 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411860" y="603566"/>
            <a:ext cx="2562434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الأولى 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6" y="603565"/>
            <a:ext cx="2904938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صور المبتدأ</a:t>
            </a:r>
            <a:endParaRPr lang="ar-SA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93559" y="1080919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03:00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68881" y="1163056"/>
            <a:ext cx="9020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/>
              <a:t> </a:t>
            </a:r>
            <a:r>
              <a:rPr lang="ar-JO" sz="2800" b="1" dirty="0"/>
              <a:t>الرّبط بالواقع</a:t>
            </a:r>
            <a:r>
              <a:rPr lang="ar-SA" sz="2800" b="1" dirty="0"/>
              <a:t>: </a:t>
            </a:r>
            <a:r>
              <a:rPr lang="ar-JO" sz="2800" b="1" dirty="0"/>
              <a:t>ص28</a:t>
            </a:r>
          </a:p>
        </p:txBody>
      </p:sp>
      <p:sp>
        <p:nvSpPr>
          <p:cNvPr id="3" name="Flowchart: Alternate Process 2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IRS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64" y="3088785"/>
            <a:ext cx="4343400" cy="3429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586" y="1801699"/>
            <a:ext cx="7973538" cy="102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862191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err="1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المادة:اللغة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العربية 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الأولى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صور المبتدأ</a:t>
            </a:r>
            <a:endParaRPr lang="ar-SA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379720" y="1174543"/>
            <a:ext cx="50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/>
              <a:t>التمايز</a:t>
            </a:r>
            <a:r>
              <a:rPr lang="ar-JO" sz="2800" b="1" dirty="0"/>
              <a:t>+ التفكير الناقد:</a:t>
            </a:r>
            <a:endParaRPr lang="ar-SA" sz="2800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242716" y="2033612"/>
            <a:ext cx="2055138" cy="4382095"/>
            <a:chOff x="6287512" y="2493050"/>
            <a:chExt cx="2055138" cy="4382095"/>
          </a:xfrm>
        </p:grpSpPr>
        <p:sp>
          <p:nvSpPr>
            <p:cNvPr id="29" name="Shape 2">
              <a:extLst>
                <a:ext uri="{FF2B5EF4-FFF2-40B4-BE49-F238E27FC236}">
                  <a16:creationId xmlns:a16="http://schemas.microsoft.com/office/drawing/2014/main" id="{E7AC2A34-6142-E906-338F-AEC60747B39E}"/>
                </a:ext>
              </a:extLst>
            </p:cNvPr>
            <p:cNvSpPr/>
            <p:nvPr/>
          </p:nvSpPr>
          <p:spPr>
            <a:xfrm>
              <a:off x="7292935" y="2493050"/>
              <a:ext cx="44410" cy="4382095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Shape 3">
              <a:extLst>
                <a:ext uri="{FF2B5EF4-FFF2-40B4-BE49-F238E27FC236}">
                  <a16:creationId xmlns:a16="http://schemas.microsoft.com/office/drawing/2014/main" id="{7F6B48C4-E63C-C065-BC44-13176ABDEC50}"/>
                </a:ext>
              </a:extLst>
            </p:cNvPr>
            <p:cNvSpPr/>
            <p:nvPr/>
          </p:nvSpPr>
          <p:spPr>
            <a:xfrm>
              <a:off x="7565053" y="2894350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Shape 4">
              <a:extLst>
                <a:ext uri="{FF2B5EF4-FFF2-40B4-BE49-F238E27FC236}">
                  <a16:creationId xmlns:a16="http://schemas.microsoft.com/office/drawing/2014/main" id="{638B7FF1-2629-0300-ECCB-FEBEDB7A220B}"/>
                </a:ext>
              </a:extLst>
            </p:cNvPr>
            <p:cNvSpPr/>
            <p:nvPr/>
          </p:nvSpPr>
          <p:spPr>
            <a:xfrm>
              <a:off x="7076816" y="2655884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Text 5">
              <a:extLst>
                <a:ext uri="{FF2B5EF4-FFF2-40B4-BE49-F238E27FC236}">
                  <a16:creationId xmlns:a16="http://schemas.microsoft.com/office/drawing/2014/main" id="{26859F2F-3E10-7852-2CE4-C439CF85BD63}"/>
                </a:ext>
              </a:extLst>
            </p:cNvPr>
            <p:cNvSpPr/>
            <p:nvPr/>
          </p:nvSpPr>
          <p:spPr>
            <a:xfrm>
              <a:off x="7223105" y="2708315"/>
              <a:ext cx="183952" cy="416481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marR="0" lvl="0" indent="0" algn="ctr" defTabSz="914400" eaLnBrk="1" fontAlgn="auto" latinLnBrk="0" hangingPunct="1">
                <a:lnSpc>
                  <a:spcPts val="328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24" b="1" i="0" u="none" strike="noStrike" kern="0" cap="none" spc="-52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adonis-web" pitchFamily="34" charset="0"/>
                  <a:ea typeface="adonis-web" pitchFamily="34" charset="-122"/>
                  <a:cs typeface="adonis-web" pitchFamily="34" charset="-120"/>
                </a:rPr>
                <a:t>1</a:t>
              </a:r>
              <a:endParaRPr kumimoji="0" lang="en-US" sz="262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Shape 8">
              <a:extLst>
                <a:ext uri="{FF2B5EF4-FFF2-40B4-BE49-F238E27FC236}">
                  <a16:creationId xmlns:a16="http://schemas.microsoft.com/office/drawing/2014/main" id="{87F88120-07C1-DA73-FE01-511617E1C071}"/>
                </a:ext>
              </a:extLst>
            </p:cNvPr>
            <p:cNvSpPr/>
            <p:nvPr/>
          </p:nvSpPr>
          <p:spPr>
            <a:xfrm>
              <a:off x="6287512" y="4005203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Shape 9">
              <a:extLst>
                <a:ext uri="{FF2B5EF4-FFF2-40B4-BE49-F238E27FC236}">
                  <a16:creationId xmlns:a16="http://schemas.microsoft.com/office/drawing/2014/main" id="{2BC01055-80C0-77E7-B6B8-79D5B3349246}"/>
                </a:ext>
              </a:extLst>
            </p:cNvPr>
            <p:cNvSpPr/>
            <p:nvPr/>
          </p:nvSpPr>
          <p:spPr>
            <a:xfrm>
              <a:off x="7065109" y="3777496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Text 10">
              <a:extLst>
                <a:ext uri="{FF2B5EF4-FFF2-40B4-BE49-F238E27FC236}">
                  <a16:creationId xmlns:a16="http://schemas.microsoft.com/office/drawing/2014/main" id="{8EE93098-4EC1-B0BB-5A82-76A76BDDFABD}"/>
                </a:ext>
              </a:extLst>
            </p:cNvPr>
            <p:cNvSpPr/>
            <p:nvPr/>
          </p:nvSpPr>
          <p:spPr>
            <a:xfrm>
              <a:off x="7223105" y="3819168"/>
              <a:ext cx="183952" cy="416481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marR="0" lvl="0" indent="0" algn="ctr" defTabSz="914400" eaLnBrk="1" fontAlgn="auto" latinLnBrk="0" hangingPunct="1">
                <a:lnSpc>
                  <a:spcPts val="328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24" b="1" i="0" u="none" strike="noStrike" kern="0" cap="none" spc="-52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adonis-web" pitchFamily="34" charset="0"/>
                  <a:ea typeface="adonis-web" pitchFamily="34" charset="-122"/>
                  <a:cs typeface="adonis-web" pitchFamily="34" charset="-120"/>
                </a:rPr>
                <a:t>2</a:t>
              </a:r>
              <a:endParaRPr kumimoji="0" lang="en-US" sz="262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Shape 13">
              <a:extLst>
                <a:ext uri="{FF2B5EF4-FFF2-40B4-BE49-F238E27FC236}">
                  <a16:creationId xmlns:a16="http://schemas.microsoft.com/office/drawing/2014/main" id="{90D2BED4-4E81-51D4-EEE9-283E9A341BA1}"/>
                </a:ext>
              </a:extLst>
            </p:cNvPr>
            <p:cNvSpPr/>
            <p:nvPr/>
          </p:nvSpPr>
          <p:spPr>
            <a:xfrm>
              <a:off x="7565053" y="5196423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Shape 14">
              <a:extLst>
                <a:ext uri="{FF2B5EF4-FFF2-40B4-BE49-F238E27FC236}">
                  <a16:creationId xmlns:a16="http://schemas.microsoft.com/office/drawing/2014/main" id="{F1EEB422-CD7D-C49E-AE4A-0F50444C3C4E}"/>
                </a:ext>
              </a:extLst>
            </p:cNvPr>
            <p:cNvSpPr/>
            <p:nvPr/>
          </p:nvSpPr>
          <p:spPr>
            <a:xfrm>
              <a:off x="7065109" y="4968716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Text 15">
              <a:extLst>
                <a:ext uri="{FF2B5EF4-FFF2-40B4-BE49-F238E27FC236}">
                  <a16:creationId xmlns:a16="http://schemas.microsoft.com/office/drawing/2014/main" id="{8595E128-06CD-8863-5C3A-72B76A9A0CD9}"/>
                </a:ext>
              </a:extLst>
            </p:cNvPr>
            <p:cNvSpPr/>
            <p:nvPr/>
          </p:nvSpPr>
          <p:spPr>
            <a:xfrm>
              <a:off x="7223105" y="5010388"/>
              <a:ext cx="183952" cy="416481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marR="0" lvl="0" indent="0" algn="ctr" defTabSz="914400" eaLnBrk="1" fontAlgn="auto" latinLnBrk="0" hangingPunct="1">
                <a:lnSpc>
                  <a:spcPts val="328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24" b="1" i="0" u="none" strike="noStrike" kern="0" cap="none" spc="-52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adonis-web" pitchFamily="34" charset="0"/>
                  <a:ea typeface="adonis-web" pitchFamily="34" charset="-122"/>
                  <a:cs typeface="adonis-web" pitchFamily="34" charset="-120"/>
                </a:rPr>
                <a:t>3</a:t>
              </a:r>
              <a:endParaRPr kumimoji="0" lang="en-US" sz="262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Shape 4">
              <a:extLst>
                <a:ext uri="{FF2B5EF4-FFF2-40B4-BE49-F238E27FC236}">
                  <a16:creationId xmlns:a16="http://schemas.microsoft.com/office/drawing/2014/main" id="{575EAB91-AA07-F831-947E-C34E8C1F6743}"/>
                </a:ext>
              </a:extLst>
            </p:cNvPr>
            <p:cNvSpPr/>
            <p:nvPr/>
          </p:nvSpPr>
          <p:spPr>
            <a:xfrm>
              <a:off x="7065108" y="6224863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4</a:t>
              </a:r>
              <a:endPara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Shape 8">
              <a:extLst>
                <a:ext uri="{FF2B5EF4-FFF2-40B4-BE49-F238E27FC236}">
                  <a16:creationId xmlns:a16="http://schemas.microsoft.com/office/drawing/2014/main" id="{0D5A7EAB-D4DB-CEAE-1EEA-5E1D2011FFD3}"/>
                </a:ext>
              </a:extLst>
            </p:cNvPr>
            <p:cNvSpPr/>
            <p:nvPr/>
          </p:nvSpPr>
          <p:spPr>
            <a:xfrm>
              <a:off x="6304181" y="6452629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3" name="Picture 3">
            <a:extLst>
              <a:ext uri="{FF2B5EF4-FFF2-40B4-BE49-F238E27FC236}">
                <a16:creationId xmlns:a16="http://schemas.microsoft.com/office/drawing/2014/main" id="{98CF3D2C-7518-1C59-07D2-D99D7D11C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" y="6241838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C1FA06DE-A23B-76B2-893C-1A84942B0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063" y="5253678"/>
            <a:ext cx="1041465" cy="139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64804" y="1739769"/>
            <a:ext cx="3456724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JO" sz="2400" b="1" dirty="0"/>
              <a:t>ابحث عن آية كريمة باستخدام المُصحف الورقيّ أو الإلكترونيّ تحتوي جملةً اسميّة وعيّن المبتدأ والخبر فيها.</a:t>
            </a:r>
            <a:endParaRPr lang="en-US" sz="24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1016166" y="2919598"/>
            <a:ext cx="3456724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JO" sz="2400" b="1" dirty="0"/>
              <a:t>ابحث في مُحرّك البحث عن اسمٍ من أسماء المُبشّرين في الجنّة واجعلها مبتدأً في جملة مفيدة.</a:t>
            </a:r>
            <a:endParaRPr lang="en-US" sz="24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6064804" y="4265119"/>
            <a:ext cx="3456724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JO" sz="2400" b="1" dirty="0"/>
              <a:t>وظّف كلمة (دِفاع) في جملةٍ مفيدةٍ من إنشائكِ.</a:t>
            </a:r>
            <a:endParaRPr lang="en-US" sz="24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929506" y="5498433"/>
            <a:ext cx="3563394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JO" sz="2400" b="1" dirty="0"/>
              <a:t>عيّن المبتدأ في الجملة التّالية: </a:t>
            </a:r>
          </a:p>
          <a:p>
            <a:pPr algn="r" rtl="1"/>
            <a:r>
              <a:rPr lang="ar-JO" sz="2400" b="1" dirty="0"/>
              <a:t>أهلُ المدينةِ يُدافعونَ عن أرضهم.</a:t>
            </a:r>
            <a:endParaRPr lang="en-US" sz="2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272" y="1165409"/>
            <a:ext cx="2035553" cy="176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607956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اللغة العربية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الثامن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الأولى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صور المبتدأ</a:t>
            </a:r>
            <a:endParaRPr lang="ar-SA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02:00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514600" y="1174543"/>
            <a:ext cx="69511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/>
              <a:t>التّقويم الختامي + التّقييم الذّاتي:</a:t>
            </a:r>
          </a:p>
          <a:p>
            <a:pPr algn="r" rtl="1"/>
            <a:endParaRPr lang="ar-JO" sz="2800" b="1" dirty="0"/>
          </a:p>
          <a:p>
            <a:pPr algn="r" rtl="1"/>
            <a:r>
              <a:rPr lang="ar-JO" sz="2800" b="1" dirty="0"/>
              <a:t>المبتدأ في جملة (أسماؤكُم مطبوعةٌ على اللّوحةِ):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66" y="6300045"/>
            <a:ext cx="10366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5C1031E-1D34-B32D-AF7E-6B9895EB178B}"/>
              </a:ext>
            </a:extLst>
          </p:cNvPr>
          <p:cNvSpPr txBox="1"/>
          <p:nvPr/>
        </p:nvSpPr>
        <p:spPr>
          <a:xfrm>
            <a:off x="5617029" y="2692610"/>
            <a:ext cx="385592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JO" sz="3600" b="1" dirty="0"/>
              <a:t>1- أسماءُ</a:t>
            </a:r>
            <a:endParaRPr lang="en-US" sz="36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5C1031E-1D34-B32D-AF7E-6B9895EB178B}"/>
              </a:ext>
            </a:extLst>
          </p:cNvPr>
          <p:cNvSpPr txBox="1"/>
          <p:nvPr/>
        </p:nvSpPr>
        <p:spPr>
          <a:xfrm>
            <a:off x="5617029" y="5152083"/>
            <a:ext cx="388148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JO" sz="3600" b="1" dirty="0"/>
              <a:t>3- أسماؤكم مطبوعة</a:t>
            </a:r>
            <a:endParaRPr lang="en-US" sz="36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5C1031E-1D34-B32D-AF7E-6B9895EB178B}"/>
              </a:ext>
            </a:extLst>
          </p:cNvPr>
          <p:cNvSpPr txBox="1"/>
          <p:nvPr/>
        </p:nvSpPr>
        <p:spPr>
          <a:xfrm>
            <a:off x="5617029" y="3981037"/>
            <a:ext cx="386870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JO" sz="3600" b="1" dirty="0"/>
              <a:t>2- أسماؤكم</a:t>
            </a:r>
            <a:endParaRPr lang="en-US" sz="3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531" y="2743768"/>
            <a:ext cx="2910414" cy="305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9195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اللغة العربية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الثامن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الأولى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صور المبتدأ</a:t>
            </a:r>
            <a:endParaRPr lang="ar-SA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02:00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514600" y="1174543"/>
            <a:ext cx="69511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/>
              <a:t>التّقويم الختامي + التّقييم الذّاتي: </a:t>
            </a:r>
            <a:r>
              <a:rPr lang="ar-JO" sz="2800" b="1" dirty="0">
                <a:solidFill>
                  <a:srgbClr val="FF0000"/>
                </a:solidFill>
              </a:rPr>
              <a:t>التغذية الرّاجعة</a:t>
            </a:r>
          </a:p>
          <a:p>
            <a:pPr algn="r" rtl="1"/>
            <a:endParaRPr lang="ar-JO" sz="2800" b="1" dirty="0"/>
          </a:p>
          <a:p>
            <a:pPr algn="r" rtl="1"/>
            <a:r>
              <a:rPr lang="ar-JO" sz="2800" b="1" dirty="0"/>
              <a:t>المبتدأ في جملة (أسماؤكُم مطبوعةٌ على اللّوحةِ):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66" y="6300045"/>
            <a:ext cx="10366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5C1031E-1D34-B32D-AF7E-6B9895EB178B}"/>
              </a:ext>
            </a:extLst>
          </p:cNvPr>
          <p:cNvSpPr txBox="1"/>
          <p:nvPr/>
        </p:nvSpPr>
        <p:spPr>
          <a:xfrm>
            <a:off x="5617029" y="2692610"/>
            <a:ext cx="3855926" cy="64633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JO" sz="3600" b="1" dirty="0">
                <a:solidFill>
                  <a:srgbClr val="FF0000"/>
                </a:solidFill>
              </a:rPr>
              <a:t>1- أسماءُ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5C1031E-1D34-B32D-AF7E-6B9895EB178B}"/>
              </a:ext>
            </a:extLst>
          </p:cNvPr>
          <p:cNvSpPr txBox="1"/>
          <p:nvPr/>
        </p:nvSpPr>
        <p:spPr>
          <a:xfrm>
            <a:off x="5617029" y="5152083"/>
            <a:ext cx="388148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JO" sz="3600" b="1" dirty="0"/>
              <a:t>3- أسماؤكم مطبوعة</a:t>
            </a:r>
            <a:endParaRPr lang="en-US" sz="36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5C1031E-1D34-B32D-AF7E-6B9895EB178B}"/>
              </a:ext>
            </a:extLst>
          </p:cNvPr>
          <p:cNvSpPr txBox="1"/>
          <p:nvPr/>
        </p:nvSpPr>
        <p:spPr>
          <a:xfrm>
            <a:off x="5617029" y="3981037"/>
            <a:ext cx="386870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JO" sz="3600" b="1" dirty="0"/>
              <a:t>2- أسماؤكم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2533">
            <a:off x="1679680" y="3084845"/>
            <a:ext cx="2620424" cy="25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067248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اللغة العربية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الأولى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صور المبتدأ</a:t>
            </a:r>
            <a:endParaRPr lang="ar-SA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514600" y="1174543"/>
            <a:ext cx="6951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/>
              <a:t>بطاقة الخروج: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77813" y="1783563"/>
            <a:ext cx="7539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3600" b="1" dirty="0">
                <a:solidFill>
                  <a:srgbClr val="0070C0"/>
                </a:solidFill>
              </a:rPr>
              <a:t>اكتب على بطاقة الخروج ما تعلّمته في الحصّة.</a:t>
            </a: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893" y="2515694"/>
            <a:ext cx="3966496" cy="39664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18" y="274895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02873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38" y="3595567"/>
            <a:ext cx="6000750" cy="2857500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الأولى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صور المبتدأ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206116" y="1120984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21577" y="1120983"/>
            <a:ext cx="6413863" cy="28007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250000"/>
              </a:lnSpc>
            </a:pPr>
            <a:r>
              <a:rPr lang="ar-SA" sz="3200" b="1" u="sng" dirty="0"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النتاجات المتوقعة :</a:t>
            </a:r>
          </a:p>
          <a:p>
            <a:pPr algn="r" rtl="1"/>
            <a:r>
              <a:rPr lang="ar-JO" sz="3200" b="1" dirty="0"/>
              <a:t>1- يميز الطّالب الجملة الاسميّة.</a:t>
            </a:r>
          </a:p>
          <a:p>
            <a:pPr algn="r" rtl="1"/>
            <a:r>
              <a:rPr lang="ar-JO" sz="3200" b="1" dirty="0"/>
              <a:t>2- يتعرّف المبتدأ ويحدّده.</a:t>
            </a:r>
          </a:p>
          <a:p>
            <a:pPr algn="r" rtl="1"/>
            <a:r>
              <a:rPr lang="ar-JO" sz="3200" b="1" dirty="0"/>
              <a:t>3- تنمو لدى الطّالب قيمة أهميّة العِلم.</a:t>
            </a:r>
            <a:endParaRPr lang="en-US" sz="3200" b="1" dirty="0"/>
          </a:p>
        </p:txBody>
      </p:sp>
      <p:sp>
        <p:nvSpPr>
          <p:cNvPr id="43" name="Rounded Rectangle 4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33658944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</a:t>
            </a: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929684" y="603565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الأولى</a:t>
            </a: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صُور المبتدأ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-80638" y="985718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695074" y="1890426"/>
            <a:ext cx="6877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000" b="1" dirty="0"/>
              <a:t> </a:t>
            </a:r>
          </a:p>
          <a:p>
            <a:pPr algn="r" rtl="1"/>
            <a:r>
              <a:rPr lang="ar-SA" sz="2800" b="1" dirty="0"/>
              <a:t> </a:t>
            </a:r>
            <a:r>
              <a:rPr lang="ar-JO" sz="2800" b="1" dirty="0"/>
              <a:t>عبّر عن الصّورة الآتية بجملة اسميّة مفيدة من إنشائك:</a:t>
            </a:r>
            <a:endParaRPr lang="ar-SA" sz="28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9076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61524" y="1249038"/>
            <a:ext cx="4627622" cy="76944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dobe Arabic" pitchFamily="18" charset="-78"/>
                <a:cs typeface="AF_Najed" pitchFamily="2" charset="-78"/>
              </a:rPr>
              <a:t>الت</a:t>
            </a:r>
            <a:r>
              <a:rPr lang="ar-JO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dobe Arabic" pitchFamily="18" charset="-78"/>
                <a:cs typeface="AF_Najed" pitchFamily="2" charset="-78"/>
              </a:rPr>
              <a:t>ّ</a:t>
            </a:r>
            <a:r>
              <a:rPr lang="ar-SA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dobe Arabic" pitchFamily="18" charset="-78"/>
                <a:cs typeface="AF_Najed" pitchFamily="2" charset="-78"/>
              </a:rPr>
              <a:t>مهيد</a:t>
            </a:r>
            <a:r>
              <a:rPr lang="ar-JO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dobe Arabic" pitchFamily="18" charset="-78"/>
                <a:cs typeface="AF_Najed" pitchFamily="2" charset="-78"/>
              </a:rPr>
              <a:t>+ الرّبط بالواقع: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060" y="2950816"/>
            <a:ext cx="5740225" cy="338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295542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الثامن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الأولى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صور المبتدأ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043989" y="1174543"/>
            <a:ext cx="64217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/>
              <a:t> التقويم القبلي :</a:t>
            </a:r>
            <a:endParaRPr lang="ar-JO" sz="2800" b="1" dirty="0"/>
          </a:p>
          <a:p>
            <a:pPr algn="r" rtl="1"/>
            <a:r>
              <a:rPr lang="ar-SA" sz="2800" b="1" dirty="0"/>
              <a:t> </a:t>
            </a:r>
            <a:r>
              <a:rPr lang="ar-JO" sz="2800" b="1" dirty="0"/>
              <a:t> اختر الجملة الاسميّة من خلال الجمل التّالية:</a:t>
            </a:r>
            <a:endParaRPr lang="ar-SA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594970" y="1952890"/>
            <a:ext cx="6977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en-US" sz="2800" b="1" dirty="0"/>
          </a:p>
        </p:txBody>
      </p:sp>
      <p:sp>
        <p:nvSpPr>
          <p:cNvPr id="3" name="Flowchart: Alternate Process 2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IRS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5C1031E-1D34-B32D-AF7E-6B9895EB178B}"/>
              </a:ext>
            </a:extLst>
          </p:cNvPr>
          <p:cNvSpPr txBox="1"/>
          <p:nvPr/>
        </p:nvSpPr>
        <p:spPr>
          <a:xfrm>
            <a:off x="3357154" y="2500388"/>
            <a:ext cx="6027308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JO" sz="5400" b="1" dirty="0"/>
              <a:t> 1. </a:t>
            </a:r>
            <a:r>
              <a:rPr lang="ar-JO" sz="2800" b="1" dirty="0"/>
              <a:t>يتسابقُ المؤمنون في عملِ الخيراتِ.</a:t>
            </a:r>
            <a:endParaRPr lang="en-US" sz="28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5C1031E-1D34-B32D-AF7E-6B9895EB178B}"/>
              </a:ext>
            </a:extLst>
          </p:cNvPr>
          <p:cNvSpPr txBox="1"/>
          <p:nvPr/>
        </p:nvSpPr>
        <p:spPr>
          <a:xfrm>
            <a:off x="3357154" y="3669169"/>
            <a:ext cx="601366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JO" sz="5400" b="1" dirty="0"/>
              <a:t> 2.</a:t>
            </a:r>
            <a:r>
              <a:rPr lang="ar-JO" sz="2800" b="1" dirty="0"/>
              <a:t> التّسابُق إلى فعل الخيرِ فضيلةٌ.</a:t>
            </a:r>
            <a:endParaRPr lang="en-US" sz="28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C1031E-1D34-B32D-AF7E-6B9895EB178B}"/>
              </a:ext>
            </a:extLst>
          </p:cNvPr>
          <p:cNvSpPr txBox="1"/>
          <p:nvPr/>
        </p:nvSpPr>
        <p:spPr>
          <a:xfrm>
            <a:off x="3357154" y="4785278"/>
            <a:ext cx="6013659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JO" sz="5400" b="1" dirty="0"/>
              <a:t> 3.</a:t>
            </a:r>
            <a:r>
              <a:rPr lang="ar-JO" sz="2800" b="1" dirty="0"/>
              <a:t>تسابقَ العدّاؤون إلى خط النّهاية.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7431011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الثامن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الأولى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صور المبتدأ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043989" y="1174543"/>
            <a:ext cx="64217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/>
              <a:t> التقويم القبلي :</a:t>
            </a:r>
            <a:r>
              <a:rPr lang="ar-JO" sz="2800" b="1" dirty="0"/>
              <a:t> </a:t>
            </a:r>
            <a:r>
              <a:rPr lang="ar-JO" sz="2800" b="1" dirty="0">
                <a:solidFill>
                  <a:srgbClr val="FF0000"/>
                </a:solidFill>
              </a:rPr>
              <a:t>التغذية الرّاجعة</a:t>
            </a:r>
          </a:p>
          <a:p>
            <a:pPr algn="r" rtl="1"/>
            <a:r>
              <a:rPr lang="ar-SA" sz="2800" b="1" dirty="0"/>
              <a:t> </a:t>
            </a:r>
            <a:r>
              <a:rPr lang="ar-JO" sz="2800" b="1" dirty="0"/>
              <a:t> اختر الجملة الاسميّة من خلال الجمل التّالية:</a:t>
            </a:r>
            <a:endParaRPr lang="ar-SA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594970" y="1952890"/>
            <a:ext cx="6977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en-US" sz="2800" b="1" dirty="0"/>
          </a:p>
        </p:txBody>
      </p:sp>
      <p:sp>
        <p:nvSpPr>
          <p:cNvPr id="3" name="Flowchart: Alternate Process 2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IRS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5C1031E-1D34-B32D-AF7E-6B9895EB178B}"/>
              </a:ext>
            </a:extLst>
          </p:cNvPr>
          <p:cNvSpPr txBox="1"/>
          <p:nvPr/>
        </p:nvSpPr>
        <p:spPr>
          <a:xfrm>
            <a:off x="3357154" y="2500388"/>
            <a:ext cx="6027308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JO" sz="5400" b="1" dirty="0"/>
              <a:t> 1. </a:t>
            </a:r>
            <a:r>
              <a:rPr lang="ar-JO" sz="2800" b="1" dirty="0"/>
              <a:t>يتسابقُ المؤمنون في عملِ الخيراتِ.</a:t>
            </a:r>
            <a:endParaRPr lang="en-US" sz="28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5C1031E-1D34-B32D-AF7E-6B9895EB178B}"/>
              </a:ext>
            </a:extLst>
          </p:cNvPr>
          <p:cNvSpPr txBox="1"/>
          <p:nvPr/>
        </p:nvSpPr>
        <p:spPr>
          <a:xfrm>
            <a:off x="3357154" y="3669169"/>
            <a:ext cx="601366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JO" sz="5400" b="1" dirty="0"/>
              <a:t> </a:t>
            </a:r>
            <a:r>
              <a:rPr lang="ar-JO" sz="5400" b="1" dirty="0">
                <a:solidFill>
                  <a:srgbClr val="FF0000"/>
                </a:solidFill>
              </a:rPr>
              <a:t>2.</a:t>
            </a:r>
            <a:r>
              <a:rPr lang="ar-JO" sz="2800" b="1" dirty="0">
                <a:solidFill>
                  <a:srgbClr val="FF0000"/>
                </a:solidFill>
              </a:rPr>
              <a:t> التّسابُق إلى فعل الخيرِ فضيلةٌ.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C1031E-1D34-B32D-AF7E-6B9895EB178B}"/>
              </a:ext>
            </a:extLst>
          </p:cNvPr>
          <p:cNvSpPr txBox="1"/>
          <p:nvPr/>
        </p:nvSpPr>
        <p:spPr>
          <a:xfrm>
            <a:off x="3357154" y="4785278"/>
            <a:ext cx="6013659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JO" sz="5400" b="1" dirty="0"/>
              <a:t> 3.</a:t>
            </a:r>
            <a:r>
              <a:rPr lang="ar-JO" sz="2800" b="1" dirty="0"/>
              <a:t>تسابقَ العدّاؤون إلى خط النّهاية.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76" y="2810824"/>
            <a:ext cx="2625090" cy="250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468812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دة: الأولى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صور المبتدأ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06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666706" y="1172762"/>
            <a:ext cx="78538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/>
              <a:t>التقديم :</a:t>
            </a:r>
            <a:r>
              <a:rPr lang="ar-JO" sz="2800" b="1" dirty="0"/>
              <a:t> </a:t>
            </a:r>
          </a:p>
          <a:p>
            <a:pPr algn="r" rtl="1"/>
            <a:endParaRPr lang="ar-JO" sz="2800" b="1" dirty="0"/>
          </a:p>
          <a:p>
            <a:pPr algn="r" rtl="1"/>
            <a:endParaRPr lang="ar-SA" sz="2800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9" name="Picture 3">
            <a:extLst>
              <a:ext uri="{FF2B5EF4-FFF2-40B4-BE49-F238E27FC236}">
                <a16:creationId xmlns:a16="http://schemas.microsoft.com/office/drawing/2014/main" id="{98CF3D2C-7518-1C59-07D2-D99D7D11C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18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333" y="1794253"/>
            <a:ext cx="6133974" cy="48012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90" y="3345953"/>
            <a:ext cx="1889612" cy="19758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0262" y="1801699"/>
            <a:ext cx="3195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b="1" dirty="0">
                <a:solidFill>
                  <a:srgbClr val="FF0000"/>
                </a:solidFill>
              </a:rPr>
              <a:t>اكتب تعريفك للجملة الاسميّة.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3755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دة: الأولى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صور المبتدأ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06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666706" y="1172762"/>
            <a:ext cx="78538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/>
              <a:t>التقديم :</a:t>
            </a:r>
            <a:r>
              <a:rPr lang="ar-JO" sz="2800" b="1" dirty="0"/>
              <a:t> </a:t>
            </a:r>
            <a:r>
              <a:rPr lang="ar-JO" sz="2800" b="1" dirty="0">
                <a:solidFill>
                  <a:srgbClr val="FF0000"/>
                </a:solidFill>
              </a:rPr>
              <a:t>التغذية الرّاجعة </a:t>
            </a:r>
          </a:p>
          <a:p>
            <a:pPr algn="r" rtl="1"/>
            <a:endParaRPr lang="ar-JO" sz="2800" b="1" dirty="0"/>
          </a:p>
          <a:p>
            <a:pPr algn="r" rtl="1"/>
            <a:endParaRPr lang="ar-SA" sz="2800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9" name="Picture 3">
            <a:extLst>
              <a:ext uri="{FF2B5EF4-FFF2-40B4-BE49-F238E27FC236}">
                <a16:creationId xmlns:a16="http://schemas.microsoft.com/office/drawing/2014/main" id="{98CF3D2C-7518-1C59-07D2-D99D7D11C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18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519" y="1648866"/>
            <a:ext cx="6133974" cy="48012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80754" y="1894623"/>
            <a:ext cx="30412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JO" sz="2400" b="1" dirty="0">
                <a:solidFill>
                  <a:srgbClr val="FF0000"/>
                </a:solidFill>
              </a:rPr>
              <a:t>اكتب تعريفك للجملة الاسميّة.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65" y="2302830"/>
            <a:ext cx="2143424" cy="28007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66706" y="5005620"/>
            <a:ext cx="2669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000" b="1" dirty="0">
                <a:solidFill>
                  <a:srgbClr val="FF0000"/>
                </a:solidFill>
              </a:rPr>
              <a:t>كل الجمل الّتي تنتهي بفاصلة.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73829" y="5481724"/>
            <a:ext cx="3196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000" b="1" dirty="0">
                <a:solidFill>
                  <a:srgbClr val="FF0000"/>
                </a:solidFill>
              </a:rPr>
              <a:t>ملاكُ، زينةُ، حصونُ، عزُّ، حِليةُ.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92189" y="6309095"/>
            <a:ext cx="5956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000" b="1" dirty="0">
                <a:solidFill>
                  <a:srgbClr val="FF0000"/>
                </a:solidFill>
              </a:rPr>
              <a:t>الأخلاق الّتي يجب أن يتحلّى بها المسلم الوفاء والحلم والأدب والعلم.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3743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دة: الأولى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صور المبتدأ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06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666706" y="1172762"/>
            <a:ext cx="7853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/>
              <a:t>التقديم :</a:t>
            </a:r>
            <a:r>
              <a:rPr lang="ar-JO" sz="2800" b="1" dirty="0"/>
              <a:t> مهمّة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9" name="Picture 3">
            <a:extLst>
              <a:ext uri="{FF2B5EF4-FFF2-40B4-BE49-F238E27FC236}">
                <a16:creationId xmlns:a16="http://schemas.microsoft.com/office/drawing/2014/main" id="{98CF3D2C-7518-1C59-07D2-D99D7D11C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18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25938" y="1869939"/>
            <a:ext cx="5252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b="1" dirty="0">
                <a:solidFill>
                  <a:schemeClr val="accent1">
                    <a:lumMod val="50000"/>
                  </a:schemeClr>
                </a:solidFill>
              </a:rPr>
              <a:t>1- حدّد رُكني الجملة الاسميّة في الجملة التّالية.</a:t>
            </a:r>
          </a:p>
          <a:p>
            <a:pPr algn="r" rtl="1"/>
            <a:r>
              <a:rPr lang="ar-JO" sz="2400" b="1" dirty="0">
                <a:solidFill>
                  <a:schemeClr val="accent1">
                    <a:lumMod val="50000"/>
                  </a:schemeClr>
                </a:solidFill>
              </a:rPr>
              <a:t>2- سمِّ كلّ ركنٍ من أركان الجملة الاسميّة.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14331" y="3252367"/>
            <a:ext cx="6061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800" b="1" dirty="0">
                <a:solidFill>
                  <a:schemeClr val="accent2">
                    <a:lumMod val="75000"/>
                  </a:schemeClr>
                </a:solidFill>
              </a:rPr>
              <a:t>عمرُ بنُ الخطّابِ أحدُ العشرةِ المبشّرين في الجنّةِ.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424" y="4105331"/>
            <a:ext cx="3050345" cy="245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376698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دة: الأولى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صور المبتدأ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06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666706" y="1172762"/>
            <a:ext cx="7853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/>
              <a:t>التقديم :</a:t>
            </a:r>
            <a:r>
              <a:rPr lang="ar-JO" sz="2800" b="1" dirty="0"/>
              <a:t> </a:t>
            </a:r>
            <a:r>
              <a:rPr lang="ar-JO" sz="2800" b="1" dirty="0">
                <a:solidFill>
                  <a:srgbClr val="FF0000"/>
                </a:solidFill>
              </a:rPr>
              <a:t>مهمّة / التغذية الرّاجعة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9" name="Picture 3">
            <a:extLst>
              <a:ext uri="{FF2B5EF4-FFF2-40B4-BE49-F238E27FC236}">
                <a16:creationId xmlns:a16="http://schemas.microsoft.com/office/drawing/2014/main" id="{98CF3D2C-7518-1C59-07D2-D99D7D11C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18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84218" y="1869939"/>
            <a:ext cx="7994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b="1" dirty="0">
                <a:solidFill>
                  <a:schemeClr val="accent1">
                    <a:lumMod val="50000"/>
                  </a:schemeClr>
                </a:solidFill>
              </a:rPr>
              <a:t>1- سمِّ كل ركنٍ من أركان الجملة الاسمية. </a:t>
            </a:r>
            <a:r>
              <a:rPr lang="ar-JO" sz="2400" b="1" dirty="0">
                <a:solidFill>
                  <a:srgbClr val="FF0000"/>
                </a:solidFill>
              </a:rPr>
              <a:t>المبتدأ وخبر المبتدأ </a:t>
            </a:r>
          </a:p>
          <a:p>
            <a:pPr algn="r" rtl="1"/>
            <a:r>
              <a:rPr lang="ar-JO" sz="2400" b="1" dirty="0">
                <a:solidFill>
                  <a:schemeClr val="accent1">
                    <a:lumMod val="50000"/>
                  </a:schemeClr>
                </a:solidFill>
              </a:rPr>
              <a:t>2- حدّد رُكني الجملة الاسمية في الجملة التالية .</a:t>
            </a:r>
            <a:r>
              <a:rPr lang="ar-JO" sz="2400" b="1" dirty="0">
                <a:solidFill>
                  <a:srgbClr val="FF0000"/>
                </a:solidFill>
              </a:rPr>
              <a:t> المبتدأ : عمر </a:t>
            </a:r>
          </a:p>
          <a:p>
            <a:pPr algn="r" rtl="1"/>
            <a:r>
              <a:rPr lang="ar-JO" sz="2400" b="1" dirty="0">
                <a:solidFill>
                  <a:srgbClr val="FF0000"/>
                </a:solidFill>
              </a:rPr>
              <a:t>                                                          خبر المبتدأ : أحدُ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14331" y="3252367"/>
            <a:ext cx="6061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800" b="1" dirty="0">
                <a:solidFill>
                  <a:schemeClr val="accent2">
                    <a:lumMod val="75000"/>
                  </a:schemeClr>
                </a:solidFill>
              </a:rPr>
              <a:t>عمرُ بنُ الخطّابِ أحدُ العشرةِ المبشّرين في الجنّةِ.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746" y="4102630"/>
            <a:ext cx="4694023" cy="23470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4393">
            <a:off x="261217" y="2731929"/>
            <a:ext cx="2150761" cy="208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677068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1542</TotalTime>
  <Words>929</Words>
  <Application>Microsoft Office PowerPoint</Application>
  <PresentationFormat>Widescreen</PresentationFormat>
  <Paragraphs>297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Adobe Arabic</vt:lpstr>
      <vt:lpstr>adonis-web</vt:lpstr>
      <vt:lpstr>AF_Najed</vt:lpstr>
      <vt:lpstr>AGA Aladdin Regular</vt:lpstr>
      <vt:lpstr>AGA Battouta Regular</vt:lpstr>
      <vt:lpstr>Arial</vt:lpstr>
      <vt:lpstr>Calibri</vt:lpstr>
      <vt:lpstr>Calibri Light</vt:lpstr>
      <vt:lpstr>GE SS Text Bold</vt:lpstr>
      <vt:lpstr>HelveticaNeueLT Arabic 45 Light</vt:lpstr>
      <vt:lpstr>HelveticaNeueLT Arabic 55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Ghassan Hazza</dc:creator>
  <cp:lastModifiedBy>Maali</cp:lastModifiedBy>
  <cp:revision>200</cp:revision>
  <dcterms:created xsi:type="dcterms:W3CDTF">2019-06-13T08:00:41Z</dcterms:created>
  <dcterms:modified xsi:type="dcterms:W3CDTF">2025-09-23T16:25:28Z</dcterms:modified>
</cp:coreProperties>
</file>