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0" r:id="rId4"/>
    <p:sldId id="268" r:id="rId5"/>
    <p:sldId id="291" r:id="rId6"/>
    <p:sldId id="288" r:id="rId7"/>
    <p:sldId id="292" r:id="rId8"/>
    <p:sldId id="294" r:id="rId9"/>
    <p:sldId id="293" r:id="rId10"/>
    <p:sldId id="295" r:id="rId11"/>
    <p:sldId id="278" r:id="rId12"/>
    <p:sldId id="281" r:id="rId13"/>
    <p:sldId id="296" r:id="rId14"/>
    <p:sldId id="290" r:id="rId15"/>
    <p:sldId id="297" r:id="rId16"/>
    <p:sldId id="298" r:id="rId17"/>
    <p:sldId id="299" r:id="rId18"/>
    <p:sldId id="300" r:id="rId19"/>
    <p:sldId id="301" r:id="rId20"/>
    <p:sldId id="304" r:id="rId21"/>
    <p:sldId id="306" r:id="rId22"/>
    <p:sldId id="307" r:id="rId23"/>
    <p:sldId id="308" r:id="rId24"/>
    <p:sldId id="30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الوحدة: </a:t>
            </a:r>
            <a:r>
              <a:rPr lang="ar-JO" sz="4400" dirty="0">
                <a:cs typeface="AGA Battouta Regular" pitchFamily="2" charset="-78"/>
              </a:rPr>
              <a:t>الأولى (أحسنوا جِواركم)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الدرس: </a:t>
            </a:r>
            <a:r>
              <a:rPr lang="ar-JO" sz="4400" dirty="0">
                <a:cs typeface="AGA Battouta Regular" pitchFamily="2" charset="-78"/>
              </a:rPr>
              <a:t>أكتب (المذكِّراتُ اليوميّة)</a:t>
            </a:r>
            <a:endParaRPr lang="ar-JO" sz="4400" b="1" dirty="0">
              <a:solidFill>
                <a:srgbClr val="FF0000"/>
              </a:solidFill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</a:t>
            </a:r>
            <a:r>
              <a:rPr lang="ar-JO" sz="4400" dirty="0">
                <a:cs typeface="AGA Battouta Regular" pitchFamily="2" charset="-78"/>
              </a:rPr>
              <a:t>ّ</a:t>
            </a:r>
            <a:r>
              <a:rPr lang="ar-SA" sz="4400" dirty="0">
                <a:cs typeface="AGA Battouta Regular" pitchFamily="2" charset="-78"/>
              </a:rPr>
              <a:t>ف</a:t>
            </a:r>
            <a:r>
              <a:rPr lang="ar-JO" sz="4400" dirty="0">
                <a:cs typeface="AGA Battouta Regular" pitchFamily="2" charset="-78"/>
              </a:rPr>
              <a:t>ّ</a:t>
            </a:r>
            <a:r>
              <a:rPr lang="ar-SA" sz="4400" dirty="0">
                <a:cs typeface="AGA Battouta Regular" pitchFamily="2" charset="-78"/>
              </a:rPr>
              <a:t>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4718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65594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61527" y="43809"/>
            <a:ext cx="800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التكويني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998" y="1045889"/>
            <a:ext cx="4982270" cy="5677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7" y="2364768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5421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</a:t>
            </a:r>
            <a:r>
              <a:rPr lang="ar-JO" sz="2800" b="1" dirty="0"/>
              <a:t>ّ</a:t>
            </a:r>
            <a:r>
              <a:rPr lang="ar-SA" sz="2800" b="1" dirty="0"/>
              <a:t>مايز</a:t>
            </a:r>
            <a:r>
              <a:rPr lang="ar-JO" sz="2800" b="1" dirty="0"/>
              <a:t>+ التّفكير النّاقد+ تعليم الأقران:</a:t>
            </a:r>
            <a:r>
              <a:rPr lang="ar-SA" sz="2800" b="1" dirty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4750244" y="2373982"/>
            <a:ext cx="4027166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ابحث في محرّك البحث عن كتب منشورة للمذكّرات اليوميّة ودوّن ثلاثة منها.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9040" y="6309096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Buzz In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075487" y="4310854"/>
            <a:ext cx="3824628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مَن مِن عائلتك تُرشّح أن ينشر يوميّاته؟</a:t>
            </a:r>
          </a:p>
        </p:txBody>
      </p:sp>
    </p:spTree>
    <p:extLst>
      <p:ext uri="{BB962C8B-B14F-4D97-AF65-F5344CB8AC3E}">
        <p14:creationId xmlns:p14="http://schemas.microsoft.com/office/powerpoint/2010/main" val="215060795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165669"/>
            <a:ext cx="1318786" cy="62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4277121" y="127103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 </a:t>
            </a:r>
            <a:endParaRPr lang="ar-S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93631" y="2304244"/>
            <a:ext cx="73503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3200" b="1" dirty="0">
                <a:solidFill>
                  <a:srgbClr val="00B050"/>
                </a:solidFill>
              </a:rPr>
              <a:t>الفنّ الأدبيّ الّذي تعرّفنا عليه اليوم:</a:t>
            </a:r>
          </a:p>
          <a:p>
            <a:pPr lvl="0" algn="r" rtl="1"/>
            <a:endParaRPr lang="en-US" sz="3200" dirty="0">
              <a:solidFill>
                <a:srgbClr val="00B050"/>
              </a:solidFill>
            </a:endParaRPr>
          </a:p>
          <a:p>
            <a:pPr algn="r" rtl="1"/>
            <a:r>
              <a:rPr lang="ar-JO" sz="3200" b="1" dirty="0"/>
              <a:t>1-المقالة</a:t>
            </a:r>
          </a:p>
          <a:p>
            <a:pPr algn="r" rtl="1"/>
            <a:r>
              <a:rPr lang="ar-JO" sz="3200" b="1" dirty="0"/>
              <a:t>2-الّسيرة </a:t>
            </a:r>
          </a:p>
          <a:p>
            <a:pPr algn="r" rtl="1"/>
            <a:r>
              <a:rPr lang="ar-JO" sz="3200" b="1" dirty="0"/>
              <a:t>3-القصّة القصيرة</a:t>
            </a:r>
          </a:p>
          <a:p>
            <a:pPr algn="r" rtl="1"/>
            <a:r>
              <a:rPr lang="ar-JO" sz="3200" b="1" dirty="0"/>
              <a:t>4-المذكّرات اليوميّة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2995450"/>
            <a:ext cx="2341586" cy="2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165669"/>
            <a:ext cx="1318786" cy="62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4277121" y="127103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 </a:t>
            </a:r>
            <a:endParaRPr lang="ar-S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93631" y="2304244"/>
            <a:ext cx="73503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3200" b="1" dirty="0">
                <a:solidFill>
                  <a:srgbClr val="00B050"/>
                </a:solidFill>
              </a:rPr>
              <a:t>الفنّ الأدبيّ الّذي تعرّفنا عليه اليوم:</a:t>
            </a:r>
          </a:p>
          <a:p>
            <a:pPr lvl="0" algn="r" rtl="1"/>
            <a:endParaRPr lang="en-US" sz="3200" dirty="0">
              <a:solidFill>
                <a:srgbClr val="00B050"/>
              </a:solidFill>
            </a:endParaRPr>
          </a:p>
          <a:p>
            <a:pPr algn="r" rtl="1"/>
            <a:r>
              <a:rPr lang="ar-JO" sz="3200" b="1" dirty="0"/>
              <a:t>1-المقالة</a:t>
            </a:r>
          </a:p>
          <a:p>
            <a:pPr algn="r" rtl="1"/>
            <a:r>
              <a:rPr lang="ar-JO" sz="3200" b="1" dirty="0"/>
              <a:t>2-السّيرة </a:t>
            </a:r>
          </a:p>
          <a:p>
            <a:pPr algn="r" rtl="1"/>
            <a:r>
              <a:rPr lang="ar-JO" sz="3200" b="1" dirty="0"/>
              <a:t>3-القصّة القصيرة</a:t>
            </a:r>
          </a:p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4-المذكّرات اليوميّة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2995450"/>
            <a:ext cx="2341586" cy="2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7366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7" y="6127661"/>
            <a:ext cx="1585097" cy="609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31" y="6254386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BUZZ IN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979D30-628F-BC3B-7C91-E1AF6442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532" y="1773450"/>
            <a:ext cx="7654468" cy="44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773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540034" y="603565"/>
            <a:ext cx="241386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أحسنوا جواركم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88274" y="603565"/>
            <a:ext cx="2817335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95006" y="1120985"/>
            <a:ext cx="707759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المتوقعة:</a:t>
            </a:r>
            <a:r>
              <a:rPr lang="ar-JO" sz="32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r>
              <a:rPr lang="ar-JO" sz="3200" b="1" dirty="0">
                <a:solidFill>
                  <a:srgbClr val="BE1438"/>
                </a:solidFill>
              </a:rPr>
              <a:t>1- يكتب الطّالب مذكّرة يوميّة.</a:t>
            </a:r>
          </a:p>
          <a:p>
            <a:pPr algn="r" rtl="1">
              <a:lnSpc>
                <a:spcPct val="250000"/>
              </a:lnSpc>
            </a:pPr>
            <a:r>
              <a:rPr lang="ar-JO" sz="3200" b="1" dirty="0">
                <a:solidFill>
                  <a:srgbClr val="BE1438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تنمو لدى الطّالب قيمة حبّ الطّبيعة.</a:t>
            </a:r>
            <a:endParaRPr lang="ar-SA" sz="32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76936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1005840" y="602117"/>
            <a:ext cx="2612262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9" name="Double Wave 28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</a:p>
        </p:txBody>
      </p:sp>
      <p:sp>
        <p:nvSpPr>
          <p:cNvPr id="30" name="Double Wave 29"/>
          <p:cNvSpPr/>
          <p:nvPr/>
        </p:nvSpPr>
        <p:spPr>
          <a:xfrm>
            <a:off x="3540034" y="603565"/>
            <a:ext cx="241386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أحسنوا جواركم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2687" y="1230630"/>
            <a:ext cx="7445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التّمهيد + الرّبط بالواقع:</a:t>
            </a:r>
          </a:p>
          <a:p>
            <a:pPr algn="r" rtl="1"/>
            <a:r>
              <a:rPr lang="ar-JO" sz="3200" b="1" dirty="0"/>
              <a:t>اربط هذا المكان بعنوان الدّرس (المذكّرات اليوميّة).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47" y="2555072"/>
            <a:ext cx="7112726" cy="40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907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2149" y="2333766"/>
            <a:ext cx="8022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تمتاز كتابة المذكّرات اليوميّة بـ 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الصّراحة المطلقة</a:t>
            </a:r>
          </a:p>
          <a:p>
            <a:pPr algn="r" rtl="1"/>
            <a:r>
              <a:rPr lang="ar-JO" sz="2800" b="1" dirty="0"/>
              <a:t>2- الغموض </a:t>
            </a:r>
          </a:p>
          <a:p>
            <a:pPr algn="r" rtl="1"/>
            <a:r>
              <a:rPr lang="ar-JO" sz="2800" b="1" dirty="0"/>
              <a:t>3- الخصوصيّة</a:t>
            </a:r>
          </a:p>
          <a:p>
            <a:pPr algn="r" rtl="1"/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58" y="3189877"/>
            <a:ext cx="2547146" cy="2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7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 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5925" y="2333766"/>
            <a:ext cx="78188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تمتاز كتابة المذكّرات اليوميّة بـ 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الصّراحة المطلقة</a:t>
            </a:r>
          </a:p>
          <a:p>
            <a:pPr algn="r" rtl="1"/>
            <a:r>
              <a:rPr lang="ar-JO" sz="2800" b="1" dirty="0"/>
              <a:t>2- الغموض 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3- الخصوصيّة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57" y="4102652"/>
            <a:ext cx="477883" cy="47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3" y="2980119"/>
            <a:ext cx="3098193" cy="30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910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58852" y="1257436"/>
            <a:ext cx="800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التقديم: ماذا نراعي عند كتابة المذكّرات اليوميّة ؟ ص24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17" y="2172818"/>
            <a:ext cx="7994146" cy="454085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22E6109-7829-3DE8-6B63-FB9615D2D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3078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4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540034" y="603565"/>
            <a:ext cx="241386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أحسنوا جواركم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888274" y="603565"/>
            <a:ext cx="2817335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95006" y="1120985"/>
            <a:ext cx="707759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ar-SA" sz="32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النتاجات المتوقعة:</a:t>
            </a:r>
            <a:r>
              <a:rPr lang="ar-JO" sz="32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</a:p>
          <a:p>
            <a:pPr algn="r" rtl="1">
              <a:lnSpc>
                <a:spcPct val="250000"/>
              </a:lnSpc>
            </a:pPr>
            <a:r>
              <a:rPr lang="ar-JO" sz="3200" b="1" dirty="0">
                <a:solidFill>
                  <a:srgbClr val="BE1438"/>
                </a:solidFill>
              </a:rPr>
              <a:t>1- التّعرّف إلى مفهوم المذكّرات اليوميّة.</a:t>
            </a:r>
          </a:p>
          <a:p>
            <a:pPr algn="r" rtl="1">
              <a:lnSpc>
                <a:spcPct val="250000"/>
              </a:lnSpc>
            </a:pPr>
            <a:r>
              <a:rPr lang="ar-JO" sz="3200" b="1" dirty="0">
                <a:solidFill>
                  <a:srgbClr val="BE1438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تنمو لدى الطّالب قيمة التأمُّل.</a:t>
            </a:r>
            <a:endParaRPr lang="ar-SA" sz="32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4718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65594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97655" y="1265110"/>
            <a:ext cx="800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التكويني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3" y="1950545"/>
            <a:ext cx="8748162" cy="2000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99" y="3799266"/>
            <a:ext cx="3234565" cy="27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839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الت</a:t>
            </a:r>
            <a:r>
              <a:rPr lang="ar-JO" sz="2800" b="1" dirty="0"/>
              <a:t>ّ</a:t>
            </a:r>
            <a:r>
              <a:rPr lang="ar-SA" sz="2800" b="1" dirty="0"/>
              <a:t>مايز</a:t>
            </a:r>
            <a:r>
              <a:rPr lang="ar-JO" sz="2800" b="1" dirty="0"/>
              <a:t>+ التّفكير النّاقد+ تعليم الأقران:</a:t>
            </a:r>
            <a:r>
              <a:rPr lang="ar-SA" sz="2800" b="1" dirty="0"/>
              <a:t>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19155" y="1996374"/>
            <a:ext cx="2055138" cy="4382095"/>
            <a:chOff x="6287512" y="2493050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2935" y="2493050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5721089" y="1918073"/>
            <a:ext cx="324449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إن كانت مذكراتك كتابًا، ماذا سيكون عنوانها ؟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65" y="6308629"/>
            <a:ext cx="1013010" cy="390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174" y="6345919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Buzz In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5721089" y="4381860"/>
            <a:ext cx="3244492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هل كان زميلك صاحب اللّون الأزرق موفقًا في اختبار عنوان مذكراته؟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025382" y="3031473"/>
            <a:ext cx="3244492" cy="9541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عيّن الجملة الّتي برزت فيها مشاعرك في الكتابة.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6D8FF3-3190-3AF2-DD12-D27B7DE28528}"/>
              </a:ext>
            </a:extLst>
          </p:cNvPr>
          <p:cNvSpPr txBox="1"/>
          <p:nvPr/>
        </p:nvSpPr>
        <p:spPr>
          <a:xfrm>
            <a:off x="1097110" y="5291981"/>
            <a:ext cx="3244492" cy="13849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اقرأ الجملة الّتي حددها زميلك صاحب اللّون الأخضر.</a:t>
            </a:r>
          </a:p>
        </p:txBody>
      </p:sp>
    </p:spTree>
    <p:extLst>
      <p:ext uri="{BB962C8B-B14F-4D97-AF65-F5344CB8AC3E}">
        <p14:creationId xmlns:p14="http://schemas.microsoft.com/office/powerpoint/2010/main" val="32775659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165669"/>
            <a:ext cx="1318786" cy="62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4277121" y="127103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 </a:t>
            </a:r>
            <a:endParaRPr lang="ar-S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10343" y="2304244"/>
            <a:ext cx="8033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3200" b="1" dirty="0">
                <a:solidFill>
                  <a:srgbClr val="00B050"/>
                </a:solidFill>
              </a:rPr>
              <a:t>هل التّفاصيل الهامشيّة وغير المهمّة تُذكر في المذكّرات؟</a:t>
            </a:r>
          </a:p>
          <a:p>
            <a:pPr lvl="0" algn="r" rtl="1"/>
            <a:endParaRPr lang="en-US" sz="3200" dirty="0">
              <a:solidFill>
                <a:srgbClr val="00B050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JO" sz="3200" b="1" dirty="0"/>
              <a:t>نعم</a:t>
            </a:r>
          </a:p>
          <a:p>
            <a:pPr marL="457200" indent="-457200" algn="r" rtl="1">
              <a:buFontTx/>
              <a:buChar char="-"/>
            </a:pPr>
            <a:endParaRPr lang="ar-JO" sz="3200" b="1" dirty="0"/>
          </a:p>
          <a:p>
            <a:pPr marL="457200" indent="-457200" algn="r" rtl="1">
              <a:buFontTx/>
              <a:buChar char="-"/>
            </a:pPr>
            <a:r>
              <a:rPr lang="ar-JO" sz="3200" b="1" dirty="0"/>
              <a:t>لا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2995450"/>
            <a:ext cx="2341586" cy="239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4045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" y="6165669"/>
            <a:ext cx="1318786" cy="62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FFAD2-1420-596A-264C-A39F747353CD}"/>
              </a:ext>
            </a:extLst>
          </p:cNvPr>
          <p:cNvSpPr txBox="1"/>
          <p:nvPr/>
        </p:nvSpPr>
        <p:spPr>
          <a:xfrm>
            <a:off x="4277121" y="127103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تقويم ختامي : </a:t>
            </a:r>
            <a:r>
              <a:rPr lang="ar-JO" sz="2800" b="1" dirty="0">
                <a:solidFill>
                  <a:srgbClr val="FF0000"/>
                </a:solidFill>
              </a:rPr>
              <a:t>التغذية الراجعة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343" y="2304244"/>
            <a:ext cx="8033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JO" sz="3200" b="1" dirty="0">
                <a:solidFill>
                  <a:srgbClr val="00B050"/>
                </a:solidFill>
              </a:rPr>
              <a:t>هل التّفاصيل الهامشيّة وغير المهمّة تُذكر في المذكّرات؟</a:t>
            </a:r>
          </a:p>
          <a:p>
            <a:pPr lvl="0" algn="r" rtl="1"/>
            <a:endParaRPr lang="en-US" sz="3200" dirty="0">
              <a:solidFill>
                <a:srgbClr val="00B050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JO" sz="3200" b="1" dirty="0"/>
              <a:t>نعم</a:t>
            </a:r>
          </a:p>
          <a:p>
            <a:pPr marL="457200" indent="-457200" algn="r" rtl="1">
              <a:buFontTx/>
              <a:buChar char="-"/>
            </a:pPr>
            <a:endParaRPr lang="ar-JO" sz="3200" b="1" dirty="0"/>
          </a:p>
          <a:p>
            <a:pPr marL="457200" indent="-457200" algn="r" rtl="1">
              <a:buFontTx/>
              <a:buChar char="-"/>
            </a:pPr>
            <a:r>
              <a:rPr lang="ar-JO" sz="3200" b="1" dirty="0">
                <a:solidFill>
                  <a:srgbClr val="FF0000"/>
                </a:solidFill>
              </a:rPr>
              <a:t>لا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60" y="3385646"/>
            <a:ext cx="3813511" cy="2698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332" y="4327213"/>
            <a:ext cx="530134" cy="5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8755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بطاقة خروج :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7" y="6127661"/>
            <a:ext cx="1585097" cy="609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31" y="6254386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BUZZ IN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979D30-628F-BC3B-7C91-E1AF6442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532" y="1773450"/>
            <a:ext cx="7654468" cy="447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959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1005840" y="602117"/>
            <a:ext cx="2612262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9" name="Double Wave 28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</a:p>
        </p:txBody>
      </p:sp>
      <p:sp>
        <p:nvSpPr>
          <p:cNvPr id="30" name="Double Wave 29"/>
          <p:cNvSpPr/>
          <p:nvPr/>
        </p:nvSpPr>
        <p:spPr>
          <a:xfrm>
            <a:off x="3540034" y="603565"/>
            <a:ext cx="241386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أحسنوا جواركم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135" y="1230630"/>
            <a:ext cx="3163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/>
              <a:t>التمهيد: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76" y="1815405"/>
            <a:ext cx="2657846" cy="781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6" y="2757683"/>
            <a:ext cx="8620694" cy="31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2149" y="2333766"/>
            <a:ext cx="80226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ما الفنّ الأدبيّ الّذي يتحدّث فيه الكاتب عن حياة شخصيّة </a:t>
            </a:r>
            <a:r>
              <a:rPr lang="ar-JO" sz="2800" b="1" dirty="0">
                <a:solidFill>
                  <a:srgbClr val="FF0000"/>
                </a:solidFill>
              </a:rPr>
              <a:t>أخرى</a:t>
            </a:r>
            <a:r>
              <a:rPr lang="ar-JO" sz="2800" b="1" dirty="0"/>
              <a:t>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المقالة الأدبيّة</a:t>
            </a:r>
          </a:p>
          <a:p>
            <a:pPr algn="r" rtl="1"/>
            <a:r>
              <a:rPr lang="ar-JO" sz="2800" b="1" dirty="0"/>
              <a:t>2- القصّة</a:t>
            </a:r>
          </a:p>
          <a:p>
            <a:pPr algn="r" rtl="1"/>
            <a:r>
              <a:rPr lang="ar-JO" sz="2800" b="1" dirty="0"/>
              <a:t>3- السّيرة الغيريّة </a:t>
            </a:r>
          </a:p>
          <a:p>
            <a:pPr algn="r" rtl="1"/>
            <a:r>
              <a:rPr lang="ar-JO" sz="2800" b="1" dirty="0"/>
              <a:t>4- المذكّرات اليوميّة</a:t>
            </a:r>
            <a:endParaRPr lang="en-US" sz="2800" b="1" dirty="0"/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224203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58" y="3189877"/>
            <a:ext cx="2547146" cy="2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التقويم القبلي: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5925" y="2333766"/>
            <a:ext cx="7818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ما الفنّ الأدبيّ الّذي يتحدّث فيه الكاتب عن حياة شخصيّة </a:t>
            </a:r>
            <a:r>
              <a:rPr lang="ar-JO" sz="2800" b="1" dirty="0">
                <a:solidFill>
                  <a:srgbClr val="FF0000"/>
                </a:solidFill>
              </a:rPr>
              <a:t>أخرى</a:t>
            </a:r>
            <a:r>
              <a:rPr lang="ar-JO" sz="2800" b="1" dirty="0"/>
              <a:t>:</a:t>
            </a:r>
          </a:p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1- المقالة الأدبيّة</a:t>
            </a:r>
          </a:p>
          <a:p>
            <a:pPr algn="r" rtl="1"/>
            <a:r>
              <a:rPr lang="ar-JO" sz="2800" b="1" dirty="0"/>
              <a:t>2- القصّة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3- السّيرة الغيريّة </a:t>
            </a:r>
          </a:p>
          <a:p>
            <a:pPr algn="r" rtl="1"/>
            <a:r>
              <a:rPr lang="ar-JO" sz="2800" b="1" dirty="0"/>
              <a:t>4- المذكّرات اليوميّة</a:t>
            </a:r>
            <a:endParaRPr lang="en-US" sz="2800" b="1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0" y="6511267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81" y="4051332"/>
            <a:ext cx="477883" cy="47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3" y="2980119"/>
            <a:ext cx="3098193" cy="30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3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99458" y="38107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5530" y="1210097"/>
            <a:ext cx="901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التقديم:</a:t>
            </a:r>
            <a:r>
              <a:rPr lang="ar-JO" sz="2800" b="1" dirty="0" smtClean="0">
                <a:solidFill>
                  <a:srgbClr val="FF0000"/>
                </a:solidFill>
              </a:rPr>
              <a:t>فكّر و </a:t>
            </a:r>
            <a:r>
              <a:rPr lang="ar-JO" sz="2800" b="1" dirty="0">
                <a:solidFill>
                  <a:srgbClr val="FF0000"/>
                </a:solidFill>
              </a:rPr>
              <a:t>دوّن ما فهمته – شارك فكرتك مع زملائك  - اعرض مع الصّف</a:t>
            </a:r>
            <a:r>
              <a:rPr lang="ar-SA" sz="2800" b="1" dirty="0">
                <a:solidFill>
                  <a:srgbClr val="FF0000"/>
                </a:solidFill>
              </a:rPr>
              <a:t>: </a:t>
            </a:r>
          </a:p>
        </p:txBody>
      </p:sp>
      <p:pic>
        <p:nvPicPr>
          <p:cNvPr id="5" name="كتابة مذكرات يومية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8852" y="1732516"/>
            <a:ext cx="7730304" cy="434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40592" y="654538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58852" y="1257436"/>
            <a:ext cx="8000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sz="2800" b="1" dirty="0"/>
          </a:p>
          <a:p>
            <a:pPr algn="r" rtl="1"/>
            <a:r>
              <a:rPr lang="ar-JO" sz="2800" b="1" dirty="0"/>
              <a:t>اكتب تعريفًا للمذكّرة اليوميّة</a:t>
            </a:r>
            <a:r>
              <a:rPr lang="ar-JO" sz="2800" b="1" dirty="0" smtClean="0"/>
              <a:t>. وألصقها على الحائط.</a:t>
            </a:r>
            <a:endParaRPr lang="ar-JO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8" y="3448776"/>
            <a:ext cx="9115652" cy="2135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50" y="1431444"/>
            <a:ext cx="2178486" cy="21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7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104900" y="498101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1154" y="1257436"/>
            <a:ext cx="8388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/>
              <a:t>مَهمّة : </a:t>
            </a:r>
            <a:r>
              <a:rPr lang="ar-JO" sz="2800" b="1" dirty="0" smtClean="0"/>
              <a:t>استنتج </a:t>
            </a:r>
            <a:r>
              <a:rPr lang="ar-JO" sz="2800" b="1" dirty="0"/>
              <a:t>أهم الأمور الّتي يجب مراعاتها عند كتابة مذكّرة يوميّة.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" y="1791244"/>
            <a:ext cx="9181014" cy="4679180"/>
          </a:xfrm>
          <a:prstGeom prst="rect">
            <a:avLst/>
          </a:prstGeom>
        </p:spPr>
      </p:pic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عمل جماعي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5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الثامن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الكتابة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47184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65594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1638" y="6080813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6066" y="49105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61527" y="43809"/>
            <a:ext cx="800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التكويني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3" y="1300013"/>
            <a:ext cx="7954485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0827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1163</Words>
  <Application>Microsoft Office PowerPoint</Application>
  <PresentationFormat>Widescreen</PresentationFormat>
  <Paragraphs>435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180</cp:revision>
  <dcterms:created xsi:type="dcterms:W3CDTF">2019-06-13T08:00:41Z</dcterms:created>
  <dcterms:modified xsi:type="dcterms:W3CDTF">2025-09-10T19:57:49Z</dcterms:modified>
</cp:coreProperties>
</file>