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7" r:id="rId6"/>
    <p:sldId id="288" r:id="rId7"/>
    <p:sldId id="269" r:id="rId8"/>
    <p:sldId id="264" r:id="rId9"/>
    <p:sldId id="268" r:id="rId10"/>
    <p:sldId id="263" r:id="rId11"/>
    <p:sldId id="260" r:id="rId12"/>
    <p:sldId id="259" r:id="rId13"/>
    <p:sldId id="261" r:id="rId14"/>
    <p:sldId id="291" r:id="rId15"/>
    <p:sldId id="289" r:id="rId16"/>
    <p:sldId id="292" r:id="rId17"/>
  </p:sldIdLst>
  <p:sldSz cx="9144000" cy="5143500" type="screen16x9"/>
  <p:notesSz cx="6858000" cy="9144000"/>
  <p:embeddedFontLst>
    <p:embeddedFont>
      <p:font typeface="Alata" panose="020B0604020202020204" charset="0"/>
      <p:regular r:id="rId19"/>
    </p:embeddedFont>
    <p:embeddedFont>
      <p:font typeface="Bebas Neue" panose="020B0606020202050201" pitchFamily="3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Microsoft Uighur" panose="02000000000000000000" pitchFamily="2" charset="-78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lack" panose="00000A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EDDE9-20A0-47A0-A00F-F63148934485}">
  <a:tblStyle styleId="{F73EDDE9-20A0-47A0-A00F-F631489344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3a7ae3b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3a7ae3b4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3a2595987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3a2595987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a2595987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3a2595987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a2595987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3a2595987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3a2595987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3a2595987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>
          <a:extLst>
            <a:ext uri="{FF2B5EF4-FFF2-40B4-BE49-F238E27FC236}">
              <a16:creationId xmlns:a16="http://schemas.microsoft.com/office/drawing/2014/main" id="{572D99B6-B4F4-ED94-C3CB-A3E7CB6D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3a7ae35e30_0_57691:notes">
            <a:extLst>
              <a:ext uri="{FF2B5EF4-FFF2-40B4-BE49-F238E27FC236}">
                <a16:creationId xmlns:a16="http://schemas.microsoft.com/office/drawing/2014/main" id="{D8C7957F-E70A-D013-6D65-9B543C8D9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3a7ae35e30_0_57691:notes">
            <a:extLst>
              <a:ext uri="{FF2B5EF4-FFF2-40B4-BE49-F238E27FC236}">
                <a16:creationId xmlns:a16="http://schemas.microsoft.com/office/drawing/2014/main" id="{2A391E53-4996-A09B-EB0C-B2DDCF179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09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>
          <a:extLst>
            <a:ext uri="{FF2B5EF4-FFF2-40B4-BE49-F238E27FC236}">
              <a16:creationId xmlns:a16="http://schemas.microsoft.com/office/drawing/2014/main" id="{A73A2E90-B367-6026-FB7E-05C4CB3A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3a7ae35e30_0_57691:notes">
            <a:extLst>
              <a:ext uri="{FF2B5EF4-FFF2-40B4-BE49-F238E27FC236}">
                <a16:creationId xmlns:a16="http://schemas.microsoft.com/office/drawing/2014/main" id="{A3B00E7C-5DB6-4D1C-785A-8C0A89F17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3a7ae35e30_0_57691:notes">
            <a:extLst>
              <a:ext uri="{FF2B5EF4-FFF2-40B4-BE49-F238E27FC236}">
                <a16:creationId xmlns:a16="http://schemas.microsoft.com/office/drawing/2014/main" id="{A0544E52-109C-2CF0-15AE-6C0699D42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742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>
          <a:extLst>
            <a:ext uri="{FF2B5EF4-FFF2-40B4-BE49-F238E27FC236}">
              <a16:creationId xmlns:a16="http://schemas.microsoft.com/office/drawing/2014/main" id="{21449417-213C-C2B9-B446-F4E4B02E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3a7ae35e30_0_57691:notes">
            <a:extLst>
              <a:ext uri="{FF2B5EF4-FFF2-40B4-BE49-F238E27FC236}">
                <a16:creationId xmlns:a16="http://schemas.microsoft.com/office/drawing/2014/main" id="{51E8BA6F-347C-6262-496B-A4B9A78A1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3a7ae35e30_0_57691:notes">
            <a:extLst>
              <a:ext uri="{FF2B5EF4-FFF2-40B4-BE49-F238E27FC236}">
                <a16:creationId xmlns:a16="http://schemas.microsoft.com/office/drawing/2014/main" id="{F454087E-515A-F8A8-5E27-FA0487084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3a259598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3a259598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a259598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3a2595987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3a7ae35e3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3a7ae35e3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ae35e3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ae35e3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>
          <a:extLst>
            <a:ext uri="{FF2B5EF4-FFF2-40B4-BE49-F238E27FC236}">
              <a16:creationId xmlns:a16="http://schemas.microsoft.com/office/drawing/2014/main" id="{A1F240D7-964B-2C27-E96E-E1D32F12D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ae35e30_0_302:notes">
            <a:extLst>
              <a:ext uri="{FF2B5EF4-FFF2-40B4-BE49-F238E27FC236}">
                <a16:creationId xmlns:a16="http://schemas.microsoft.com/office/drawing/2014/main" id="{33566E6D-63C5-AF29-B2FE-945F3CBF8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ae35e30_0_302:notes">
            <a:extLst>
              <a:ext uri="{FF2B5EF4-FFF2-40B4-BE49-F238E27FC236}">
                <a16:creationId xmlns:a16="http://schemas.microsoft.com/office/drawing/2014/main" id="{9A32B6A8-99F4-A270-A3B3-E8ECF36975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7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3a7ae35e30_0_57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3a7ae35e30_0_57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a2595987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3a2595987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3a7ae35e30_0_57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3a7ae35e30_0_57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47950" y="482650"/>
            <a:ext cx="1867820" cy="409500"/>
            <a:chOff x="4057650" y="640000"/>
            <a:chExt cx="1867820" cy="409500"/>
          </a:xfrm>
        </p:grpSpPr>
        <p:sp>
          <p:nvSpPr>
            <p:cNvPr id="12" name="Google Shape;12;p2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flipH="1">
            <a:off x="8246650" y="28278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823975" y="3302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674275" y="45336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28900" y="1510402"/>
            <a:ext cx="68862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5704300" y="2381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6287950" y="45548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2231936" y="4525921"/>
            <a:ext cx="1593371" cy="997132"/>
            <a:chOff x="4887200" y="1707005"/>
            <a:chExt cx="1775541" cy="1111134"/>
          </a:xfrm>
        </p:grpSpPr>
        <p:sp>
          <p:nvSpPr>
            <p:cNvPr id="170" name="Google Shape;170;p13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3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3" name="Google Shape;173;p13"/>
          <p:cNvSpPr/>
          <p:nvPr/>
        </p:nvSpPr>
        <p:spPr>
          <a:xfrm flipH="1">
            <a:off x="353200" y="34671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hasCustomPrompt="1"/>
          </p:nvPr>
        </p:nvSpPr>
        <p:spPr>
          <a:xfrm>
            <a:off x="3700719" y="1125045"/>
            <a:ext cx="1249800" cy="8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2" hasCustomPrompt="1"/>
          </p:nvPr>
        </p:nvSpPr>
        <p:spPr>
          <a:xfrm>
            <a:off x="3700719" y="2667255"/>
            <a:ext cx="1249800" cy="8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3"/>
          </p:nvPr>
        </p:nvSpPr>
        <p:spPr>
          <a:xfrm>
            <a:off x="715450" y="1900009"/>
            <a:ext cx="26469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"/>
          </p:nvPr>
        </p:nvSpPr>
        <p:spPr>
          <a:xfrm>
            <a:off x="3700719" y="1950654"/>
            <a:ext cx="44760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3700719" y="3492863"/>
            <a:ext cx="44760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"/>
          <p:cNvSpPr/>
          <p:nvPr/>
        </p:nvSpPr>
        <p:spPr>
          <a:xfrm flipH="1">
            <a:off x="8781950" y="2184438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4"/>
          <p:cNvGrpSpPr/>
          <p:nvPr/>
        </p:nvGrpSpPr>
        <p:grpSpPr>
          <a:xfrm rot="10800000" flipH="1">
            <a:off x="7513763" y="-107241"/>
            <a:ext cx="1593371" cy="997132"/>
            <a:chOff x="4887200" y="1707005"/>
            <a:chExt cx="1775541" cy="1111134"/>
          </a:xfrm>
        </p:grpSpPr>
        <p:sp>
          <p:nvSpPr>
            <p:cNvPr id="184" name="Google Shape;184;p14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6" name="Google Shape;186;p14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7" name="Google Shape;187;p14"/>
          <p:cNvGrpSpPr/>
          <p:nvPr/>
        </p:nvGrpSpPr>
        <p:grpSpPr>
          <a:xfrm>
            <a:off x="357239" y="3914407"/>
            <a:ext cx="1116725" cy="1060727"/>
            <a:chOff x="596625" y="4028762"/>
            <a:chExt cx="1244400" cy="1182000"/>
          </a:xfrm>
        </p:grpSpPr>
        <p:sp>
          <p:nvSpPr>
            <p:cNvPr id="188" name="Google Shape;188;p14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" name="Google Shape;191;p14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2" name="Google Shape;192;p14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3" name="Google Shape;193;p14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4" name="Google Shape;194;p14"/>
          <p:cNvSpPr/>
          <p:nvPr/>
        </p:nvSpPr>
        <p:spPr>
          <a:xfrm>
            <a:off x="2712850" y="48677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720000" y="694454"/>
            <a:ext cx="7704000" cy="18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2668604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4673825" y="77662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-810227" y="4368459"/>
            <a:ext cx="1593371" cy="997132"/>
            <a:chOff x="4887200" y="1707005"/>
            <a:chExt cx="1775541" cy="1111134"/>
          </a:xfrm>
        </p:grpSpPr>
        <p:sp>
          <p:nvSpPr>
            <p:cNvPr id="202" name="Google Shape;202;p15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4" name="Google Shape;204;p15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5" name="Google Shape;205;p15"/>
          <p:cNvGrpSpPr/>
          <p:nvPr/>
        </p:nvGrpSpPr>
        <p:grpSpPr>
          <a:xfrm>
            <a:off x="8428890" y="330250"/>
            <a:ext cx="1867820" cy="409500"/>
            <a:chOff x="4057650" y="640000"/>
            <a:chExt cx="1867820" cy="409500"/>
          </a:xfrm>
        </p:grpSpPr>
        <p:sp>
          <p:nvSpPr>
            <p:cNvPr id="206" name="Google Shape;206;p15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5"/>
          <p:cNvSpPr/>
          <p:nvPr/>
        </p:nvSpPr>
        <p:spPr>
          <a:xfrm flipH="1">
            <a:off x="8700275" y="2439838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subTitle" idx="1"/>
          </p:nvPr>
        </p:nvSpPr>
        <p:spPr>
          <a:xfrm>
            <a:off x="1791975" y="535000"/>
            <a:ext cx="5560200" cy="127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subTitle" idx="1"/>
          </p:nvPr>
        </p:nvSpPr>
        <p:spPr>
          <a:xfrm>
            <a:off x="1806800" y="847443"/>
            <a:ext cx="5530200" cy="3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6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 flipH="1">
            <a:off x="8713875" y="3011338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3217875" y="185062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6082563" y="48677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16"/>
          <p:cNvGrpSpPr/>
          <p:nvPr/>
        </p:nvGrpSpPr>
        <p:grpSpPr>
          <a:xfrm>
            <a:off x="7494990" y="4403750"/>
            <a:ext cx="1867820" cy="409500"/>
            <a:chOff x="4057650" y="640000"/>
            <a:chExt cx="1867820" cy="409500"/>
          </a:xfrm>
        </p:grpSpPr>
        <p:sp>
          <p:nvSpPr>
            <p:cNvPr id="220" name="Google Shape;220;p16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6"/>
          <p:cNvGrpSpPr/>
          <p:nvPr/>
        </p:nvGrpSpPr>
        <p:grpSpPr>
          <a:xfrm>
            <a:off x="2639838" y="4608509"/>
            <a:ext cx="1593371" cy="997132"/>
            <a:chOff x="4887200" y="1707005"/>
            <a:chExt cx="1775541" cy="1111134"/>
          </a:xfrm>
        </p:grpSpPr>
        <p:sp>
          <p:nvSpPr>
            <p:cNvPr id="225" name="Google Shape;225;p16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7" name="Google Shape;227;p16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ubTitle" idx="1"/>
          </p:nvPr>
        </p:nvSpPr>
        <p:spPr>
          <a:xfrm>
            <a:off x="717550" y="1270900"/>
            <a:ext cx="7704000" cy="32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1126400" y="445025"/>
            <a:ext cx="68862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/>
          <p:nvPr/>
        </p:nvSpPr>
        <p:spPr>
          <a:xfrm flipH="1">
            <a:off x="304650" y="1637013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5245350" y="1651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6082563" y="48677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7"/>
          <p:cNvGrpSpPr/>
          <p:nvPr/>
        </p:nvGrpSpPr>
        <p:grpSpPr>
          <a:xfrm>
            <a:off x="8353388" y="4314009"/>
            <a:ext cx="1593371" cy="997132"/>
            <a:chOff x="4887200" y="1707005"/>
            <a:chExt cx="1775541" cy="1111134"/>
          </a:xfrm>
        </p:grpSpPr>
        <p:sp>
          <p:nvSpPr>
            <p:cNvPr id="237" name="Google Shape;237;p17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" name="Google Shape;239;p17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0" name="Google Shape;240;p17"/>
          <p:cNvGrpSpPr/>
          <p:nvPr/>
        </p:nvGrpSpPr>
        <p:grpSpPr>
          <a:xfrm>
            <a:off x="-1152710" y="330250"/>
            <a:ext cx="1867820" cy="409500"/>
            <a:chOff x="4057650" y="640000"/>
            <a:chExt cx="1867820" cy="409500"/>
          </a:xfrm>
        </p:grpSpPr>
        <p:sp>
          <p:nvSpPr>
            <p:cNvPr id="241" name="Google Shape;241;p17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1"/>
          </p:nvPr>
        </p:nvSpPr>
        <p:spPr>
          <a:xfrm>
            <a:off x="720000" y="1174625"/>
            <a:ext cx="7704000" cy="134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8"/>
          <p:cNvSpPr/>
          <p:nvPr/>
        </p:nvSpPr>
        <p:spPr>
          <a:xfrm flipH="1">
            <a:off x="304650" y="1637013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5245350" y="1651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6082563" y="48677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8"/>
          <p:cNvGrpSpPr/>
          <p:nvPr/>
        </p:nvGrpSpPr>
        <p:grpSpPr>
          <a:xfrm>
            <a:off x="8353388" y="4314009"/>
            <a:ext cx="1593371" cy="997132"/>
            <a:chOff x="4887200" y="1707005"/>
            <a:chExt cx="1775541" cy="1111134"/>
          </a:xfrm>
        </p:grpSpPr>
        <p:sp>
          <p:nvSpPr>
            <p:cNvPr id="254" name="Google Shape;254;p18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" name="Google Shape;256;p18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7" name="Google Shape;257;p18"/>
          <p:cNvGrpSpPr/>
          <p:nvPr/>
        </p:nvGrpSpPr>
        <p:grpSpPr>
          <a:xfrm>
            <a:off x="-1152710" y="330250"/>
            <a:ext cx="1867820" cy="409500"/>
            <a:chOff x="4057650" y="640000"/>
            <a:chExt cx="1867820" cy="409500"/>
          </a:xfrm>
        </p:grpSpPr>
        <p:sp>
          <p:nvSpPr>
            <p:cNvPr id="258" name="Google Shape;258;p18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ctrTitle"/>
          </p:nvPr>
        </p:nvSpPr>
        <p:spPr>
          <a:xfrm>
            <a:off x="2430000" y="535000"/>
            <a:ext cx="42840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1"/>
          </p:nvPr>
        </p:nvSpPr>
        <p:spPr>
          <a:xfrm>
            <a:off x="2323375" y="2325025"/>
            <a:ext cx="4497300" cy="12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19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19"/>
          <p:cNvGrpSpPr/>
          <p:nvPr/>
        </p:nvGrpSpPr>
        <p:grpSpPr>
          <a:xfrm>
            <a:off x="8428900" y="2755213"/>
            <a:ext cx="1867820" cy="409500"/>
            <a:chOff x="4057650" y="640000"/>
            <a:chExt cx="1867820" cy="409500"/>
          </a:xfrm>
        </p:grpSpPr>
        <p:sp>
          <p:nvSpPr>
            <p:cNvPr id="268" name="Google Shape;268;p19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9"/>
          <p:cNvSpPr/>
          <p:nvPr/>
        </p:nvSpPr>
        <p:spPr>
          <a:xfrm flipH="1">
            <a:off x="6606550" y="1570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184200" y="24121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9"/>
          <p:cNvGrpSpPr/>
          <p:nvPr/>
        </p:nvGrpSpPr>
        <p:grpSpPr>
          <a:xfrm>
            <a:off x="7632223" y="4280625"/>
            <a:ext cx="1593371" cy="997132"/>
            <a:chOff x="4887200" y="1707005"/>
            <a:chExt cx="1775541" cy="1111134"/>
          </a:xfrm>
        </p:grpSpPr>
        <p:sp>
          <p:nvSpPr>
            <p:cNvPr id="275" name="Google Shape;275;p19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108014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7" name="Google Shape;277;p19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8" name="Google Shape;278;p19"/>
          <p:cNvSpPr/>
          <p:nvPr/>
        </p:nvSpPr>
        <p:spPr>
          <a:xfrm>
            <a:off x="2322600" y="4860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2000250" y="3660325"/>
            <a:ext cx="5143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content by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000" b="1">
                <a:solidFill>
                  <a:srgbClr val="333333"/>
                </a:solidFill>
                <a:highlight>
                  <a:srgbClr val="FFFFFF"/>
                </a:highlight>
                <a:latin typeface="Alata"/>
                <a:ea typeface="Alata"/>
                <a:cs typeface="Alata"/>
                <a:sym typeface="Alata"/>
              </a:rPr>
              <a:t>Swetha Tandri</a:t>
            </a:r>
            <a:endParaRPr sz="1000" b="1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 flipH="1">
            <a:off x="8854875" y="25180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987975" y="2707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4821150" y="48639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20"/>
          <p:cNvGrpSpPr/>
          <p:nvPr/>
        </p:nvGrpSpPr>
        <p:grpSpPr>
          <a:xfrm rot="10800000">
            <a:off x="3638092" y="-174141"/>
            <a:ext cx="1593371" cy="997132"/>
            <a:chOff x="4887200" y="1707005"/>
            <a:chExt cx="1775541" cy="1111134"/>
          </a:xfrm>
        </p:grpSpPr>
        <p:sp>
          <p:nvSpPr>
            <p:cNvPr id="287" name="Google Shape;287;p20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9" name="Google Shape;289;p20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1"/>
          <p:cNvGrpSpPr/>
          <p:nvPr/>
        </p:nvGrpSpPr>
        <p:grpSpPr>
          <a:xfrm>
            <a:off x="8428900" y="2755213"/>
            <a:ext cx="1867820" cy="409500"/>
            <a:chOff x="4057650" y="640000"/>
            <a:chExt cx="1867820" cy="409500"/>
          </a:xfrm>
        </p:grpSpPr>
        <p:sp>
          <p:nvSpPr>
            <p:cNvPr id="294" name="Google Shape;294;p21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1"/>
          <p:cNvSpPr/>
          <p:nvPr/>
        </p:nvSpPr>
        <p:spPr>
          <a:xfrm flipH="1">
            <a:off x="6606550" y="1570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184200" y="24121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1"/>
          <p:cNvGrpSpPr/>
          <p:nvPr/>
        </p:nvGrpSpPr>
        <p:grpSpPr>
          <a:xfrm>
            <a:off x="7632223" y="4280625"/>
            <a:ext cx="1593371" cy="997132"/>
            <a:chOff x="4887200" y="1707005"/>
            <a:chExt cx="1775541" cy="1111134"/>
          </a:xfrm>
        </p:grpSpPr>
        <p:sp>
          <p:nvSpPr>
            <p:cNvPr id="301" name="Google Shape;301;p21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108014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3" name="Google Shape;303;p21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4" name="Google Shape;304;p21"/>
          <p:cNvSpPr/>
          <p:nvPr/>
        </p:nvSpPr>
        <p:spPr>
          <a:xfrm>
            <a:off x="2322600" y="4860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1"/>
          <p:cNvGrpSpPr/>
          <p:nvPr/>
        </p:nvGrpSpPr>
        <p:grpSpPr>
          <a:xfrm>
            <a:off x="156738" y="534995"/>
            <a:ext cx="1116725" cy="1060727"/>
            <a:chOff x="596625" y="4028762"/>
            <a:chExt cx="1244400" cy="1182000"/>
          </a:xfrm>
        </p:grpSpPr>
        <p:sp>
          <p:nvSpPr>
            <p:cNvPr id="306" name="Google Shape;306;p21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8" name="Google Shape;308;p21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9" name="Google Shape;309;p21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0" name="Google Shape;310;p21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1" name="Google Shape;311;p21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8674550" y="2322338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 flipH="1">
            <a:off x="7393892" y="4201934"/>
            <a:ext cx="1593371" cy="997132"/>
            <a:chOff x="4887200" y="1707005"/>
            <a:chExt cx="1775541" cy="1111134"/>
          </a:xfrm>
        </p:grpSpPr>
        <p:sp>
          <p:nvSpPr>
            <p:cNvPr id="25" name="Google Shape;25;p3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28;p3"/>
          <p:cNvSpPr/>
          <p:nvPr/>
        </p:nvSpPr>
        <p:spPr>
          <a:xfrm>
            <a:off x="3365975" y="47317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149750" y="2008003"/>
            <a:ext cx="6844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17434"/>
            <a:ext cx="315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7129850" y="4382600"/>
            <a:ext cx="1867820" cy="409500"/>
            <a:chOff x="4057650" y="640000"/>
            <a:chExt cx="1867820" cy="409500"/>
          </a:xfrm>
        </p:grpSpPr>
        <p:sp>
          <p:nvSpPr>
            <p:cNvPr id="35" name="Google Shape;35;p4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/>
          <p:nvPr/>
        </p:nvSpPr>
        <p:spPr>
          <a:xfrm flipH="1">
            <a:off x="8586825" y="2909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2823975" y="3302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823975" y="47921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051100"/>
            <a:ext cx="7704000" cy="3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8770975" y="18480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5391325" y="20267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 rot="10800000">
            <a:off x="7622492" y="-80191"/>
            <a:ext cx="1593371" cy="997132"/>
            <a:chOff x="4887200" y="1707005"/>
            <a:chExt cx="1775541" cy="1111134"/>
          </a:xfrm>
        </p:grpSpPr>
        <p:sp>
          <p:nvSpPr>
            <p:cNvPr id="50" name="Google Shape;50;p5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52;p5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" name="Google Shape;53;p5"/>
          <p:cNvGrpSpPr/>
          <p:nvPr/>
        </p:nvGrpSpPr>
        <p:grpSpPr>
          <a:xfrm flipH="1">
            <a:off x="-81589" y="4189107"/>
            <a:ext cx="1116725" cy="1060727"/>
            <a:chOff x="596625" y="4028762"/>
            <a:chExt cx="1244400" cy="1182000"/>
          </a:xfrm>
        </p:grpSpPr>
        <p:sp>
          <p:nvSpPr>
            <p:cNvPr id="54" name="Google Shape;54;p5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56;p5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5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5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" name="Google Shape;59;p5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4275700" y="1015175"/>
            <a:ext cx="4153200" cy="12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4275700" y="2985675"/>
            <a:ext cx="4153200" cy="12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15100" y="1943111"/>
            <a:ext cx="3039900" cy="1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flipH="1">
            <a:off x="1529480" y="4382600"/>
            <a:ext cx="1867820" cy="409500"/>
            <a:chOff x="4057650" y="640000"/>
            <a:chExt cx="1867820" cy="409500"/>
          </a:xfrm>
        </p:grpSpPr>
        <p:sp>
          <p:nvSpPr>
            <p:cNvPr id="67" name="Google Shape;67;p6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6"/>
          <p:cNvSpPr/>
          <p:nvPr/>
        </p:nvSpPr>
        <p:spPr>
          <a:xfrm>
            <a:off x="186425" y="21747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flipH="1">
            <a:off x="8820400" y="122832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flipH="1">
            <a:off x="5840450" y="47921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8"/>
          <p:cNvGrpSpPr/>
          <p:nvPr/>
        </p:nvGrpSpPr>
        <p:grpSpPr>
          <a:xfrm>
            <a:off x="3638090" y="3763725"/>
            <a:ext cx="1867820" cy="409500"/>
            <a:chOff x="4057650" y="640000"/>
            <a:chExt cx="1867820" cy="409500"/>
          </a:xfrm>
        </p:grpSpPr>
        <p:sp>
          <p:nvSpPr>
            <p:cNvPr id="95" name="Google Shape;95;p8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8"/>
          <p:cNvSpPr/>
          <p:nvPr/>
        </p:nvSpPr>
        <p:spPr>
          <a:xfrm flipH="1">
            <a:off x="313700" y="15896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4837850" y="2486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6770025" y="49010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388100" y="970275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/>
          <p:nvPr/>
        </p:nvSpPr>
        <p:spPr>
          <a:xfrm rot="5400000">
            <a:off x="-976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-5400000">
            <a:off x="74722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9"/>
          <p:cNvGrpSpPr/>
          <p:nvPr/>
        </p:nvGrpSpPr>
        <p:grpSpPr>
          <a:xfrm flipH="1">
            <a:off x="8659630" y="1693700"/>
            <a:ext cx="1867820" cy="409500"/>
            <a:chOff x="4057650" y="640000"/>
            <a:chExt cx="1867820" cy="409500"/>
          </a:xfrm>
        </p:grpSpPr>
        <p:sp>
          <p:nvSpPr>
            <p:cNvPr id="107" name="Google Shape;107;p9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9"/>
          <p:cNvSpPr/>
          <p:nvPr/>
        </p:nvSpPr>
        <p:spPr>
          <a:xfrm>
            <a:off x="104800" y="2337975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 flipH="1">
            <a:off x="6902650" y="120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 flipH="1">
            <a:off x="4887950" y="48058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 rot="10800000">
            <a:off x="7632217" y="-667341"/>
            <a:ext cx="1593371" cy="997132"/>
            <a:chOff x="4887200" y="1707005"/>
            <a:chExt cx="1775541" cy="1111134"/>
          </a:xfrm>
        </p:grpSpPr>
        <p:sp>
          <p:nvSpPr>
            <p:cNvPr id="115" name="Google Shape;115;p9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Google Shape;117;p9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8" name="Google Shape;118;p9"/>
          <p:cNvGrpSpPr/>
          <p:nvPr/>
        </p:nvGrpSpPr>
        <p:grpSpPr>
          <a:xfrm flipH="1">
            <a:off x="104811" y="4078145"/>
            <a:ext cx="1116725" cy="1060727"/>
            <a:chOff x="596625" y="4028762"/>
            <a:chExt cx="1244400" cy="1182000"/>
          </a:xfrm>
        </p:grpSpPr>
        <p:sp>
          <p:nvSpPr>
            <p:cNvPr id="119" name="Google Shape;119;p9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" name="Google Shape;121;p9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" name="Google Shape;122;p9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" name="Google Shape;123;p9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0"/>
          <p:cNvGrpSpPr/>
          <p:nvPr/>
        </p:nvGrpSpPr>
        <p:grpSpPr>
          <a:xfrm>
            <a:off x="3986600" y="330250"/>
            <a:ext cx="1867820" cy="409500"/>
            <a:chOff x="4057650" y="640000"/>
            <a:chExt cx="1867820" cy="409500"/>
          </a:xfrm>
        </p:grpSpPr>
        <p:sp>
          <p:nvSpPr>
            <p:cNvPr id="131" name="Google Shape;131;p10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0"/>
          <p:cNvSpPr/>
          <p:nvPr/>
        </p:nvSpPr>
        <p:spPr>
          <a:xfrm flipH="1">
            <a:off x="8586825" y="2909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"/>
          <p:cNvSpPr/>
          <p:nvPr/>
        </p:nvSpPr>
        <p:spPr>
          <a:xfrm>
            <a:off x="2823975" y="3302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2823975" y="47921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lt2"/>
              </a:gs>
              <a:gs pos="100000">
                <a:schemeClr val="dk2"/>
              </a:gs>
            </a:gsLst>
            <a:lin ang="54007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 rot="5400000" flipH="1">
            <a:off x="-9450" y="3476700"/>
            <a:ext cx="1676400" cy="16572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-5400000" flipH="1">
            <a:off x="7388850" y="97800"/>
            <a:ext cx="1848000" cy="16524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3638090" y="3402025"/>
            <a:ext cx="1867820" cy="409500"/>
            <a:chOff x="4057650" y="640000"/>
            <a:chExt cx="1867820" cy="409500"/>
          </a:xfrm>
        </p:grpSpPr>
        <p:sp>
          <p:nvSpPr>
            <p:cNvPr id="143" name="Google Shape;143;p11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1"/>
          <p:cNvSpPr/>
          <p:nvPr/>
        </p:nvSpPr>
        <p:spPr>
          <a:xfrm flipH="1">
            <a:off x="8586825" y="29095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823975" y="33025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2823975" y="4792100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1"/>
          <p:cNvGrpSpPr/>
          <p:nvPr/>
        </p:nvGrpSpPr>
        <p:grpSpPr>
          <a:xfrm rot="10800000">
            <a:off x="5037142" y="-338741"/>
            <a:ext cx="1593371" cy="997132"/>
            <a:chOff x="4887200" y="1707005"/>
            <a:chExt cx="1775541" cy="1111134"/>
          </a:xfrm>
        </p:grpSpPr>
        <p:sp>
          <p:nvSpPr>
            <p:cNvPr id="151" name="Google Shape;151;p11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" name="Google Shape;153;p11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4" name="Google Shape;154;p11"/>
          <p:cNvGrpSpPr/>
          <p:nvPr/>
        </p:nvGrpSpPr>
        <p:grpSpPr>
          <a:xfrm flipH="1">
            <a:off x="156748" y="1780632"/>
            <a:ext cx="1116725" cy="1060727"/>
            <a:chOff x="596625" y="4028762"/>
            <a:chExt cx="1244400" cy="1182000"/>
          </a:xfrm>
        </p:grpSpPr>
        <p:sp>
          <p:nvSpPr>
            <p:cNvPr id="155" name="Google Shape;155;p11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7" name="Google Shape;157;p11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8" name="Google Shape;158;p11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9" name="Google Shape;159;p11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0" name="Google Shape;160;p11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1" name="Google Shape;16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77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2" name="Google Shape;162;p11"/>
          <p:cNvSpPr txBox="1">
            <a:spLocks noGrp="1"/>
          </p:cNvSpPr>
          <p:nvPr>
            <p:ph type="subTitle" idx="1"/>
          </p:nvPr>
        </p:nvSpPr>
        <p:spPr>
          <a:xfrm>
            <a:off x="1284000" y="2688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yground.com/admin/activity/classic/68b0690756489b25f980f7b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ctrTitle"/>
          </p:nvPr>
        </p:nvSpPr>
        <p:spPr>
          <a:xfrm>
            <a:off x="1184113" y="1481550"/>
            <a:ext cx="68862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800" b="1" dirty="0">
                <a:latin typeface="Montserrat"/>
                <a:ea typeface="Montserrat"/>
                <a:cs typeface="Montserrat"/>
                <a:sym typeface="Montserrat"/>
              </a:rPr>
              <a:t>How to Solve a System</a:t>
            </a:r>
            <a:r>
              <a:rPr lang="en" sz="4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800" b="1" dirty="0"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" sz="4400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" sz="5000" dirty="0">
                <a:latin typeface="Montserrat Black"/>
                <a:ea typeface="Montserrat Black"/>
                <a:cs typeface="Montserrat Black"/>
                <a:sym typeface="Montserrat Black"/>
              </a:rPr>
              <a:t>Equations Using </a:t>
            </a:r>
            <a:r>
              <a:rPr lang="en-US" sz="5000" dirty="0"/>
              <a:t>Elimination</a:t>
            </a:r>
            <a:endParaRPr sz="50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323" name="Google Shape;323;p25"/>
          <p:cNvGrpSpPr/>
          <p:nvPr/>
        </p:nvGrpSpPr>
        <p:grpSpPr>
          <a:xfrm>
            <a:off x="67388" y="157032"/>
            <a:ext cx="1116725" cy="1060727"/>
            <a:chOff x="596625" y="4028762"/>
            <a:chExt cx="1244400" cy="1182000"/>
          </a:xfrm>
        </p:grpSpPr>
        <p:sp>
          <p:nvSpPr>
            <p:cNvPr id="324" name="Google Shape;324;p25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6" name="Google Shape;326;p25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" name="Google Shape;327;p25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8" name="Google Shape;328;p25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9" name="Google Shape;329;p25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0" name="Google Shape;330;p25"/>
          <p:cNvGrpSpPr/>
          <p:nvPr/>
        </p:nvGrpSpPr>
        <p:grpSpPr>
          <a:xfrm>
            <a:off x="6763386" y="4280625"/>
            <a:ext cx="1593371" cy="997132"/>
            <a:chOff x="4887200" y="1707005"/>
            <a:chExt cx="1775541" cy="1111134"/>
          </a:xfrm>
        </p:grpSpPr>
        <p:sp>
          <p:nvSpPr>
            <p:cNvPr id="331" name="Google Shape;331;p25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" name="Google Shape;333;p25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B7CF4862-4E92-1A55-8D32-6272B1E55DAB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D195A508-1047-FCB1-907C-F2D4223C94BE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6FE4FBC3-3EB6-3ABB-2AAA-0CCC1E630E52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89605899-9B3B-9F96-192F-29DB18506EDB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3DFA5CC0-5D20-46FD-675F-629DA2182FB1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ED690797-2279-0A18-A261-576238775387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7A7F9C64-A98F-7AD1-23D2-C8FF27C6C46D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5752AA42-AEAC-FC02-AFBF-FB9E21F72EDF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92C70A05-ACE5-0133-767B-E2F9ED9003CE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F4EED620-A27C-1699-6EF9-DC282889BFE9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7ED1B61-3C0A-BAA9-2D83-2E6B4EA224F6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85C5964-4DB9-A966-AD29-A5A7CD646004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97A7E-C502-CF00-9955-3D8FFE899BBB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7D29D794-8756-974F-A2A7-A9913C7CF874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AA82899-5933-9599-E938-F5EDB850DD28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5E027530-D54B-3651-84B3-FC116D0F24B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64D3E345-94D8-ABAD-A0FD-0531D5A006DF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3DB69092-5EDB-9397-D568-026CED7372EB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C92E8C1D-26AA-1EE7-9C4E-532DD78CA771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8B7D53C2-A9C0-0C02-7AA1-83A6EB1BEE99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34034421-A148-479B-D3CD-5EA5B439B71F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C803EA86-DD31-B1BD-F1F6-10C4F83A9C89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6BCEE8A1-0E4F-49BF-5802-236B78F474B8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632B1EC2-5745-F4BE-24FB-200AE3DA98C2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D7FA09-3D6F-7E45-CCAC-CC100F381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E4535D35-0CA7-47CF-B92E-7B7DACD3BF05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224C88-D899-EC57-5DCB-0E8EB70C7378}"/>
              </a:ext>
            </a:extLst>
          </p:cNvPr>
          <p:cNvSpPr/>
          <p:nvPr/>
        </p:nvSpPr>
        <p:spPr>
          <a:xfrm>
            <a:off x="2619427" y="1171592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1.c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F5F2700-C92D-91DF-2A81-56DCD06572E0}"/>
              </a:ext>
            </a:extLst>
          </p:cNvPr>
          <p:cNvSpPr/>
          <p:nvPr/>
        </p:nvSpPr>
        <p:spPr>
          <a:xfrm>
            <a:off x="6053211" y="3030289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4.d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6CF79B-3ED8-D5D3-FA81-92C12AF3ED22}"/>
              </a:ext>
            </a:extLst>
          </p:cNvPr>
          <p:cNvSpPr/>
          <p:nvPr/>
        </p:nvSpPr>
        <p:spPr>
          <a:xfrm>
            <a:off x="6053211" y="1178170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2.e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A90A53D-2DC1-F7D3-F685-15454366D457}"/>
              </a:ext>
            </a:extLst>
          </p:cNvPr>
          <p:cNvSpPr/>
          <p:nvPr/>
        </p:nvSpPr>
        <p:spPr>
          <a:xfrm>
            <a:off x="2619427" y="3069604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3.d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EA3FA23-3439-0A46-F0CC-731F50DFC7F6}"/>
              </a:ext>
            </a:extLst>
          </p:cNvPr>
          <p:cNvSpPr/>
          <p:nvPr/>
        </p:nvSpPr>
        <p:spPr>
          <a:xfrm>
            <a:off x="1944624" y="1375893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79D796D-779E-6031-3ABD-3504CDA7A10E}"/>
              </a:ext>
            </a:extLst>
          </p:cNvPr>
          <p:cNvSpPr/>
          <p:nvPr/>
        </p:nvSpPr>
        <p:spPr>
          <a:xfrm>
            <a:off x="2001315" y="3281379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1FC99D0-18F9-8A62-35C3-623B1C48B30E}"/>
              </a:ext>
            </a:extLst>
          </p:cNvPr>
          <p:cNvSpPr/>
          <p:nvPr/>
        </p:nvSpPr>
        <p:spPr>
          <a:xfrm>
            <a:off x="5435099" y="3281379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1CE90C0-8E4C-8566-B7BE-E258653A5266}"/>
              </a:ext>
            </a:extLst>
          </p:cNvPr>
          <p:cNvSpPr/>
          <p:nvPr/>
        </p:nvSpPr>
        <p:spPr>
          <a:xfrm>
            <a:off x="5427551" y="1382471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EADF4C-9C29-1C7A-C849-F1DEE8569D37}"/>
              </a:ext>
            </a:extLst>
          </p:cNvPr>
          <p:cNvSpPr/>
          <p:nvPr/>
        </p:nvSpPr>
        <p:spPr>
          <a:xfrm>
            <a:off x="1537205" y="4703379"/>
            <a:ext cx="76017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turn to page 158 in your book, and answer according to your seat number.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740FE42-E124-47C6-7D32-05CBC4B67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928" y="2318721"/>
            <a:ext cx="434378" cy="3581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09D8B204-8375-6D20-C5D6-BA7B1914B65C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F00BA9E6-4B57-437D-22F8-DCE19EEE7751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AFAB0B9E-FEEB-6CCD-B254-37F90C9AB008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68BDE3C3-4A40-6AD4-AEA8-E9A6FD227B7B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48CB66A1-9002-A770-938B-2D82691E2936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264A5B93-BA35-AFD7-5F6E-476AEC28DD3E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DB2201AB-6FED-B4A6-AA26-4A205452A723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006D8121-16A1-A32F-6A1C-02D0F00C1E6D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A05A7B54-12F9-0FC6-51BC-1BE96A120EF3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C4E4D9F2-7480-B8A2-A4F5-A10CFF3DE144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36F5D2EB-FF71-7250-C110-A86613B0D212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27BE1D09-640F-D53A-0091-2BA24B86CF88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F69F1-F373-A8F3-6374-EE412638050C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6B309ABC-C772-04DF-0467-7C21914B3A85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9AF002E2-A778-CA12-1F53-0AB8904B5BAA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ECCCA0EA-344B-46B2-EFD2-00D1E2FF3444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400E8188-5CB2-EEC5-8512-BC3F21D4FA87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2F16B7C1-B88C-7F32-400B-48B66D59C301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2787606-AE69-25C6-B4B2-3F8FD7F9ACAB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CD02E63D-496F-084E-7E18-93A7A1840D9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76914946-8185-0CE0-6F49-47294B0884E2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E07DFFCC-725E-8272-F886-29F2DAC09448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1C931DB6-A409-DD56-C155-172BAACD8F9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097158A8-26B1-3C53-9BB9-EC52F2EB130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F1C031-6F8A-5780-B541-D5701C80D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EA9B4026-A386-974D-0C33-CBA301B4522A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44B415-35FF-44CF-B46A-7EE5D72A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378" y="4688225"/>
            <a:ext cx="586791" cy="380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207BE6-4B7E-EF42-67D9-0FE8C0706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841" y="2700817"/>
            <a:ext cx="2235177" cy="23564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565A91F-AC61-4844-59A3-26E302BD6C68}"/>
              </a:ext>
            </a:extLst>
          </p:cNvPr>
          <p:cNvSpPr txBox="1"/>
          <p:nvPr/>
        </p:nvSpPr>
        <p:spPr>
          <a:xfrm>
            <a:off x="2288649" y="1158270"/>
            <a:ext cx="5562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When given a pair of equations, how would you decide whether substitution or elimination is the easier method to use? Give an example.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>
            <a:spLocks noGrp="1"/>
          </p:cNvSpPr>
          <p:nvPr>
            <p:ph type="title"/>
          </p:nvPr>
        </p:nvSpPr>
        <p:spPr>
          <a:xfrm>
            <a:off x="2121255" y="1956503"/>
            <a:ext cx="3039900" cy="724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9191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et,s</a:t>
            </a:r>
            <a:r>
              <a:rPr lang="en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play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81" name="Google Shape;381;p28"/>
          <p:cNvGrpSpPr/>
          <p:nvPr/>
        </p:nvGrpSpPr>
        <p:grpSpPr>
          <a:xfrm>
            <a:off x="2336709" y="2709455"/>
            <a:ext cx="1867820" cy="409500"/>
            <a:chOff x="4057650" y="640000"/>
            <a:chExt cx="1867820" cy="409500"/>
          </a:xfrm>
        </p:grpSpPr>
        <p:sp>
          <p:nvSpPr>
            <p:cNvPr id="382" name="Google Shape;382;p28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C3CED11B-8167-2D60-04FB-B22A93E21435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E4F5B7CC-A9F1-0BBD-A92C-180E123C9C95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346E8F0D-C8E9-20A1-DF0B-FE5F49CC7DBC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DB516D7E-4EE2-7E3F-FCF7-414242FC568A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F8DBCCE1-A80B-69C7-F676-E9BFF6C02C18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5ED5A12A-11CC-7A14-B203-C2D9EE548DCA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449FE219-FE83-43A1-43A9-712A83CC3047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971B4A80-E44E-82CC-B524-279532E080E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788CFD4A-57D6-FDA6-BA9C-1420C0C04183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19823DD9-7F9D-60FE-7590-4F17CE020888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9DA6B59-DD80-6300-4F81-B3E7D564EE91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982FC820-2CA1-719B-2CA2-39ABCF874D51}"/>
              </a:ext>
            </a:extLst>
          </p:cNvPr>
          <p:cNvSpPr/>
          <p:nvPr/>
        </p:nvSpPr>
        <p:spPr>
          <a:xfrm>
            <a:off x="1405856" y="297273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37185B-582F-1180-F494-10E172E87E1B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FEA7ED47-A638-0ECA-FB5F-EF28BC283A0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BC4FB2E8-2C15-9750-81E0-461FE8152FCB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4AA5BFCD-6234-7497-BBF6-C3B2E5B5470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FA4D8509-11CF-E256-8A20-0B5BA8F61754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50A08544-8CC0-8C2A-BAE2-7279DEA12A8D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C16489F9-BC05-DFDD-7CB4-E3DDD35542FC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E6C64BA9-05F4-2E32-99E7-DF265D4EFAA3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955EFDE1-CD8F-6E26-738D-A54E54E0F96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5A36FD5B-C5C2-9F11-9C94-FEBEC82A15E5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B4C08ACD-DDF0-0C2C-D815-97EBA5659CDC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B89D019D-E9EA-1A5F-AA66-0E0D7427E468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35C605-A757-99A5-A07B-1B01D4B3A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44908545-BFF6-14F8-BECD-E07F977996DC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an tablets really help students learn in the classroom? - Innova Design  Group">
            <a:extLst>
              <a:ext uri="{FF2B5EF4-FFF2-40B4-BE49-F238E27FC236}">
                <a16:creationId xmlns:a16="http://schemas.microsoft.com/office/drawing/2014/main" id="{E6246C3D-7A45-69DE-F970-DB473265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69" y="1611911"/>
            <a:ext cx="3534709" cy="25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0"/>
          <p:cNvGrpSpPr/>
          <p:nvPr/>
        </p:nvGrpSpPr>
        <p:grpSpPr>
          <a:xfrm>
            <a:off x="1060310" y="4763425"/>
            <a:ext cx="1867820" cy="409500"/>
            <a:chOff x="4057650" y="640000"/>
            <a:chExt cx="1867820" cy="409500"/>
          </a:xfrm>
        </p:grpSpPr>
        <p:sp>
          <p:nvSpPr>
            <p:cNvPr id="408" name="Google Shape;408;p30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30"/>
          <p:cNvSpPr/>
          <p:nvPr/>
        </p:nvSpPr>
        <p:spPr>
          <a:xfrm>
            <a:off x="2523900" y="172912"/>
            <a:ext cx="107400" cy="10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40AA4A76-6E93-F5FB-D5D3-87AC7ED76180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7D6AEC2D-3C99-0573-5F99-E05D7BB0A816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640A3585-2206-96B4-57FD-47E100871CD4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14EE5CCA-DB10-7D2D-F79A-551082191F01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E7041B37-2CEE-CC23-2ADA-05B0DCA64166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DC63C2DB-5757-7118-921F-35D4D9460CF5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ACEEB5ED-657F-A4C9-96E4-42689B161EBC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067F654A-B55A-32BC-2271-8C1A1A5ED2B1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F88FF2EB-4436-DCEA-9607-9191DB695A43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748B6CB9-CAEC-00B4-EA15-33F39EA2BF10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B0A37A60-043D-1DD6-0C3B-D074E8298ED5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BA464CB4-F517-0927-2254-16F694F68297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3935D-0B9B-C96C-6413-D92E0450E806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B35E788D-6708-8484-E5D2-11B128401708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190CA690-22F9-78D7-17DB-E655C536A005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A81AE165-C6BA-0A6E-1F1B-CF50320AE72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CFA246E8-49C8-A92D-785E-07EB189D8F1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E43898A1-26FA-4F31-745D-20327399B8DD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DEAB3455-65A5-E63B-5E25-4F4FE8222B0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028D9F96-BDD4-B533-AA47-5164C68C9AB3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B64799B-B4CC-DB22-44BC-619307453120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B5431BC2-4D93-0E5C-9794-1B60806072F8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686A22EC-4790-62F0-38DB-CB8818F0ECBA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58633844-A89C-FF98-69C5-79087E97E3FB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A9891E-4B7C-8E10-87FF-FB67E2D0C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FB478FC9-76F3-76E5-89CD-78F4F610C7BA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121A35-F099-4564-F395-CAD841948E4F}"/>
              </a:ext>
            </a:extLst>
          </p:cNvPr>
          <p:cNvSpPr txBox="1"/>
          <p:nvPr/>
        </p:nvSpPr>
        <p:spPr>
          <a:xfrm>
            <a:off x="2032523" y="854718"/>
            <a:ext cx="5948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school buys 3 notebooks and 2 pens for 8 JD. Another day, they buy 5 notebooks and 3 pens for 13 JD. Using the elimination method, find the price of one notebook and one pen.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EC3260-6B7F-309C-58FC-99E1359F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979" y="1415376"/>
            <a:ext cx="2776361" cy="2422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>
          <a:extLst>
            <a:ext uri="{FF2B5EF4-FFF2-40B4-BE49-F238E27FC236}">
              <a16:creationId xmlns:a16="http://schemas.microsoft.com/office/drawing/2014/main" id="{D1AE0A31-1FB3-CD28-6988-D9501F57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7">
            <a:extLst>
              <a:ext uri="{FF2B5EF4-FFF2-40B4-BE49-F238E27FC236}">
                <a16:creationId xmlns:a16="http://schemas.microsoft.com/office/drawing/2014/main" id="{A1AC4918-7FC2-D706-9000-5CC503C1C173}"/>
              </a:ext>
            </a:extLst>
          </p:cNvPr>
          <p:cNvGrpSpPr/>
          <p:nvPr/>
        </p:nvGrpSpPr>
        <p:grpSpPr>
          <a:xfrm rot="2377599">
            <a:off x="6248845" y="4595033"/>
            <a:ext cx="1092341" cy="1096934"/>
            <a:chOff x="5151625" y="3168375"/>
            <a:chExt cx="1248675" cy="1253925"/>
          </a:xfrm>
        </p:grpSpPr>
        <p:sp>
          <p:nvSpPr>
            <p:cNvPr id="535" name="Google Shape;535;p37">
              <a:extLst>
                <a:ext uri="{FF2B5EF4-FFF2-40B4-BE49-F238E27FC236}">
                  <a16:creationId xmlns:a16="http://schemas.microsoft.com/office/drawing/2014/main" id="{8F487BC2-8772-99A2-0EE3-528CEE0A9B8B}"/>
                </a:ext>
              </a:extLst>
            </p:cNvPr>
            <p:cNvSpPr/>
            <p:nvPr/>
          </p:nvSpPr>
          <p:spPr>
            <a:xfrm>
              <a:off x="5153376" y="3325500"/>
              <a:ext cx="1096800" cy="10968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7">
              <a:extLst>
                <a:ext uri="{FF2B5EF4-FFF2-40B4-BE49-F238E27FC236}">
                  <a16:creationId xmlns:a16="http://schemas.microsoft.com/office/drawing/2014/main" id="{41CF7EAE-C873-481E-71B7-4F17BD3BB9E0}"/>
                </a:ext>
              </a:extLst>
            </p:cNvPr>
            <p:cNvSpPr/>
            <p:nvPr/>
          </p:nvSpPr>
          <p:spPr>
            <a:xfrm>
              <a:off x="5151625" y="3169475"/>
              <a:ext cx="1238475" cy="156850"/>
            </a:xfrm>
            <a:custGeom>
              <a:avLst/>
              <a:gdLst/>
              <a:ahLst/>
              <a:cxnLst/>
              <a:rect l="l" t="t" r="r" b="b"/>
              <a:pathLst>
                <a:path w="49539" h="6274" extrusionOk="0">
                  <a:moveTo>
                    <a:pt x="0" y="6274"/>
                  </a:moveTo>
                  <a:lnTo>
                    <a:pt x="10077" y="0"/>
                  </a:lnTo>
                  <a:lnTo>
                    <a:pt x="49539" y="40"/>
                  </a:lnTo>
                  <a:lnTo>
                    <a:pt x="43960" y="602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7">
              <a:extLst>
                <a:ext uri="{FF2B5EF4-FFF2-40B4-BE49-F238E27FC236}">
                  <a16:creationId xmlns:a16="http://schemas.microsoft.com/office/drawing/2014/main" id="{EF28EBEE-0377-6C9C-F5EC-BF87F7A43B8F}"/>
                </a:ext>
              </a:extLst>
            </p:cNvPr>
            <p:cNvSpPr/>
            <p:nvPr/>
          </p:nvSpPr>
          <p:spPr>
            <a:xfrm>
              <a:off x="6251100" y="3168375"/>
              <a:ext cx="149200" cy="1250225"/>
            </a:xfrm>
            <a:custGeom>
              <a:avLst/>
              <a:gdLst/>
              <a:ahLst/>
              <a:cxnLst/>
              <a:rect l="l" t="t" r="r" b="b"/>
              <a:pathLst>
                <a:path w="5968" h="50009" extrusionOk="0">
                  <a:moveTo>
                    <a:pt x="5476" y="0"/>
                  </a:moveTo>
                  <a:lnTo>
                    <a:pt x="5968" y="44987"/>
                  </a:lnTo>
                  <a:lnTo>
                    <a:pt x="0" y="5000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Google Shape;519;p37">
                <a:extLst>
                  <a:ext uri="{FF2B5EF4-FFF2-40B4-BE49-F238E27FC236}">
                    <a16:creationId xmlns:a16="http://schemas.microsoft.com/office/drawing/2014/main" id="{B7401E01-D3BA-C6A8-D209-869D25179DAE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680028" y="686029"/>
                <a:ext cx="5519471" cy="1344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/>
                  <a:t>Given the system of equations:</a:t>
                </a: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/>
                  <a:t>What is the solution (𝑤,𝑣)?</a:t>
                </a:r>
                <a:endParaRPr sz="1600" dirty="0"/>
              </a:p>
            </p:txBody>
          </p:sp>
        </mc:Choice>
        <mc:Fallback xmlns="">
          <p:sp>
            <p:nvSpPr>
              <p:cNvPr id="519" name="Google Shape;519;p37">
                <a:extLst>
                  <a:ext uri="{FF2B5EF4-FFF2-40B4-BE49-F238E27FC236}">
                    <a16:creationId xmlns:a16="http://schemas.microsoft.com/office/drawing/2014/main" id="{B7401E01-D3BA-C6A8-D209-869D25179DA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80028" y="686029"/>
                <a:ext cx="5519471" cy="1344600"/>
              </a:xfrm>
              <a:prstGeom prst="rect">
                <a:avLst/>
              </a:prstGeom>
              <a:blipFill>
                <a:blip r:embed="rId3"/>
                <a:stretch>
                  <a:fillRect l="-66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9" name="Google Shape;529;p37">
            <a:extLst>
              <a:ext uri="{FF2B5EF4-FFF2-40B4-BE49-F238E27FC236}">
                <a16:creationId xmlns:a16="http://schemas.microsoft.com/office/drawing/2014/main" id="{201A8B35-1766-3B80-1617-63B60DFEBF21}"/>
              </a:ext>
            </a:extLst>
          </p:cNvPr>
          <p:cNvGrpSpPr/>
          <p:nvPr/>
        </p:nvGrpSpPr>
        <p:grpSpPr>
          <a:xfrm>
            <a:off x="6845294" y="4507003"/>
            <a:ext cx="1384560" cy="1096886"/>
            <a:chOff x="3251800" y="2994200"/>
            <a:chExt cx="1802813" cy="1428238"/>
          </a:xfrm>
        </p:grpSpPr>
        <p:sp>
          <p:nvSpPr>
            <p:cNvPr id="530" name="Google Shape;530;p37">
              <a:extLst>
                <a:ext uri="{FF2B5EF4-FFF2-40B4-BE49-F238E27FC236}">
                  <a16:creationId xmlns:a16="http://schemas.microsoft.com/office/drawing/2014/main" id="{061AAF8D-70A8-67A2-DC8E-51DA181A258B}"/>
                </a:ext>
              </a:extLst>
            </p:cNvPr>
            <p:cNvSpPr/>
            <p:nvPr/>
          </p:nvSpPr>
          <p:spPr>
            <a:xfrm>
              <a:off x="3252100" y="3220763"/>
              <a:ext cx="1802513" cy="1201675"/>
            </a:xfrm>
            <a:prstGeom prst="flowChartDecision">
              <a:avLst/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>
              <a:extLst>
                <a:ext uri="{FF2B5EF4-FFF2-40B4-BE49-F238E27FC236}">
                  <a16:creationId xmlns:a16="http://schemas.microsoft.com/office/drawing/2014/main" id="{731A01E7-57EC-4643-9253-70653FAE5FD1}"/>
                </a:ext>
              </a:extLst>
            </p:cNvPr>
            <p:cNvSpPr/>
            <p:nvPr/>
          </p:nvSpPr>
          <p:spPr>
            <a:xfrm>
              <a:off x="4152025" y="3001000"/>
              <a:ext cx="901800" cy="820750"/>
            </a:xfrm>
            <a:custGeom>
              <a:avLst/>
              <a:gdLst/>
              <a:ahLst/>
              <a:cxnLst/>
              <a:rect l="l" t="t" r="r" b="b"/>
              <a:pathLst>
                <a:path w="36072" h="32830" extrusionOk="0">
                  <a:moveTo>
                    <a:pt x="0" y="0"/>
                  </a:moveTo>
                  <a:lnTo>
                    <a:pt x="14832" y="9228"/>
                  </a:lnTo>
                  <a:lnTo>
                    <a:pt x="35564" y="22835"/>
                  </a:lnTo>
                  <a:lnTo>
                    <a:pt x="36072" y="328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2" name="Google Shape;532;p37">
              <a:extLst>
                <a:ext uri="{FF2B5EF4-FFF2-40B4-BE49-F238E27FC236}">
                  <a16:creationId xmlns:a16="http://schemas.microsoft.com/office/drawing/2014/main" id="{9523786B-CB00-631B-3997-2F7BB13A4655}"/>
                </a:ext>
              </a:extLst>
            </p:cNvPr>
            <p:cNvSpPr/>
            <p:nvPr/>
          </p:nvSpPr>
          <p:spPr>
            <a:xfrm>
              <a:off x="3251800" y="2994200"/>
              <a:ext cx="903625" cy="829400"/>
            </a:xfrm>
            <a:custGeom>
              <a:avLst/>
              <a:gdLst/>
              <a:ahLst/>
              <a:cxnLst/>
              <a:rect l="l" t="t" r="r" b="b"/>
              <a:pathLst>
                <a:path w="36145" h="33176" extrusionOk="0">
                  <a:moveTo>
                    <a:pt x="36145" y="0"/>
                  </a:moveTo>
                  <a:lnTo>
                    <a:pt x="28762" y="4611"/>
                  </a:lnTo>
                  <a:lnTo>
                    <a:pt x="1633" y="23107"/>
                  </a:lnTo>
                  <a:lnTo>
                    <a:pt x="0" y="3317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33" name="Google Shape;533;p37">
              <a:extLst>
                <a:ext uri="{FF2B5EF4-FFF2-40B4-BE49-F238E27FC236}">
                  <a16:creationId xmlns:a16="http://schemas.microsoft.com/office/drawing/2014/main" id="{B26117FE-C9AC-07C1-6FA4-7A6566C6F555}"/>
                </a:ext>
              </a:extLst>
            </p:cNvPr>
            <p:cNvCxnSpPr>
              <a:endCxn id="530" idx="0"/>
            </p:cNvCxnSpPr>
            <p:nvPr/>
          </p:nvCxnSpPr>
          <p:spPr>
            <a:xfrm>
              <a:off x="4150056" y="3000263"/>
              <a:ext cx="3300" cy="220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8" name="Google Shape;538;p37">
            <a:extLst>
              <a:ext uri="{FF2B5EF4-FFF2-40B4-BE49-F238E27FC236}">
                <a16:creationId xmlns:a16="http://schemas.microsoft.com/office/drawing/2014/main" id="{A3B39703-DEE3-252E-FFFC-565478E458BB}"/>
              </a:ext>
            </a:extLst>
          </p:cNvPr>
          <p:cNvGrpSpPr/>
          <p:nvPr/>
        </p:nvGrpSpPr>
        <p:grpSpPr>
          <a:xfrm>
            <a:off x="7795938" y="4257995"/>
            <a:ext cx="1317452" cy="1096911"/>
            <a:chOff x="4887200" y="1707005"/>
            <a:chExt cx="1775541" cy="1111134"/>
          </a:xfrm>
        </p:grpSpPr>
        <p:sp>
          <p:nvSpPr>
            <p:cNvPr id="539" name="Google Shape;539;p37">
              <a:extLst>
                <a:ext uri="{FF2B5EF4-FFF2-40B4-BE49-F238E27FC236}">
                  <a16:creationId xmlns:a16="http://schemas.microsoft.com/office/drawing/2014/main" id="{55E4D1FA-0703-5A43-ACAA-55F43616E9E5}"/>
                </a:ext>
              </a:extLst>
            </p:cNvPr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>
              <a:extLst>
                <a:ext uri="{FF2B5EF4-FFF2-40B4-BE49-F238E27FC236}">
                  <a16:creationId xmlns:a16="http://schemas.microsoft.com/office/drawing/2014/main" id="{43586B56-5833-333A-99D7-EB90F7437919}"/>
                </a:ext>
              </a:extLst>
            </p:cNvPr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1" name="Google Shape;541;p37">
              <a:extLst>
                <a:ext uri="{FF2B5EF4-FFF2-40B4-BE49-F238E27FC236}">
                  <a16:creationId xmlns:a16="http://schemas.microsoft.com/office/drawing/2014/main" id="{F1108E46-AA54-317B-9033-513E493CDE27}"/>
                </a:ext>
              </a:extLst>
            </p:cNvPr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E93EB9D5-83BE-63E0-E6AC-8DC2FAFDE573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4E03231D-5F5F-6EBE-E400-FA04691274CE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AE338D70-B82A-A57A-750A-B13151E02EC5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42D1F78B-F464-EFB0-BF5D-DC9F1425BC0D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E367918C-CFE5-7E40-9ADA-58DB1CF5DCE3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39A01456-ABC9-362B-A7A2-D81B6EF30B5A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8010788B-877E-EFCC-249C-A63A112031BE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4674C76-A12E-24EA-54FA-90D2DD96617F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6B02A885-CE4E-F1B5-EF42-E6707A59D867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385057C3-3EDD-4E97-C446-746F2614E64A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C3D3476F-E71F-A99B-6BEB-25B208DD27DA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16B78830-F625-144E-4D98-3D1839D1CEF1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1AC26-38C0-4D0D-5840-EB284C58ADF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9093AF61-736C-0DF0-833D-732F0A9C6173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F8799F48-A9FE-D23C-340E-F1E2EFA763A3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ADC621A1-BB76-26BA-5D55-3AEA975A524C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3301AC6B-4CDA-D938-5908-C5E338DBA879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CDEEFF3E-AF37-38E6-EEE3-5A9747C40204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B20C2D6-2664-8A5F-FB26-B9FC582EE165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CA4D13A4-8FCA-B994-6371-BD1271698A12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7F3F8E69-CC5B-1CDA-4D81-E76FC15CCDF5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9350D873-E94F-F758-31DD-F31893692981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148D555A-DE3D-16A3-FF72-ACFE6B76139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3D9D1A93-BFBD-7744-5ABC-39EEE4FB513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479931-A1AE-6C9D-6C76-7EE7279F3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888C40AC-EF13-DDC6-0C7D-4F0A551AC08A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0EE860-F3E1-0E8C-9837-5B11F8963E92}"/>
                  </a:ext>
                </a:extLst>
              </p:cNvPr>
              <p:cNvSpPr txBox="1"/>
              <p:nvPr/>
            </p:nvSpPr>
            <p:spPr>
              <a:xfrm>
                <a:off x="1755756" y="2204237"/>
                <a:ext cx="55600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,  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,  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,  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  <m:r>
                        <a:rPr lang="pl-PL" sz="200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,  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pl-PL" sz="2000" i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0EE860-F3E1-0E8C-9837-5B11F8963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56" y="2204237"/>
                <a:ext cx="556001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24CC7238-B3F8-3CBA-85F5-FADB692A5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591" y="416226"/>
            <a:ext cx="1961654" cy="20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>
          <a:extLst>
            <a:ext uri="{FF2B5EF4-FFF2-40B4-BE49-F238E27FC236}">
              <a16:creationId xmlns:a16="http://schemas.microsoft.com/office/drawing/2014/main" id="{3BBF0B40-F920-192E-E7F9-42680FC7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>
            <a:extLst>
              <a:ext uri="{FF2B5EF4-FFF2-40B4-BE49-F238E27FC236}">
                <a16:creationId xmlns:a16="http://schemas.microsoft.com/office/drawing/2014/main" id="{A880EF53-0D0E-12E8-E81A-F9DDFDC48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4714" y="671832"/>
            <a:ext cx="2833269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E</a:t>
            </a:r>
            <a:r>
              <a:rPr lang="en" i="1" dirty="0">
                <a:solidFill>
                  <a:schemeClr val="accent1">
                    <a:lumMod val="25000"/>
                  </a:schemeClr>
                </a:solidFill>
              </a:rPr>
              <a:t>xit ticket </a:t>
            </a:r>
            <a:endParaRPr i="1" dirty="0">
              <a:solidFill>
                <a:schemeClr val="accent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Google Shape;519;p37">
                <a:extLst>
                  <a:ext uri="{FF2B5EF4-FFF2-40B4-BE49-F238E27FC236}">
                    <a16:creationId xmlns:a16="http://schemas.microsoft.com/office/drawing/2014/main" id="{0C92E5EC-BABB-2D57-83A6-2DCE815DB706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152935" y="1738788"/>
                <a:ext cx="5859301" cy="17829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indent="0" algn="l">
                  <a:lnSpc>
                    <a:spcPct val="150000"/>
                  </a:lnSpc>
                  <a:buNone/>
                </a:pPr>
                <a:r>
                  <a:rPr lang="en-US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sticky note: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(quick elimination).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 1 sentence: “One thing I learned today is …”</a:t>
                </a:r>
              </a:p>
            </p:txBody>
          </p:sp>
        </mc:Choice>
        <mc:Fallback xmlns="">
          <p:sp>
            <p:nvSpPr>
              <p:cNvPr id="519" name="Google Shape;519;p37">
                <a:extLst>
                  <a:ext uri="{FF2B5EF4-FFF2-40B4-BE49-F238E27FC236}">
                    <a16:creationId xmlns:a16="http://schemas.microsoft.com/office/drawing/2014/main" id="{0C92E5EC-BABB-2D57-83A6-2DCE815DB70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152935" y="1738788"/>
                <a:ext cx="5859301" cy="1782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763405AE-7A1D-D77E-DD7E-25DFCD0A7FBF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655B48D0-1729-64A7-2BDD-A0EE6A24417F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61A34C18-CED1-093D-F4B1-C18F95B65C88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8B9F1DDF-D426-7EF7-ED66-BF84839D2378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3816A9B3-4727-D580-7DBB-3538C380AFFD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5D70858D-ECC5-585C-33AD-29934CAB7D4C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1DB5CB4F-BCE5-F2BE-910F-BD854FE3524A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C5257E35-A209-2574-4ADA-432B04F1C89C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D1FDFD72-8D70-6595-AB47-37798ACC9821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FAE71201-2CB8-6B65-C124-FDA4F98063EE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1396736-2C75-40DC-76A2-AEABCBB789F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BDEB9025-A58B-A364-C059-06C098B8D54E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DA121-D9F8-9399-F3CC-6C6FC247AF8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545091F7-2B84-2512-3976-3184CAEF443A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163AE0E1-9B96-0C24-13DB-CCB6F5AC33C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46CC776B-8627-B3CF-777D-7C9D3E7D90EF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AAA45ABF-9691-4F84-0A37-F26F712A56BA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AF40B25C-1055-AB07-E902-245F2D7145D9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7CEC91CB-4F36-D353-ADB6-B5A19B15F2E9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A2AA3DBC-AA99-B855-9DD2-C6DFB5DC615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9F092A2-C811-E6CE-AD47-DEB95725726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0D9A0858-66D1-FC4F-3BFF-B7442ED096C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D7EC1EF4-2B51-21E3-6164-CE0906CE705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CDC5B373-71DD-E48F-0C7C-E20839389EA9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69C755-5D89-7A8E-9C09-BA7532F83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7CFCC0A7-52B9-D7D8-0EEB-44EB8FB6722A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520" name="Google Shape;520;p37"/>
          <p:cNvGrpSpPr/>
          <p:nvPr/>
        </p:nvGrpSpPr>
        <p:grpSpPr>
          <a:xfrm>
            <a:off x="7376360" y="3972260"/>
            <a:ext cx="1594558" cy="992180"/>
            <a:chOff x="1695109" y="3783524"/>
            <a:chExt cx="1594558" cy="992180"/>
          </a:xfrm>
        </p:grpSpPr>
        <p:grpSp>
          <p:nvGrpSpPr>
            <p:cNvPr id="521" name="Google Shape;521;p37"/>
            <p:cNvGrpSpPr/>
            <p:nvPr/>
          </p:nvGrpSpPr>
          <p:grpSpPr>
            <a:xfrm>
              <a:off x="1695109" y="3783524"/>
              <a:ext cx="1468873" cy="861784"/>
              <a:chOff x="763125" y="-960312"/>
              <a:chExt cx="1636810" cy="960313"/>
            </a:xfrm>
          </p:grpSpPr>
          <p:sp>
            <p:nvSpPr>
              <p:cNvPr id="522" name="Google Shape;522;p37"/>
              <p:cNvSpPr/>
              <p:nvPr/>
            </p:nvSpPr>
            <p:spPr>
              <a:xfrm>
                <a:off x="763125" y="-960312"/>
                <a:ext cx="1630800" cy="9603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7"/>
              <p:cNvSpPr/>
              <p:nvPr/>
            </p:nvSpPr>
            <p:spPr>
              <a:xfrm>
                <a:off x="769325" y="-952500"/>
                <a:ext cx="1630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65210" h="19050" extrusionOk="0">
                    <a:moveTo>
                      <a:pt x="0" y="733"/>
                    </a:moveTo>
                    <a:lnTo>
                      <a:pt x="32971" y="19050"/>
                    </a:lnTo>
                    <a:lnTo>
                      <a:pt x="6521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4" name="Google Shape;524;p37"/>
              <p:cNvSpPr/>
              <p:nvPr/>
            </p:nvSpPr>
            <p:spPr>
              <a:xfrm>
                <a:off x="78765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5" name="Google Shape;525;p37"/>
              <p:cNvSpPr/>
              <p:nvPr/>
            </p:nvSpPr>
            <p:spPr>
              <a:xfrm flipH="1">
                <a:off x="172221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526" name="Google Shape;526;p37"/>
              <p:cNvCxnSpPr/>
              <p:nvPr/>
            </p:nvCxnSpPr>
            <p:spPr>
              <a:xfrm rot="10800000" flipH="1">
                <a:off x="1654225" y="-709675"/>
                <a:ext cx="204600" cy="11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37"/>
              <p:cNvCxnSpPr/>
              <p:nvPr/>
            </p:nvCxnSpPr>
            <p:spPr>
              <a:xfrm>
                <a:off x="1434300" y="-100325"/>
                <a:ext cx="331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8" name="Google Shape;528;p37"/>
            <p:cNvSpPr/>
            <p:nvPr/>
          </p:nvSpPr>
          <p:spPr>
            <a:xfrm>
              <a:off x="1695190" y="3785311"/>
              <a:ext cx="1594478" cy="990393"/>
            </a:xfrm>
            <a:custGeom>
              <a:avLst/>
              <a:gdLst/>
              <a:ahLst/>
              <a:cxnLst/>
              <a:rect l="l" t="t" r="r" b="b"/>
              <a:pathLst>
                <a:path w="71071" h="44145" extrusionOk="0">
                  <a:moveTo>
                    <a:pt x="0" y="38479"/>
                  </a:moveTo>
                  <a:lnTo>
                    <a:pt x="4946" y="43962"/>
                  </a:lnTo>
                  <a:lnTo>
                    <a:pt x="66126" y="44145"/>
                  </a:lnTo>
                  <a:lnTo>
                    <a:pt x="71071" y="44145"/>
                  </a:lnTo>
                  <a:lnTo>
                    <a:pt x="70791" y="5471"/>
                  </a:lnTo>
                  <a:lnTo>
                    <a:pt x="65393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8135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>
          <a:extLst>
            <a:ext uri="{FF2B5EF4-FFF2-40B4-BE49-F238E27FC236}">
              <a16:creationId xmlns:a16="http://schemas.microsoft.com/office/drawing/2014/main" id="{E36128AD-00E6-F5F3-60F3-BDC3B00F4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>
            <a:extLst>
              <a:ext uri="{FF2B5EF4-FFF2-40B4-BE49-F238E27FC236}">
                <a16:creationId xmlns:a16="http://schemas.microsoft.com/office/drawing/2014/main" id="{52DAC589-D8BD-28FD-318C-EEC5050C70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4714" y="671832"/>
            <a:ext cx="2833269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E</a:t>
            </a:r>
            <a:r>
              <a:rPr lang="en" i="1" dirty="0">
                <a:solidFill>
                  <a:schemeClr val="accent1">
                    <a:lumMod val="25000"/>
                  </a:schemeClr>
                </a:solidFill>
              </a:rPr>
              <a:t>xit ticket </a:t>
            </a:r>
            <a:endParaRPr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19" name="Google Shape;519;p37">
            <a:extLst>
              <a:ext uri="{FF2B5EF4-FFF2-40B4-BE49-F238E27FC236}">
                <a16:creationId xmlns:a16="http://schemas.microsoft.com/office/drawing/2014/main" id="{441DF049-07A4-F435-4BBE-85B85D6927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6115" y="1898542"/>
            <a:ext cx="5944879" cy="1534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lnSpc>
                <a:spcPct val="150000"/>
              </a:lnSpc>
              <a:buNone/>
            </a:pP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2423354D-2DDE-2BE5-EB2F-E5E424E19400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C21BFBE8-045C-3B4C-9515-202D87B313DF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FE09D356-57AD-7AAF-BEB9-56FA87B131C6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7778867C-5DB5-BFD4-7546-BD3604483D77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18C70438-4320-9BE3-EE32-A9D134584905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8D768735-5334-DA3D-4434-D6BAEDBB597B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CF6807CF-C506-2A90-AD1A-0598CF1CE356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C8384EC6-1724-E272-303B-AF435035E4E8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E10C9DCE-9A6A-FAF6-3D5C-F550EF419C14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06B85090-CDCF-C31E-F8C0-30E60E028E21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42148D6-995F-7C93-ED10-BB415879AA0C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27D09E76-288C-6D3C-434E-CD70354C2438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814FE-F434-DF51-1CF7-782889CE2088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785E427D-54BB-6384-24F9-2F0F064621E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F8492C5-6FAD-A934-382D-15959F9FD639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05CD04D1-0FB8-677C-67B7-2AC1C92EEA30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927ED540-36A8-3C67-D3E3-CE9A0E65E0EB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2FA55F5D-59BB-0D83-4CC3-9D7D9AA3686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CE5B601-A22A-5E04-95E2-C7F44FFF1AD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1E6E826C-3FEF-BA95-17DB-E488E3EDE046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868E40DD-3097-D9D7-DAE5-8FB83C9D84F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84629DF7-2236-91D4-5B44-C0C7EBEB8786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2726AFFA-D088-5C87-A8C2-434D979E17FE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BA5B7A89-D23D-29F9-DBCF-53D016A3C36B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44BEFEF-E735-BC7D-709D-6A1AD0696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224E06C8-073C-724E-83A6-994D3F4A7E44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CE2E28-A345-9F8D-1050-EEBF4F679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72" y="2126602"/>
            <a:ext cx="5957790" cy="10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"/>
          <p:cNvSpPr txBox="1">
            <a:spLocks noGrp="1"/>
          </p:cNvSpPr>
          <p:nvPr>
            <p:ph type="subTitle" idx="1"/>
          </p:nvPr>
        </p:nvSpPr>
        <p:spPr>
          <a:xfrm>
            <a:off x="1652568" y="1747823"/>
            <a:ext cx="8103505" cy="1035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latin typeface="Inter"/>
              </a:rPr>
              <a:t>Understand the concept of elimination method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dirty="0">
                <a:latin typeface="Inter"/>
              </a:rPr>
              <a:t>Apply elimination method to solve simultaneous linear equations</a:t>
            </a:r>
            <a:r>
              <a:rPr lang="en" sz="2000" dirty="0">
                <a:latin typeface="Inter"/>
              </a:rPr>
              <a:t> </a:t>
            </a:r>
            <a:endParaRPr sz="2000" dirty="0">
              <a:latin typeface="Inter"/>
            </a:endParaRPr>
          </a:p>
        </p:txBody>
      </p:sp>
      <p:grpSp>
        <p:nvGrpSpPr>
          <p:cNvPr id="343" name="Google Shape;343;p26"/>
          <p:cNvGrpSpPr/>
          <p:nvPr/>
        </p:nvGrpSpPr>
        <p:grpSpPr>
          <a:xfrm>
            <a:off x="7463438" y="201745"/>
            <a:ext cx="1116725" cy="1060727"/>
            <a:chOff x="596625" y="4028762"/>
            <a:chExt cx="1244400" cy="1182000"/>
          </a:xfrm>
        </p:grpSpPr>
        <p:sp>
          <p:nvSpPr>
            <p:cNvPr id="344" name="Google Shape;344;p26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6" name="Google Shape;346;p26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" name="Google Shape;347;p26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" name="Google Shape;348;p26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9" name="Google Shape;349;p26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50" name="Google Shape;350;p26"/>
          <p:cNvGrpSpPr/>
          <p:nvPr/>
        </p:nvGrpSpPr>
        <p:grpSpPr>
          <a:xfrm>
            <a:off x="3947311" y="2950116"/>
            <a:ext cx="1867820" cy="409500"/>
            <a:chOff x="4057650" y="640000"/>
            <a:chExt cx="1867820" cy="409500"/>
          </a:xfrm>
        </p:grpSpPr>
        <p:sp>
          <p:nvSpPr>
            <p:cNvPr id="351" name="Google Shape;351;p26"/>
            <p:cNvSpPr/>
            <p:nvPr/>
          </p:nvSpPr>
          <p:spPr>
            <a:xfrm>
              <a:off x="405765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4543757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5029863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5515970" y="640000"/>
              <a:ext cx="409500" cy="409500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ED73C5BD-AAB6-0254-8688-790FDF7135F8}"/>
              </a:ext>
            </a:extLst>
          </p:cNvPr>
          <p:cNvSpPr txBox="1">
            <a:spLocks/>
          </p:cNvSpPr>
          <p:nvPr/>
        </p:nvSpPr>
        <p:spPr>
          <a:xfrm>
            <a:off x="1585959" y="787892"/>
            <a:ext cx="38709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2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Learning Objectives</a:t>
            </a: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A98D8922-486B-968C-E37E-1A67E2542E5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859E449F-734E-BBA9-456E-2D0510652F9B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E19C5674-516F-1D7B-96D3-EE50F855426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469D51AE-7158-60BC-56BC-EADF5B01850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FC25BD20-8FF0-DD05-D99F-218BFA3BA978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01B94-0707-8108-2952-4B354F5AC813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EEA576C6-7851-C097-55DF-5102102DDC97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E8F4D3E2-995C-DD37-14BE-325CB3E1B5B1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3782DE38-1A9F-96DF-5FA5-ED4A12C53DB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8A79C40D-0375-C9DD-2695-D54F56E9C1CB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5" name="Rounded Rectangle 48">
            <a:extLst>
              <a:ext uri="{FF2B5EF4-FFF2-40B4-BE49-F238E27FC236}">
                <a16:creationId xmlns:a16="http://schemas.microsoft.com/office/drawing/2014/main" id="{2AABD4AD-377A-A696-E32A-A53BE42A6D3D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9">
            <a:extLst>
              <a:ext uri="{FF2B5EF4-FFF2-40B4-BE49-F238E27FC236}">
                <a16:creationId xmlns:a16="http://schemas.microsoft.com/office/drawing/2014/main" id="{C099CE68-15B0-5275-7315-DD11B87FDA0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0">
            <a:extLst>
              <a:ext uri="{FF2B5EF4-FFF2-40B4-BE49-F238E27FC236}">
                <a16:creationId xmlns:a16="http://schemas.microsoft.com/office/drawing/2014/main" id="{24FC6BA3-EAC9-C4C1-54DD-D6C660DDB6C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id="{47CCDD56-48D5-C476-E8AC-8F4975F6AA86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EBC1414A-DE03-6043-CF4D-2BFF194E5F14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E38EDC7B-9624-15AD-42BC-FA2F2AF2AAD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ABA85040-82B3-B65A-572F-4E39E176328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9BE817-F067-BF11-CF6E-97D58450C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FC4A9D-1A0D-847F-4346-0AE37AF1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006" y="2821149"/>
            <a:ext cx="2063203" cy="2260868"/>
          </a:xfrm>
          <a:prstGeom prst="rect">
            <a:avLst/>
          </a:prstGeom>
        </p:spPr>
      </p:pic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7FD0AF94-EACB-CE76-A4A8-C4435750F8EA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7"/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62" name="Google Shape;362;p27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4" name="Google Shape;364;p27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5" name="Google Shape;365;p27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6" name="Google Shape;366;p27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7" name="Google Shape;367;p27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A2E18089-5538-A96C-2D61-17049C5F58F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43E197B-309C-6EB7-3043-187A29082FDF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B0F5E0A6-BFDA-22A0-BCA5-D4841E7565D4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4C63B863-224C-A251-CB5F-52208FE8A57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04970D87-9B83-C033-7A0D-AC6FA749F90D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10055-C955-418E-FA54-2E903541458D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E694C159-C9F5-DE42-958D-5520D3A78AF3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E3F98A0D-5263-198C-35C7-5F78BEC72E01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AEEF6507-E855-BF36-C192-846368EAAC4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2A38E3E-FC0E-A5D4-01BA-165FED6D510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1FF31F63-43BE-E859-9BD0-5462B7FA560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943B82F7-DFF5-55D5-A764-661DC03E8FE7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0744508-80BC-4D0E-FF74-8037D75C944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DA387AD9-A22D-4578-7104-2DDFBCFCDCDC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AA4E90C1-518B-1304-3204-CA594F06C2D6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B2224B8F-29E9-08F0-19DF-59008F52C5D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EFC6418-F728-BFCE-03F3-A0080DA6C74A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34CC72-EDEC-D16A-86F9-A028C9F4B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80C4744-BF90-06AC-C3E1-8246E0B84043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C627EAC-ADCA-1B10-CB56-F1BA37BB2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09" y="1747823"/>
            <a:ext cx="3191383" cy="28009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8A84616-9993-601E-FE1C-52B18086C4B2}"/>
              </a:ext>
            </a:extLst>
          </p:cNvPr>
          <p:cNvSpPr txBox="1"/>
          <p:nvPr/>
        </p:nvSpPr>
        <p:spPr>
          <a:xfrm>
            <a:off x="1513337" y="4778337"/>
            <a:ext cx="4583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Think-Pair-Share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4CA57B-B300-D380-1EB0-7F3C1D2795D8}"/>
              </a:ext>
            </a:extLst>
          </p:cNvPr>
          <p:cNvSpPr txBox="1"/>
          <p:nvPr/>
        </p:nvSpPr>
        <p:spPr>
          <a:xfrm>
            <a:off x="1763014" y="911247"/>
            <a:ext cx="670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/>
              </a:rPr>
              <a:t>On the balance scale ⚖️, the left side has </a:t>
            </a:r>
            <a:r>
              <a:rPr lang="en-US" sz="1600" b="1" dirty="0">
                <a:latin typeface="Inter"/>
              </a:rPr>
              <a:t>2 red bags and 1 blue bag</a:t>
            </a:r>
            <a:r>
              <a:rPr lang="en-US" sz="1600" dirty="0">
                <a:latin typeface="Inter"/>
              </a:rPr>
              <a:t>.</a:t>
            </a:r>
            <a:br>
              <a:rPr lang="en-US" sz="1600" dirty="0">
                <a:latin typeface="Inter"/>
              </a:rPr>
            </a:br>
            <a:r>
              <a:rPr lang="en-US" sz="1600" dirty="0">
                <a:latin typeface="Inter"/>
              </a:rPr>
              <a:t>The right side has </a:t>
            </a:r>
            <a:r>
              <a:rPr lang="en-US" sz="1600" b="1" dirty="0">
                <a:latin typeface="Inter"/>
              </a:rPr>
              <a:t>4 blue bags</a:t>
            </a:r>
            <a:r>
              <a:rPr lang="en-US" sz="1600" dirty="0">
                <a:latin typeface="Inter"/>
              </a:rPr>
              <a:t>.</a:t>
            </a:r>
            <a:br>
              <a:rPr lang="en-US" sz="1600" dirty="0">
                <a:latin typeface="Inter"/>
              </a:rPr>
            </a:br>
            <a:r>
              <a:rPr lang="en-US" sz="1600" dirty="0">
                <a:latin typeface="Inter"/>
              </a:rPr>
              <a:t>If the scale is perfectly balanced, what relationship can you find between the red bag and the blue bag?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61;p27">
            <a:extLst>
              <a:ext uri="{FF2B5EF4-FFF2-40B4-BE49-F238E27FC236}">
                <a16:creationId xmlns:a16="http://schemas.microsoft.com/office/drawing/2014/main" id="{2C954ADC-88CC-C781-91A2-10BB3AF14185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7" name="Google Shape;362;p27">
              <a:extLst>
                <a:ext uri="{FF2B5EF4-FFF2-40B4-BE49-F238E27FC236}">
                  <a16:creationId xmlns:a16="http://schemas.microsoft.com/office/drawing/2014/main" id="{067F0DF7-CADC-F113-2D0F-F7FDBDCC2016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" name="Google Shape;363;p27">
              <a:extLst>
                <a:ext uri="{FF2B5EF4-FFF2-40B4-BE49-F238E27FC236}">
                  <a16:creationId xmlns:a16="http://schemas.microsoft.com/office/drawing/2014/main" id="{37DF8323-AB67-B828-B1B1-D2DC72F082D7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364;p27">
              <a:extLst>
                <a:ext uri="{FF2B5EF4-FFF2-40B4-BE49-F238E27FC236}">
                  <a16:creationId xmlns:a16="http://schemas.microsoft.com/office/drawing/2014/main" id="{9B37FDB1-8F49-D2D8-62A1-C814F45D6B63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" name="Google Shape;365;p27">
              <a:extLst>
                <a:ext uri="{FF2B5EF4-FFF2-40B4-BE49-F238E27FC236}">
                  <a16:creationId xmlns:a16="http://schemas.microsoft.com/office/drawing/2014/main" id="{FD782D4A-0E7E-9D1D-B0DB-D23EBC024D78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" name="Google Shape;366;p27">
              <a:extLst>
                <a:ext uri="{FF2B5EF4-FFF2-40B4-BE49-F238E27FC236}">
                  <a16:creationId xmlns:a16="http://schemas.microsoft.com/office/drawing/2014/main" id="{2DFB6020-D501-A44C-A279-24723D800D06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Google Shape;367;p27">
              <a:extLst>
                <a:ext uri="{FF2B5EF4-FFF2-40B4-BE49-F238E27FC236}">
                  <a16:creationId xmlns:a16="http://schemas.microsoft.com/office/drawing/2014/main" id="{735EB309-D98D-2BF8-84EE-7F3936EC9569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96C40CA1-B7D6-D1A9-DF2B-D573237E5997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1A02C1BE-C55D-B737-4D51-7620C30E60D5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6313AE76-2609-54BA-DACD-41A55F500C3A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6" name="Double Wave 15">
            <a:extLst>
              <a:ext uri="{FF2B5EF4-FFF2-40B4-BE49-F238E27FC236}">
                <a16:creationId xmlns:a16="http://schemas.microsoft.com/office/drawing/2014/main" id="{C6D09B37-1750-E125-26CF-28E5EB9B551C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7" name="Double Wave 16">
            <a:extLst>
              <a:ext uri="{FF2B5EF4-FFF2-40B4-BE49-F238E27FC236}">
                <a16:creationId xmlns:a16="http://schemas.microsoft.com/office/drawing/2014/main" id="{13114119-5964-8E13-C7D6-48F0F9DC5AF4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FBA8AE-547C-9366-ABF5-1D218BE13DB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ounded Rectangle 44">
            <a:extLst>
              <a:ext uri="{FF2B5EF4-FFF2-40B4-BE49-F238E27FC236}">
                <a16:creationId xmlns:a16="http://schemas.microsoft.com/office/drawing/2014/main" id="{88D83459-3B63-78F5-474C-661DBBFCA0E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5">
            <a:extLst>
              <a:ext uri="{FF2B5EF4-FFF2-40B4-BE49-F238E27FC236}">
                <a16:creationId xmlns:a16="http://schemas.microsoft.com/office/drawing/2014/main" id="{45CF470C-4E56-A1F9-3E3A-836E780BEF8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1" name="Rounded Rectangle 46">
            <a:extLst>
              <a:ext uri="{FF2B5EF4-FFF2-40B4-BE49-F238E27FC236}">
                <a16:creationId xmlns:a16="http://schemas.microsoft.com/office/drawing/2014/main" id="{D9DBAA96-2368-23FA-076F-4E07B2E3F09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A8366F62-2C49-53FC-50A7-230C2148050A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2AFF1B55-61BF-BDC2-B916-C79491F69C5E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3EF50892-7951-2574-B5F9-17968BEA239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Rounded Rectangle 50">
            <a:extLst>
              <a:ext uri="{FF2B5EF4-FFF2-40B4-BE49-F238E27FC236}">
                <a16:creationId xmlns:a16="http://schemas.microsoft.com/office/drawing/2014/main" id="{F44F8A16-0045-C435-9C2C-808C2BAC3B8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F192C464-C92D-3FA8-C12D-F3E5D1D922E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Rounded Rectangle 52">
            <a:extLst>
              <a:ext uri="{FF2B5EF4-FFF2-40B4-BE49-F238E27FC236}">
                <a16:creationId xmlns:a16="http://schemas.microsoft.com/office/drawing/2014/main" id="{BC042098-AD26-2502-C59A-61C2F25ED292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Rounded Rectangle 52">
            <a:extLst>
              <a:ext uri="{FF2B5EF4-FFF2-40B4-BE49-F238E27FC236}">
                <a16:creationId xmlns:a16="http://schemas.microsoft.com/office/drawing/2014/main" id="{7D41A7DC-5BDB-1B40-A7E3-88AE3096102B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9234C891-A150-1BFE-6A90-A36B78EE2AEB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C699694-425F-A14B-713B-D615A6077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31" name="Rounded Rectangle 49">
            <a:extLst>
              <a:ext uri="{FF2B5EF4-FFF2-40B4-BE49-F238E27FC236}">
                <a16:creationId xmlns:a16="http://schemas.microsoft.com/office/drawing/2014/main" id="{633CCEC3-CC5C-A460-AA1D-DE8A63FC67CB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BCA54F-8F4A-8E53-5CBA-754E2702F019}"/>
                  </a:ext>
                </a:extLst>
              </p:cNvPr>
              <p:cNvSpPr txBox="1"/>
              <p:nvPr/>
            </p:nvSpPr>
            <p:spPr>
              <a:xfrm>
                <a:off x="1681810" y="677739"/>
                <a:ext cx="3673104" cy="1704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the system: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x?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BCA54F-8F4A-8E53-5CBA-754E2702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10" y="677739"/>
                <a:ext cx="3673104" cy="1704569"/>
              </a:xfrm>
              <a:prstGeom prst="rect">
                <a:avLst/>
              </a:prstGeom>
              <a:blipFill>
                <a:blip r:embed="rId4"/>
                <a:stretch>
                  <a:fillRect l="-1495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A7BD2B-08C4-5235-E238-64709CAC8FD4}"/>
                  </a:ext>
                </a:extLst>
              </p:cNvPr>
              <p:cNvSpPr txBox="1"/>
              <p:nvPr/>
            </p:nvSpPr>
            <p:spPr>
              <a:xfrm>
                <a:off x="2685421" y="2313970"/>
                <a:ext cx="2353512" cy="16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>
                    <a:schemeClr val="tx2">
                      <a:lumMod val="5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0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200000"/>
                  </a:lnSpc>
                  <a:buClr>
                    <a:schemeClr val="tx2">
                      <a:lumMod val="5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                     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𝑑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BD9C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200000"/>
                  </a:lnSpc>
                  <a:buClr>
                    <a:schemeClr val="tx2">
                      <a:lumMod val="50000"/>
                    </a:schemeClr>
                  </a:buClr>
                </a:pPr>
                <a:endParaRPr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A7BD2B-08C4-5235-E238-64709CAC8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21" y="2313970"/>
                <a:ext cx="2353512" cy="1687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0FAEF91-CD32-4500-1F4B-005F9537C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743" y="1322167"/>
            <a:ext cx="1044080" cy="195659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55EB3D-5882-4E9A-3526-18D3C8FD5FB4}"/>
              </a:ext>
            </a:extLst>
          </p:cNvPr>
          <p:cNvSpPr/>
          <p:nvPr/>
        </p:nvSpPr>
        <p:spPr>
          <a:xfrm>
            <a:off x="6691429" y="3259219"/>
            <a:ext cx="103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36"/>
          <p:cNvGrpSpPr/>
          <p:nvPr/>
        </p:nvGrpSpPr>
        <p:grpSpPr>
          <a:xfrm>
            <a:off x="156738" y="534995"/>
            <a:ext cx="1116725" cy="1060727"/>
            <a:chOff x="596625" y="4028762"/>
            <a:chExt cx="1244400" cy="1182000"/>
          </a:xfrm>
        </p:grpSpPr>
        <p:sp>
          <p:nvSpPr>
            <p:cNvPr id="480" name="Google Shape;480;p36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36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36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36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36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1CC3F07F-D652-B5BA-A79F-E9BBA146DFB8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6542B8CD-AFE9-9E02-2CA5-5F6B8FAC3769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25680D8A-C9B9-E5E7-7C10-54B6C7DD6ED4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DBE6B633-B9BA-C1DE-2C36-21417C46E8A1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336A6CE9-B1BC-DBE1-248C-57075A7C5570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DC4B84BF-D565-C7E6-1F04-BEF0A4821F04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2DA951EF-55EB-39CC-4218-0C6CF277AAD0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8F02574F-9DC2-F3DB-113A-C9044A807F41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D4152DF5-5416-0802-A97B-4A00F2278B04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825554A8-70E7-DFF3-FB0C-F17D907DE0ED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BAFC5230-C7CB-D713-BEC7-E75370B09190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8C005283-995E-76AF-E071-8B1438BB8E22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A373A-5025-71E7-7905-4AA7FC29B29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C41A0A66-ACA0-4F91-8F91-6CBD8EE93E16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B234DFE-C395-5440-91FE-AE5459C9E76D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9E93033B-754F-9E7C-E617-304E8CE9ACF8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32BC1B63-33DF-5B70-F667-7C267D81C699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0C063077-8AFF-25B1-02C4-267F618E9A25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BABC2105-E345-3279-3CD7-251970548F45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B5E6DA7C-BB88-A8B6-E9D8-6E641CFE8F2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6723CC39-AF26-6653-5404-8763FDC3F6D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832E06FE-8EF2-790C-22FD-EA383339A11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B6FB877D-6A66-53CF-324B-C5C21B1F2501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10326F4A-2350-EFC3-C89E-9EDA8F7A9EF8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D48766-0446-C7EB-2162-AA4F792AF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237620AF-15AA-129A-1C66-92CC59BC1B78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F2F3E89-16FF-CA00-83C3-744B2E4B7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8" y="3704095"/>
            <a:ext cx="4846740" cy="7287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AB50B52-D1E8-513B-6E7D-0FC46620EDA8}"/>
              </a:ext>
            </a:extLst>
          </p:cNvPr>
          <p:cNvSpPr txBox="1"/>
          <p:nvPr/>
        </p:nvSpPr>
        <p:spPr>
          <a:xfrm>
            <a:off x="2117961" y="1788877"/>
            <a:ext cx="6473906" cy="162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373743"/>
                </a:solidFill>
                <a:effectLst/>
                <a:latin typeface="Inter"/>
              </a:rPr>
              <a:t>A technique to solve simultaneous linear equations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373743"/>
                </a:solidFill>
                <a:effectLst/>
                <a:latin typeface="Inter"/>
              </a:rPr>
              <a:t>Works by eliminating one variable through addition or subtraction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373743"/>
                </a:solidFill>
                <a:effectLst/>
                <a:latin typeface="Inter"/>
              </a:rPr>
              <a:t>Sometimes more efficient than substitution method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373743"/>
                </a:solidFill>
                <a:effectLst/>
                <a:latin typeface="Inter"/>
              </a:rPr>
              <a:t>Key principle: Add or subtract equations to cancel out one variable</a:t>
            </a:r>
            <a:endParaRPr lang="en-US" sz="1700" dirty="0">
              <a:latin typeface="Inter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95A58E-8491-5632-601A-594C947B43DF}"/>
              </a:ext>
            </a:extLst>
          </p:cNvPr>
          <p:cNvSpPr txBox="1"/>
          <p:nvPr/>
        </p:nvSpPr>
        <p:spPr>
          <a:xfrm>
            <a:off x="1659455" y="1130241"/>
            <a:ext cx="5153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"/>
              </a:rPr>
              <a:t>What is the Elimination Method?</a:t>
            </a:r>
            <a:endParaRPr lang="en-US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>
          <a:extLst>
            <a:ext uri="{FF2B5EF4-FFF2-40B4-BE49-F238E27FC236}">
              <a16:creationId xmlns:a16="http://schemas.microsoft.com/office/drawing/2014/main" id="{59AF83E7-5F68-3634-D03A-E76CE8401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36">
            <a:extLst>
              <a:ext uri="{FF2B5EF4-FFF2-40B4-BE49-F238E27FC236}">
                <a16:creationId xmlns:a16="http://schemas.microsoft.com/office/drawing/2014/main" id="{A6A848B3-7750-96EA-35E2-5CD688DC6CE1}"/>
              </a:ext>
            </a:extLst>
          </p:cNvPr>
          <p:cNvGrpSpPr/>
          <p:nvPr/>
        </p:nvGrpSpPr>
        <p:grpSpPr>
          <a:xfrm>
            <a:off x="156738" y="534995"/>
            <a:ext cx="1116725" cy="1060727"/>
            <a:chOff x="596625" y="4028762"/>
            <a:chExt cx="1244400" cy="1182000"/>
          </a:xfrm>
        </p:grpSpPr>
        <p:sp>
          <p:nvSpPr>
            <p:cNvPr id="480" name="Google Shape;480;p36">
              <a:extLst>
                <a:ext uri="{FF2B5EF4-FFF2-40B4-BE49-F238E27FC236}">
                  <a16:creationId xmlns:a16="http://schemas.microsoft.com/office/drawing/2014/main" id="{1B0BF7E1-60CA-CDCD-E83B-437A54A366C8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81" name="Google Shape;481;p36">
              <a:extLst>
                <a:ext uri="{FF2B5EF4-FFF2-40B4-BE49-F238E27FC236}">
                  <a16:creationId xmlns:a16="http://schemas.microsoft.com/office/drawing/2014/main" id="{7B93E106-9259-37D7-297D-660F5B57B2E4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36">
              <a:extLst>
                <a:ext uri="{FF2B5EF4-FFF2-40B4-BE49-F238E27FC236}">
                  <a16:creationId xmlns:a16="http://schemas.microsoft.com/office/drawing/2014/main" id="{1FDA21E3-C343-36EE-CDEE-B10C413E9908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36">
              <a:extLst>
                <a:ext uri="{FF2B5EF4-FFF2-40B4-BE49-F238E27FC236}">
                  <a16:creationId xmlns:a16="http://schemas.microsoft.com/office/drawing/2014/main" id="{3A4677D8-D416-E614-F560-A72E73497F05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36">
              <a:extLst>
                <a:ext uri="{FF2B5EF4-FFF2-40B4-BE49-F238E27FC236}">
                  <a16:creationId xmlns:a16="http://schemas.microsoft.com/office/drawing/2014/main" id="{D4F58C3A-9E4F-027C-1ABD-2E30A487922E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36">
              <a:extLst>
                <a:ext uri="{FF2B5EF4-FFF2-40B4-BE49-F238E27FC236}">
                  <a16:creationId xmlns:a16="http://schemas.microsoft.com/office/drawing/2014/main" id="{3DE6FC41-9150-3430-38AD-D4E6A585E062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93524FA0-ED24-0D5B-8CC5-DB9A4BCE8230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B2381C3A-1F91-19E3-1E79-B86DEE529477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D52A2EAF-6DD2-D6FE-4343-D60DC98BF02C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D6E509C0-2690-A1B6-EA90-A2685CFDC2CA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5F769F23-909A-2895-AADC-96696A41807B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CB2C72E2-7E2B-C231-FA90-AF3C0EDB09F0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36070D16-E8EF-9F96-1BAF-0C57552FBFE7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7124AF47-7E27-18A2-1296-92F6E6979C6E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07B32557-4C70-00E7-4BBD-8FCDA77517FE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83986C89-B64C-6A76-E5EE-3A15FAF501A3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C955D3BC-7287-E4D9-4A41-3B82E6CD4E78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EDCDC1CB-0F0C-CE34-96D5-73B8E5C6DE10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B32C6-8449-56CE-B5E8-1352422F3E87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01F3B1C3-8748-5531-E347-C3FE099DE26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728EAB29-FB65-51E6-D098-3EAC907D1C8A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6CD99F3E-6945-EC87-6C52-99423634E115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59AD1106-DCE6-3D2F-506F-91955BE7AA66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EAA00E13-9159-A854-E9C4-7979EAED164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6B61CCC9-7B9C-91A6-4DC4-57C944493CE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508E81C2-E79A-3DC8-6656-CBB80152D0B8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0B9DF38C-DC16-2917-EA63-70B3C0D4A28F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4BF99982-84CD-0369-A7D1-CD5AC0ED7B59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F6348438-673C-4BC1-C8A8-E4D97DCCE6F0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795AA9D5-A19B-3F54-9249-1C947FF528ED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B1BF9C-D15D-9A68-A702-FFC09B884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1A325469-F119-851D-EDE6-80739264B675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016BC-4023-84E6-590D-D4BCF7176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8" y="3704095"/>
            <a:ext cx="4846740" cy="7287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BDD2E92-F80E-E594-0FD3-82720DA0AC7C}"/>
              </a:ext>
            </a:extLst>
          </p:cNvPr>
          <p:cNvSpPr txBox="1"/>
          <p:nvPr/>
        </p:nvSpPr>
        <p:spPr>
          <a:xfrm>
            <a:off x="2260298" y="1544990"/>
            <a:ext cx="6473906" cy="240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Arrange equations in standard form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Make coefficients of one variable equal in magnitude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Add or subtract equations to eliminate one variable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Solve for remaining variable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Substitute to find the other variable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700" dirty="0">
                <a:solidFill>
                  <a:srgbClr val="373743"/>
                </a:solidFill>
                <a:latin typeface="Inter"/>
              </a:rPr>
              <a:t>Check solution in both original equations</a:t>
            </a:r>
            <a:endParaRPr lang="en-US" sz="1700" dirty="0">
              <a:latin typeface="Inter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74F76B-0CD7-3FB1-3716-E1A7796079BF}"/>
              </a:ext>
            </a:extLst>
          </p:cNvPr>
          <p:cNvSpPr txBox="1"/>
          <p:nvPr/>
        </p:nvSpPr>
        <p:spPr>
          <a:xfrm>
            <a:off x="1608057" y="952315"/>
            <a:ext cx="5153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"/>
              </a:rPr>
              <a:t>Key Steps in Elimination Method</a:t>
            </a:r>
            <a:endParaRPr lang="en-US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6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"/>
          <p:cNvSpPr txBox="1">
            <a:spLocks noGrp="1"/>
          </p:cNvSpPr>
          <p:nvPr>
            <p:ph type="title"/>
          </p:nvPr>
        </p:nvSpPr>
        <p:spPr>
          <a:xfrm>
            <a:off x="1493998" y="625142"/>
            <a:ext cx="1599382" cy="642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E</a:t>
            </a:r>
            <a:r>
              <a:rPr lang="en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xample </a:t>
            </a:r>
            <a:endParaRPr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552" name="Google Shape;552;p38"/>
          <p:cNvGrpSpPr/>
          <p:nvPr/>
        </p:nvGrpSpPr>
        <p:grpSpPr>
          <a:xfrm>
            <a:off x="8201870" y="4401991"/>
            <a:ext cx="488903" cy="451374"/>
            <a:chOff x="596625" y="4028762"/>
            <a:chExt cx="1244400" cy="1182000"/>
          </a:xfrm>
        </p:grpSpPr>
        <p:sp>
          <p:nvSpPr>
            <p:cNvPr id="553" name="Google Shape;553;p38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5" name="Google Shape;555;p38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6" name="Google Shape;556;p38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7" name="Google Shape;557;p38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8" name="Google Shape;558;p38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5E185BEB-4071-ABC1-DC89-586B8B6F8EA8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18F88D6C-1F4E-2FB8-C2F5-397898F50713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95C466E0-B482-6FC4-66A5-0A3002BE6539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5DC64374-28A6-2F46-A664-A50FC7129A95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37629835-060E-62FC-9BAE-EF997EBD5A1F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2FEB56B7-5406-95A4-C7A4-54563C5F6FFA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47A44599-F55F-1632-3D1B-8556899B9E11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F798AEB1-43B6-CF14-036A-E1B8BE1D7F7A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45D983CA-45F0-52A4-A20A-6196B11DD074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4509CA41-35DC-8093-7905-4BD89800B1E9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22152CE-6508-98B4-2613-92139ABC91F2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79DD1C91-C013-0598-FA27-81B12D41B88B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931D1-AA3C-874C-3C4E-51CA374DFFF9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4F994564-6373-7865-03BA-25B943BDA12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3424C01C-2C0F-1F84-9362-E5080D1A6178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46DD058-D947-DE07-3AC4-ED7FB992802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CC29BD2B-8768-837A-0BB5-C1E5B99FDA7E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A8B3B336-D482-18B0-178F-EAA113E773AA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E9C0F8E-DA75-E782-9E58-FED3B24E172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DB81148E-2D60-15B6-EAEF-1930ADB3347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D5FC12DD-B8B0-72C4-C606-16DAD6648EC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1FD643ED-C277-5377-F12A-53AFBFF43F4B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3AD9EFE8-6D91-D692-9183-5348421542AA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D0C20C14-E713-F73B-AB21-73CA830FD57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083F48-8AB3-1FA0-E3CA-602F45CAD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971BF598-60D7-5703-A97A-3F084043C3A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E4B4E1-30B9-E11C-F6DB-E03235448C2E}"/>
                  </a:ext>
                </a:extLst>
              </p:cNvPr>
              <p:cNvSpPr txBox="1"/>
              <p:nvPr/>
            </p:nvSpPr>
            <p:spPr>
              <a:xfrm>
                <a:off x="2103896" y="1758429"/>
                <a:ext cx="148527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E4B4E1-30B9-E11C-F6DB-E0323544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96" y="1758429"/>
                <a:ext cx="148527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1FC6779-A3E1-1954-5D93-E0626869F31F}"/>
              </a:ext>
            </a:extLst>
          </p:cNvPr>
          <p:cNvSpPr txBox="1"/>
          <p:nvPr/>
        </p:nvSpPr>
        <p:spPr>
          <a:xfrm>
            <a:off x="1801180" y="1351504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simultaneous linear equations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3"/>
          <p:cNvGrpSpPr/>
          <p:nvPr/>
        </p:nvGrpSpPr>
        <p:grpSpPr>
          <a:xfrm>
            <a:off x="156727" y="185057"/>
            <a:ext cx="1116725" cy="1060727"/>
            <a:chOff x="596625" y="4028762"/>
            <a:chExt cx="1244400" cy="1182000"/>
          </a:xfrm>
        </p:grpSpPr>
        <p:sp>
          <p:nvSpPr>
            <p:cNvPr id="446" name="Google Shape;446;p33"/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8" name="Google Shape;448;p33"/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9" name="Google Shape;449;p33"/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" name="Google Shape;450;p33"/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1" name="Google Shape;451;p33"/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B92D7F16-05C1-52F4-9756-F8653F0AA80E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0FBA6606-CE9D-A53B-D8FC-F4E9E3517A4F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BDDF37F4-CA76-7CF8-2449-FF87A65DDF1A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2EACACBD-1460-3B2C-C639-518AC5D13419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7CCE068B-869F-F73F-1951-1BBB92EC34DE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A365849E-BA7E-400A-E22F-297968C835A9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5BBB98A6-9B93-D82A-97A4-A177DDE59EB1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BF721404-56E5-5085-8DE6-E8CDF3DD1244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98BF29B6-10F9-0154-8B9B-E06AE4BB7D88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90E7CE81-C425-1050-A2FF-C36AED888326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5874037C-6571-26CF-4B6F-0A6731EC9AA1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BC3C03EF-44F6-8029-7DB0-D64EC5E7856B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CD095F-FFF0-2AC3-C528-92F0D01261B7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30DC7F9C-6D39-E064-97A1-81E9609341A2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550F367E-7F43-A790-6D87-34C649FF713D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3FF85CB2-BD91-657D-942A-2649EBCF885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AA16915E-5DAC-A76A-90A2-39D82DE9A32D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FD8DC648-2C99-17EB-C7E4-407F2EE0338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9B711A7-C8D8-0FDA-7499-C0E01D21F4DB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3493AA6C-4F19-D9D8-C688-98A3B69014A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058918CE-2D98-8CB5-1946-06391970B2D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80ECC015-F6A0-487E-DDCD-4F8CCFD6DBB2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4A4B104E-7128-3EBF-F60A-F5900A554DFC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4BC97A83-249D-0949-13DC-B1701715D2BE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C2AED1-A8EC-5AE9-CD99-A0CB35631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782A7CFA-6D6D-CE9D-C787-6560600ADAFB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12CED-09B9-13C7-AAEB-E8386A995D8D}"/>
              </a:ext>
            </a:extLst>
          </p:cNvPr>
          <p:cNvSpPr txBox="1"/>
          <p:nvPr/>
        </p:nvSpPr>
        <p:spPr>
          <a:xfrm>
            <a:off x="7573137" y="4764548"/>
            <a:ext cx="1565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Rally Coach</a:t>
            </a:r>
            <a:endParaRPr lang="en-US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BE2EC8-3221-D243-0A26-ADBBC280B859}"/>
              </a:ext>
            </a:extLst>
          </p:cNvPr>
          <p:cNvSpPr txBox="1"/>
          <p:nvPr/>
        </p:nvSpPr>
        <p:spPr>
          <a:xfrm>
            <a:off x="1647212" y="863815"/>
            <a:ext cx="6318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elimination method to solve the following pairs of simultaneous linear equations. (check your work using </a:t>
            </a:r>
            <a:r>
              <a:rPr lang="en-US" sz="1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desmos</a:t>
            </a:r>
            <a:r>
              <a:rPr lang="en-US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1D15E6-7D55-C9AD-7824-951836311E06}"/>
                  </a:ext>
                </a:extLst>
              </p:cNvPr>
              <p:cNvSpPr txBox="1"/>
              <p:nvPr/>
            </p:nvSpPr>
            <p:spPr>
              <a:xfrm>
                <a:off x="1815248" y="1624199"/>
                <a:ext cx="22972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1D15E6-7D55-C9AD-7824-95183631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48" y="1624199"/>
                <a:ext cx="229723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AFDCF2-C063-6262-EAB0-196EAB85E619}"/>
                  </a:ext>
                </a:extLst>
              </p:cNvPr>
              <p:cNvSpPr txBox="1"/>
              <p:nvPr/>
            </p:nvSpPr>
            <p:spPr>
              <a:xfrm>
                <a:off x="5451427" y="1544990"/>
                <a:ext cx="23213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AFDCF2-C063-6262-EAB0-196EAB85E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27" y="1544990"/>
                <a:ext cx="232134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419B21D-EA1E-0073-9743-75CAA7238973}"/>
              </a:ext>
            </a:extLst>
          </p:cNvPr>
          <p:cNvSpPr/>
          <p:nvPr/>
        </p:nvSpPr>
        <p:spPr>
          <a:xfrm>
            <a:off x="1486009" y="4702992"/>
            <a:ext cx="163378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Page 158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3A6A31-6C36-4F8D-E794-FEA6AABEF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534" y="724312"/>
            <a:ext cx="885091" cy="885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F2F570-318B-996A-E4D6-DAB7988F4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15" y="2794927"/>
            <a:ext cx="1066892" cy="6858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1DDD694-2F96-542D-A8A2-AA9130822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831" y="4321261"/>
            <a:ext cx="1066892" cy="6858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7"/>
          <p:cNvGrpSpPr/>
          <p:nvPr/>
        </p:nvGrpSpPr>
        <p:grpSpPr>
          <a:xfrm rot="2377599">
            <a:off x="6248845" y="4595033"/>
            <a:ext cx="1092341" cy="1096934"/>
            <a:chOff x="5151625" y="3168375"/>
            <a:chExt cx="1248675" cy="1253925"/>
          </a:xfrm>
        </p:grpSpPr>
        <p:sp>
          <p:nvSpPr>
            <p:cNvPr id="535" name="Google Shape;535;p37"/>
            <p:cNvSpPr/>
            <p:nvPr/>
          </p:nvSpPr>
          <p:spPr>
            <a:xfrm>
              <a:off x="5153376" y="3325500"/>
              <a:ext cx="1096800" cy="10968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5151625" y="3169475"/>
              <a:ext cx="1238475" cy="156850"/>
            </a:xfrm>
            <a:custGeom>
              <a:avLst/>
              <a:gdLst/>
              <a:ahLst/>
              <a:cxnLst/>
              <a:rect l="l" t="t" r="r" b="b"/>
              <a:pathLst>
                <a:path w="49539" h="6274" extrusionOk="0">
                  <a:moveTo>
                    <a:pt x="0" y="6274"/>
                  </a:moveTo>
                  <a:lnTo>
                    <a:pt x="10077" y="0"/>
                  </a:lnTo>
                  <a:lnTo>
                    <a:pt x="49539" y="40"/>
                  </a:lnTo>
                  <a:lnTo>
                    <a:pt x="43960" y="602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7"/>
            <p:cNvSpPr/>
            <p:nvPr/>
          </p:nvSpPr>
          <p:spPr>
            <a:xfrm>
              <a:off x="6251100" y="3168375"/>
              <a:ext cx="149200" cy="1250225"/>
            </a:xfrm>
            <a:custGeom>
              <a:avLst/>
              <a:gdLst/>
              <a:ahLst/>
              <a:cxnLst/>
              <a:rect l="l" t="t" r="r" b="b"/>
              <a:pathLst>
                <a:path w="5968" h="50009" extrusionOk="0">
                  <a:moveTo>
                    <a:pt x="5476" y="0"/>
                  </a:moveTo>
                  <a:lnTo>
                    <a:pt x="5968" y="44987"/>
                  </a:lnTo>
                  <a:lnTo>
                    <a:pt x="0" y="5000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19" name="Google Shape;519;p37"/>
          <p:cNvSpPr txBox="1">
            <a:spLocks noGrp="1"/>
          </p:cNvSpPr>
          <p:nvPr>
            <p:ph type="subTitle" idx="1"/>
          </p:nvPr>
        </p:nvSpPr>
        <p:spPr>
          <a:xfrm>
            <a:off x="1663582" y="710352"/>
            <a:ext cx="5519471" cy="1367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Given the system of equations: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27313" algn="l"/>
              </a:tabLst>
            </a:pPr>
            <a:endParaRPr lang="en-US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What is the solution (</a:t>
            </a:r>
            <a:r>
              <a:rPr lang="en-US" sz="1800" dirty="0" err="1"/>
              <a:t>c,d</a:t>
            </a:r>
            <a:r>
              <a:rPr lang="en-US" sz="1800" dirty="0"/>
              <a:t>)?</a:t>
            </a:r>
            <a:endParaRPr sz="1800" dirty="0"/>
          </a:p>
        </p:txBody>
      </p:sp>
      <p:grpSp>
        <p:nvGrpSpPr>
          <p:cNvPr id="529" name="Google Shape;529;p37"/>
          <p:cNvGrpSpPr/>
          <p:nvPr/>
        </p:nvGrpSpPr>
        <p:grpSpPr>
          <a:xfrm>
            <a:off x="6845294" y="4507003"/>
            <a:ext cx="1384560" cy="1096886"/>
            <a:chOff x="3251800" y="2994200"/>
            <a:chExt cx="1802813" cy="1428238"/>
          </a:xfrm>
        </p:grpSpPr>
        <p:sp>
          <p:nvSpPr>
            <p:cNvPr id="530" name="Google Shape;530;p37"/>
            <p:cNvSpPr/>
            <p:nvPr/>
          </p:nvSpPr>
          <p:spPr>
            <a:xfrm>
              <a:off x="3252100" y="3220763"/>
              <a:ext cx="1802513" cy="1201675"/>
            </a:xfrm>
            <a:prstGeom prst="flowChartDecision">
              <a:avLst/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4152025" y="3001000"/>
              <a:ext cx="901800" cy="820750"/>
            </a:xfrm>
            <a:custGeom>
              <a:avLst/>
              <a:gdLst/>
              <a:ahLst/>
              <a:cxnLst/>
              <a:rect l="l" t="t" r="r" b="b"/>
              <a:pathLst>
                <a:path w="36072" h="32830" extrusionOk="0">
                  <a:moveTo>
                    <a:pt x="0" y="0"/>
                  </a:moveTo>
                  <a:lnTo>
                    <a:pt x="14832" y="9228"/>
                  </a:lnTo>
                  <a:lnTo>
                    <a:pt x="35564" y="22835"/>
                  </a:lnTo>
                  <a:lnTo>
                    <a:pt x="36072" y="328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2" name="Google Shape;532;p37"/>
            <p:cNvSpPr/>
            <p:nvPr/>
          </p:nvSpPr>
          <p:spPr>
            <a:xfrm>
              <a:off x="3251800" y="2994200"/>
              <a:ext cx="903625" cy="829400"/>
            </a:xfrm>
            <a:custGeom>
              <a:avLst/>
              <a:gdLst/>
              <a:ahLst/>
              <a:cxnLst/>
              <a:rect l="l" t="t" r="r" b="b"/>
              <a:pathLst>
                <a:path w="36145" h="33176" extrusionOk="0">
                  <a:moveTo>
                    <a:pt x="36145" y="0"/>
                  </a:moveTo>
                  <a:lnTo>
                    <a:pt x="28762" y="4611"/>
                  </a:lnTo>
                  <a:lnTo>
                    <a:pt x="1633" y="23107"/>
                  </a:lnTo>
                  <a:lnTo>
                    <a:pt x="0" y="3317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33" name="Google Shape;533;p37"/>
            <p:cNvCxnSpPr>
              <a:endCxn id="530" idx="0"/>
            </p:cNvCxnSpPr>
            <p:nvPr/>
          </p:nvCxnSpPr>
          <p:spPr>
            <a:xfrm>
              <a:off x="4150056" y="3000263"/>
              <a:ext cx="3300" cy="220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8" name="Google Shape;538;p37"/>
          <p:cNvGrpSpPr/>
          <p:nvPr/>
        </p:nvGrpSpPr>
        <p:grpSpPr>
          <a:xfrm>
            <a:off x="7795938" y="4257995"/>
            <a:ext cx="1317452" cy="1096911"/>
            <a:chOff x="4887200" y="1707005"/>
            <a:chExt cx="1775541" cy="1111134"/>
          </a:xfrm>
        </p:grpSpPr>
        <p:sp>
          <p:nvSpPr>
            <p:cNvPr id="539" name="Google Shape;539;p37"/>
            <p:cNvSpPr/>
            <p:nvPr/>
          </p:nvSpPr>
          <p:spPr>
            <a:xfrm>
              <a:off x="4887200" y="1904675"/>
              <a:ext cx="1770000" cy="911400"/>
            </a:xfrm>
            <a:prstGeom prst="triangle">
              <a:avLst>
                <a:gd name="adj" fmla="val 50101"/>
              </a:avLst>
            </a:prstGeom>
            <a:gradFill>
              <a:gsLst>
                <a:gs pos="0">
                  <a:schemeClr val="accent1"/>
                </a:gs>
                <a:gs pos="4000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5775866" y="1714889"/>
              <a:ext cx="886875" cy="1103250"/>
            </a:xfrm>
            <a:custGeom>
              <a:avLst/>
              <a:gdLst/>
              <a:ahLst/>
              <a:cxnLst/>
              <a:rect l="l" t="t" r="r" b="b"/>
              <a:pathLst>
                <a:path w="35475" h="44130" extrusionOk="0">
                  <a:moveTo>
                    <a:pt x="0" y="0"/>
                  </a:moveTo>
                  <a:lnTo>
                    <a:pt x="35475" y="35938"/>
                  </a:lnTo>
                  <a:lnTo>
                    <a:pt x="35274" y="441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1" name="Google Shape;541;p37"/>
            <p:cNvSpPr/>
            <p:nvPr/>
          </p:nvSpPr>
          <p:spPr>
            <a:xfrm>
              <a:off x="4887522" y="1707005"/>
              <a:ext cx="895050" cy="1109125"/>
            </a:xfrm>
            <a:custGeom>
              <a:avLst/>
              <a:gdLst/>
              <a:ahLst/>
              <a:cxnLst/>
              <a:rect l="l" t="t" r="r" b="b"/>
              <a:pathLst>
                <a:path w="35802" h="44365" extrusionOk="0">
                  <a:moveTo>
                    <a:pt x="35802" y="0"/>
                  </a:moveTo>
                  <a:lnTo>
                    <a:pt x="172" y="36508"/>
                  </a:lnTo>
                  <a:lnTo>
                    <a:pt x="0" y="443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oogle Shape;361;p27">
            <a:extLst>
              <a:ext uri="{FF2B5EF4-FFF2-40B4-BE49-F238E27FC236}">
                <a16:creationId xmlns:a16="http://schemas.microsoft.com/office/drawing/2014/main" id="{B445AB40-ECF1-7D7C-4A6C-1DEE836CF57B}"/>
              </a:ext>
            </a:extLst>
          </p:cNvPr>
          <p:cNvGrpSpPr/>
          <p:nvPr/>
        </p:nvGrpSpPr>
        <p:grpSpPr>
          <a:xfrm flipH="1">
            <a:off x="156736" y="535007"/>
            <a:ext cx="1116725" cy="1060727"/>
            <a:chOff x="596625" y="4028762"/>
            <a:chExt cx="1244400" cy="1182000"/>
          </a:xfrm>
        </p:grpSpPr>
        <p:sp>
          <p:nvSpPr>
            <p:cNvPr id="3" name="Google Shape;362;p27">
              <a:extLst>
                <a:ext uri="{FF2B5EF4-FFF2-40B4-BE49-F238E27FC236}">
                  <a16:creationId xmlns:a16="http://schemas.microsoft.com/office/drawing/2014/main" id="{A595F0E3-F86E-1822-68EF-21407CA72989}"/>
                </a:ext>
              </a:extLst>
            </p:cNvPr>
            <p:cNvSpPr/>
            <p:nvPr/>
          </p:nvSpPr>
          <p:spPr>
            <a:xfrm>
              <a:off x="596625" y="4028762"/>
              <a:ext cx="1244400" cy="1182000"/>
            </a:xfrm>
            <a:prstGeom prst="mathMultiply">
              <a:avLst>
                <a:gd name="adj1" fmla="val 16880"/>
              </a:avLst>
            </a:prstGeom>
            <a:gradFill>
              <a:gsLst>
                <a:gs pos="0">
                  <a:schemeClr val="accent1"/>
                </a:gs>
                <a:gs pos="5000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" name="Google Shape;363;p27">
              <a:extLst>
                <a:ext uri="{FF2B5EF4-FFF2-40B4-BE49-F238E27FC236}">
                  <a16:creationId xmlns:a16="http://schemas.microsoft.com/office/drawing/2014/main" id="{F69AA3EB-0D1C-423D-E2A1-90089A3D474C}"/>
                </a:ext>
              </a:extLst>
            </p:cNvPr>
            <p:cNvSpPr/>
            <p:nvPr/>
          </p:nvSpPr>
          <p:spPr>
            <a:xfrm>
              <a:off x="828325" y="4081125"/>
              <a:ext cx="154675" cy="308050"/>
            </a:xfrm>
            <a:custGeom>
              <a:avLst/>
              <a:gdLst/>
              <a:ahLst/>
              <a:cxnLst/>
              <a:rect l="l" t="t" r="r" b="b"/>
              <a:pathLst>
                <a:path w="6187" h="12322" extrusionOk="0">
                  <a:moveTo>
                    <a:pt x="0" y="12322"/>
                  </a:moveTo>
                  <a:lnTo>
                    <a:pt x="211" y="6350"/>
                  </a:lnTo>
                  <a:lnTo>
                    <a:pt x="6187" y="0"/>
                  </a:lnTo>
                  <a:lnTo>
                    <a:pt x="5406" y="65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364;p27">
              <a:extLst>
                <a:ext uri="{FF2B5EF4-FFF2-40B4-BE49-F238E27FC236}">
                  <a16:creationId xmlns:a16="http://schemas.microsoft.com/office/drawing/2014/main" id="{7CA0B822-6E2C-34ED-A164-9518ECE137BF}"/>
                </a:ext>
              </a:extLst>
            </p:cNvPr>
            <p:cNvSpPr/>
            <p:nvPr/>
          </p:nvSpPr>
          <p:spPr>
            <a:xfrm>
              <a:off x="987675" y="4081125"/>
              <a:ext cx="484225" cy="243700"/>
            </a:xfrm>
            <a:custGeom>
              <a:avLst/>
              <a:gdLst/>
              <a:ahLst/>
              <a:cxnLst/>
              <a:rect l="l" t="t" r="r" b="b"/>
              <a:pathLst>
                <a:path w="19369" h="9748" extrusionOk="0">
                  <a:moveTo>
                    <a:pt x="0" y="0"/>
                  </a:moveTo>
                  <a:lnTo>
                    <a:pt x="9458" y="9748"/>
                  </a:lnTo>
                  <a:lnTo>
                    <a:pt x="19369" y="3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365;p27">
              <a:extLst>
                <a:ext uri="{FF2B5EF4-FFF2-40B4-BE49-F238E27FC236}">
                  <a16:creationId xmlns:a16="http://schemas.microsoft.com/office/drawing/2014/main" id="{A9ACAF4B-D7F9-9ABA-57D8-9504AACE5903}"/>
                </a:ext>
              </a:extLst>
            </p:cNvPr>
            <p:cNvSpPr/>
            <p:nvPr/>
          </p:nvSpPr>
          <p:spPr>
            <a:xfrm>
              <a:off x="1476300" y="4096475"/>
              <a:ext cx="146375" cy="288550"/>
            </a:xfrm>
            <a:custGeom>
              <a:avLst/>
              <a:gdLst/>
              <a:ahLst/>
              <a:cxnLst/>
              <a:rect l="l" t="t" r="r" b="b"/>
              <a:pathLst>
                <a:path w="5855" h="11542" extrusionOk="0">
                  <a:moveTo>
                    <a:pt x="5382" y="11542"/>
                  </a:moveTo>
                  <a:lnTo>
                    <a:pt x="5855" y="5923"/>
                  </a:lnTo>
                  <a:lnTo>
                    <a:pt x="82" y="0"/>
                  </a:lnTo>
                  <a:lnTo>
                    <a:pt x="0" y="591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366;p27">
              <a:extLst>
                <a:ext uri="{FF2B5EF4-FFF2-40B4-BE49-F238E27FC236}">
                  <a16:creationId xmlns:a16="http://schemas.microsoft.com/office/drawing/2014/main" id="{81B7C501-7A80-1713-3410-7CD8853AE840}"/>
                </a:ext>
              </a:extLst>
            </p:cNvPr>
            <p:cNvSpPr/>
            <p:nvPr/>
          </p:nvSpPr>
          <p:spPr>
            <a:xfrm>
              <a:off x="786500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367;p27">
              <a:extLst>
                <a:ext uri="{FF2B5EF4-FFF2-40B4-BE49-F238E27FC236}">
                  <a16:creationId xmlns:a16="http://schemas.microsoft.com/office/drawing/2014/main" id="{2B3C148D-0AEA-27CF-317E-2B36E1304300}"/>
                </a:ext>
              </a:extLst>
            </p:cNvPr>
            <p:cNvSpPr/>
            <p:nvPr/>
          </p:nvSpPr>
          <p:spPr>
            <a:xfrm flipH="1">
              <a:off x="1435424" y="4548888"/>
              <a:ext cx="218800" cy="305975"/>
            </a:xfrm>
            <a:custGeom>
              <a:avLst/>
              <a:gdLst/>
              <a:ahLst/>
              <a:cxnLst/>
              <a:rect l="l" t="t" r="r" b="b"/>
              <a:pathLst>
                <a:path w="8752" h="12239" extrusionOk="0">
                  <a:moveTo>
                    <a:pt x="8752" y="0"/>
                  </a:moveTo>
                  <a:lnTo>
                    <a:pt x="0" y="8882"/>
                  </a:lnTo>
                  <a:lnTo>
                    <a:pt x="1697" y="122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0D7F89AD-CDF3-8ABD-1A37-8C80921F1FF7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1BBCD33D-2266-F363-27E6-1CE166D2E0DC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EEE14F4C-35FB-E572-39FB-E9004A2B04CA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85653997-A4C9-DEEB-A8BD-A2778352DC49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14B62E5F-32B4-4BAC-F47D-8DE86414C782}"/>
              </a:ext>
            </a:extLst>
          </p:cNvPr>
          <p:cNvSpPr/>
          <p:nvPr/>
        </p:nvSpPr>
        <p:spPr>
          <a:xfrm>
            <a:off x="1390771" y="299890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EE848-3ADE-98EB-33FD-993BF4BE4630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EA6C4F64-79F8-4470-3CAD-A38C6D6941C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75B4C0DD-B581-3FD8-F48E-196891C2AB59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C0CCF9E5-27DC-8D85-A5EB-E702706BA2D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935100BA-9A88-29FC-7D96-265A85847A05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1901D686-2A84-6E5A-3D3C-F6D366A6691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66867DC6-8216-3A86-A3FA-62CB4798B15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66A7CD83-9EED-5996-A832-A99EF412F77C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5B0C65E6-5C76-A12D-E560-ABE6BC5C12F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E7CDA416-6888-1649-43CE-C52342A94437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ounded Rectangle 52">
            <a:extLst>
              <a:ext uri="{FF2B5EF4-FFF2-40B4-BE49-F238E27FC236}">
                <a16:creationId xmlns:a16="http://schemas.microsoft.com/office/drawing/2014/main" id="{250B5F65-538A-6DDE-AF3F-BD8C75E05B3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33992F32-E75C-5DE1-D210-B380998034FE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E24E37-10AB-6F6E-81BE-B18DC1637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799D0E09-38A7-41B4-AE33-9849A69A9914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B04D74-E299-D8A6-2B81-E5B70B17FDC7}"/>
              </a:ext>
            </a:extLst>
          </p:cNvPr>
          <p:cNvSpPr txBox="1"/>
          <p:nvPr/>
        </p:nvSpPr>
        <p:spPr>
          <a:xfrm>
            <a:off x="7739622" y="1672296"/>
            <a:ext cx="1313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Round Table</a:t>
            </a:r>
          </a:p>
          <a:p>
            <a:pPr algn="ctr"/>
            <a:r>
              <a:rPr lang="en-US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Strategy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59405C3-7CE9-227E-4927-FC69079CA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036" y="648096"/>
            <a:ext cx="1313342" cy="11318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57BF5A-5700-ECC0-3BC7-114E6BDD65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697"/>
          <a:stretch>
            <a:fillRect/>
          </a:stretch>
        </p:blipFill>
        <p:spPr>
          <a:xfrm>
            <a:off x="3526114" y="1154652"/>
            <a:ext cx="1828800" cy="899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w to Solve a System of Equations Using Substitution">
  <a:themeElements>
    <a:clrScheme name="Simple Light">
      <a:dk1>
        <a:srgbClr val="191919"/>
      </a:dk1>
      <a:lt1>
        <a:srgbClr val="FFFFFF"/>
      </a:lt1>
      <a:dk2>
        <a:srgbClr val="91C3D2"/>
      </a:dk2>
      <a:lt2>
        <a:srgbClr val="ABD9C5"/>
      </a:lt2>
      <a:accent1>
        <a:srgbClr val="CCF4B7"/>
      </a:accent1>
      <a:accent2>
        <a:srgbClr val="F0F0F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1132</Words>
  <Application>Microsoft Office PowerPoint</Application>
  <PresentationFormat>On-screen Show (16:9)</PresentationFormat>
  <Paragraphs>325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Bebas Neue</vt:lpstr>
      <vt:lpstr>HelveticaNeueLT Arabic 45 Light</vt:lpstr>
      <vt:lpstr>HelveticaNeueLT Arabic 55 Roman</vt:lpstr>
      <vt:lpstr>Alata</vt:lpstr>
      <vt:lpstr>Montserrat</vt:lpstr>
      <vt:lpstr>Adobe Arabic</vt:lpstr>
      <vt:lpstr>Cambria Math</vt:lpstr>
      <vt:lpstr>Courier New</vt:lpstr>
      <vt:lpstr>Microsoft Uighur</vt:lpstr>
      <vt:lpstr>Times New Roman</vt:lpstr>
      <vt:lpstr>Inter</vt:lpstr>
      <vt:lpstr>Montserrat Black</vt:lpstr>
      <vt:lpstr>Wingdings</vt:lpstr>
      <vt:lpstr>How to Solve a System of Equations Using Substitution</vt:lpstr>
      <vt:lpstr>How to Solve a System of Equations Using Elimination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PowerPoint Presentation</vt:lpstr>
      <vt:lpstr>PowerPoint Presentation</vt:lpstr>
      <vt:lpstr>PowerPoint Presentation</vt:lpstr>
      <vt:lpstr>Let,s play </vt:lpstr>
      <vt:lpstr>PowerPoint Presentation</vt:lpstr>
      <vt:lpstr>PowerPoint Presentation</vt:lpstr>
      <vt:lpstr>Exit ticket 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24</cp:revision>
  <dcterms:modified xsi:type="dcterms:W3CDTF">2025-09-12T20:02:56Z</dcterms:modified>
</cp:coreProperties>
</file>