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4" r:id="rId14"/>
    <p:sldId id="271" r:id="rId15"/>
    <p:sldId id="272" r:id="rId16"/>
    <p:sldId id="273" r:id="rId17"/>
    <p:sldId id="275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Delius Swash Caps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Saira Condense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8F09DF-D0FD-4A98-A932-E051A323A032}">
  <a:tblStyle styleId="{3D8F09DF-D0FD-4A98-A932-E051A323A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ira Condensed"/>
              <a:buNone/>
              <a:defRPr sz="3500" b="1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6" r:id="rId11"/>
    <p:sldLayoutId id="2147483668" r:id="rId12"/>
    <p:sldLayoutId id="2147483669" r:id="rId13"/>
    <p:sldLayoutId id="2147483670" r:id="rId14"/>
    <p:sldLayoutId id="2147483672" r:id="rId15"/>
    <p:sldLayoutId id="2147483674" r:id="rId16"/>
    <p:sldLayoutId id="2147483677" r:id="rId17"/>
    <p:sldLayoutId id="2147483682" r:id="rId18"/>
    <p:sldLayoutId id="214748368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hyperlink" Target="https://www.geogebra.org/calculator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ogebra.org/calculato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subTitle" idx="1"/>
          </p:nvPr>
        </p:nvSpPr>
        <p:spPr>
          <a:xfrm rot="286">
            <a:off x="1483991" y="2967931"/>
            <a:ext cx="36033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nit 5, Revision class </a:t>
            </a:r>
            <a:endParaRPr dirty="0"/>
          </a:p>
        </p:txBody>
      </p:sp>
      <p:sp>
        <p:nvSpPr>
          <p:cNvPr id="314" name="Google Shape;314;p41"/>
          <p:cNvSpPr txBox="1">
            <a:spLocks noGrp="1"/>
          </p:cNvSpPr>
          <p:nvPr>
            <p:ph type="ctrTitle"/>
          </p:nvPr>
        </p:nvSpPr>
        <p:spPr>
          <a:xfrm rot="-583">
            <a:off x="89124" y="1188744"/>
            <a:ext cx="6284404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0" dirty="0"/>
              <a:t>MATH SUBJECT </a:t>
            </a:r>
            <a:br>
              <a:rPr lang="en" b="0" dirty="0"/>
            </a:br>
            <a:r>
              <a:rPr lang="en-US" sz="3600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Substitution and Elimination Method</a:t>
            </a:r>
            <a:endParaRPr sz="3600" dirty="0"/>
          </a:p>
        </p:txBody>
      </p:sp>
      <p:sp>
        <p:nvSpPr>
          <p:cNvPr id="315" name="Google Shape;315;p41"/>
          <p:cNvSpPr txBox="1"/>
          <p:nvPr/>
        </p:nvSpPr>
        <p:spPr>
          <a:xfrm>
            <a:off x="6998675" y="457200"/>
            <a:ext cx="1412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10th Grade</a:t>
            </a:r>
            <a:endParaRPr sz="1600" b="1" dirty="0">
              <a:solidFill>
                <a:schemeClr val="dk1"/>
              </a:solidFill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0B72F022-28A8-5787-51FE-D7B901A080E2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D5D3CC6-D8D7-2EE0-3473-ED0537FBA166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AF845EC1-E303-99C8-091B-DC6E0A19A48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A37AD83-2E4D-5BDC-94F9-42011F2112C5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C215C87-16C7-5824-3479-BF424E57BDE3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16CFA-B2C0-A84E-4FC8-C3A023C1CBA2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8C06D75-80F7-BA1B-6C61-7277678651C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CB1572B-8426-0258-55D2-4A293884AE7D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4A758E1D-D43B-CA0F-9C05-A61423FD46A4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1E08A6D5-4852-9863-710F-BB15C14254F8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F1760ACD-9B34-912C-E559-7A9CED703D42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9593A59A-7969-E0D3-D57C-7E66C6531E38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1897F183-787C-796D-E5A1-1D1469CF0AF9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F7431442-7031-DD0E-28B5-2841261B7073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B3EE517-B6FA-8AE1-EB70-3B4396B1D52B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15EC4B5-698F-0122-E53B-2B79804A84F5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6E9EAC5-7D2B-919F-D3B9-6EDF2F2C1404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9D4327-B71B-3AFD-04CE-7CD2FAB98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51EB7A1-0B8C-68AE-EBCF-DBACBB4F9E5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669006-CE72-8D05-9444-AB545AA4F40A}"/>
              </a:ext>
            </a:extLst>
          </p:cNvPr>
          <p:cNvSpPr txBox="1"/>
          <p:nvPr/>
        </p:nvSpPr>
        <p:spPr>
          <a:xfrm>
            <a:off x="1685874" y="1174053"/>
            <a:ext cx="5273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121217"/>
                </a:solidFill>
                <a:effectLst/>
                <a:latin typeface="Inter"/>
              </a:rPr>
              <a:t>The Elimination Method: </a:t>
            </a:r>
            <a:r>
              <a:rPr lang="en-US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Inter"/>
              </a:rPr>
              <a:t>Key Steps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A334D9-8803-F90E-888E-7B077A417E36}"/>
              </a:ext>
            </a:extLst>
          </p:cNvPr>
          <p:cNvSpPr txBox="1"/>
          <p:nvPr/>
        </p:nvSpPr>
        <p:spPr>
          <a:xfrm>
            <a:off x="2474709" y="1654689"/>
            <a:ext cx="527329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Align equations vertically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Multiply equations if needed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Add or subtract equations</a:t>
            </a:r>
          </a:p>
          <a:p>
            <a:pPr algn="l">
              <a:lnSpc>
                <a:spcPct val="150000"/>
              </a:lnSpc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n-US" sz="1800" i="0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Solve for remaining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5B78C86-FCF4-2D63-5CBE-A8B3737F1DA0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53ECE77-DEDE-7A9E-04DF-0CA49C515A78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3CA86845-8FD3-4BA4-2AC4-44CF6B39819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3B94B7F-0B99-9F65-B80B-587720E79D8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E6DE898-C050-CA45-D135-5A9CAB4B60A0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E57B8-7A23-C3F3-99AA-ABE0317030AF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B764C57-B2CD-2D47-E5D1-F5316AD82BDE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557ACA6-B714-8E5C-8F31-314336052081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1ABB1F0-8D86-9C84-D565-BDCA44E46B57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92D5A46-04B2-102E-EDE7-BC1DBA84411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B0427A7-623F-38D0-55AE-8B789D97AC2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10F69E1A-146F-9DB3-DD76-7F9DE6C9C45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E548BAF-2671-03E2-E8E1-4D75EA68CFEB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EEEFC430-5B5D-D6DD-25C6-76FCC56B2019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244DFCF7-ADAF-5D31-ADE3-AD5A1B6E4EA2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0EF7D32B-72D7-E597-8B67-E03BDCD7DFCC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446B93A1-6298-21FB-061B-D255FB9F215E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9F2AB1-86C8-3A5C-1EE3-FBF766F3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211A3E9-49C1-35D7-1DD2-3A28CE84D72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508969-2CEF-954A-5484-AFBD52E2B628}"/>
                  </a:ext>
                </a:extLst>
              </p:cNvPr>
              <p:cNvSpPr txBox="1"/>
              <p:nvPr/>
            </p:nvSpPr>
            <p:spPr>
              <a:xfrm>
                <a:off x="1388240" y="1040943"/>
                <a:ext cx="19527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508969-2CEF-954A-5484-AFBD52E2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40" y="1040943"/>
                <a:ext cx="195278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4907CE8-CF89-8661-CB3C-5C3FBE104E6F}"/>
              </a:ext>
            </a:extLst>
          </p:cNvPr>
          <p:cNvSpPr txBox="1"/>
          <p:nvPr/>
        </p:nvSpPr>
        <p:spPr>
          <a:xfrm>
            <a:off x="1445420" y="690326"/>
            <a:ext cx="75454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Use </a:t>
            </a:r>
            <a:r>
              <a:rPr lang="en-US" sz="1600" b="1" dirty="0"/>
              <a:t>elimination</a:t>
            </a:r>
            <a:r>
              <a:rPr lang="en-US" sz="1600" dirty="0"/>
              <a:t> method to solve the following pair of simultaneous equations.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3F64EBF-3CBC-848B-9EB1-C7B4A2D5076B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55BB3591-B993-A1C8-AE62-59A38F8FFA9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00303BC0-E591-1221-59FA-49884D660738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24C1260-8FCF-7A55-BCDC-5EB81354BB59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9E5E912-ABF6-D7BD-C6E4-816D8833AF52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2D434-3193-99FD-8296-19E294EC099A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4D10F290-0C0B-6878-4A07-3679F5A2FE60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38E0AEC6-6C36-1FF7-FD4F-D36A4D3FF976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49AB658D-AB6E-5E1F-11E2-487DBEFCEFFE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0BB40328-15DB-7696-DDB6-3A8717DF3642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12C6285-25BB-DD76-67BA-E1A735962216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A965396-1EC4-EB83-B816-0CD5B2D1A71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EAF7F751-C63E-929C-9A00-A52776B92AF5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0871317-6F79-B2EE-B651-36F4B8E01605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3FFD5DF7-3EB2-741F-7C81-AADB1003FA8B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BB94795-BBD7-6A7D-37BA-0FFF0553101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963470FB-885B-1E20-6345-CE16678E623D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2915B6-CF8F-0231-8822-0A7C5D278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BD7A58DA-AD43-2B84-ABA1-D45CE73C8337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D8A54E-8066-DF80-FAA5-C90711305BA2}"/>
                  </a:ext>
                </a:extLst>
              </p:cNvPr>
              <p:cNvSpPr txBox="1"/>
              <p:nvPr/>
            </p:nvSpPr>
            <p:spPr>
              <a:xfrm>
                <a:off x="1229180" y="936413"/>
                <a:ext cx="2046064" cy="1742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ar-JO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6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sz="16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ar-J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​+</m:t>
                      </m:r>
                      <m:f>
                        <m:fPr>
                          <m:ctrlPr>
                            <a:rPr lang="ar-J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sz="16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ar-JO" sz="16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D8A54E-8066-DF80-FAA5-C90711305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0" y="936413"/>
                <a:ext cx="2046064" cy="1742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1354246-2CAE-A64A-98EF-525129037C18}"/>
              </a:ext>
            </a:extLst>
          </p:cNvPr>
          <p:cNvSpPr txBox="1"/>
          <p:nvPr/>
        </p:nvSpPr>
        <p:spPr>
          <a:xfrm>
            <a:off x="1404774" y="705901"/>
            <a:ext cx="7140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Use </a:t>
            </a:r>
            <a:r>
              <a:rPr lang="en-US" sz="1400" b="1" dirty="0"/>
              <a:t>elimination</a:t>
            </a:r>
            <a:r>
              <a:rPr lang="en-US" sz="1400" dirty="0"/>
              <a:t> method to solve the following pair of simultaneous equations.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1F3DD-2903-952B-6F3F-B02D9D7B5F9B}"/>
              </a:ext>
            </a:extLst>
          </p:cNvPr>
          <p:cNvSpPr/>
          <p:nvPr/>
        </p:nvSpPr>
        <p:spPr>
          <a:xfrm>
            <a:off x="7030898" y="4437599"/>
            <a:ext cx="15142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GeoGebra to check your solution </a:t>
            </a:r>
          </a:p>
        </p:txBody>
      </p:sp>
      <p:pic>
        <p:nvPicPr>
          <p:cNvPr id="22" name="Picture 2" descr="GeoGebra - Wikipedia">
            <a:hlinkClick r:id="rId5"/>
            <a:extLst>
              <a:ext uri="{FF2B5EF4-FFF2-40B4-BE49-F238E27FC236}">
                <a16:creationId xmlns:a16="http://schemas.microsoft.com/office/drawing/2014/main" id="{0B47EDC1-30C5-7EA7-7D51-8C1F63CA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71" y="4330651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59CDF7E-0D9B-B778-788A-620C2AE08A86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345E2629-C59D-4557-7B87-0B59A5E4F220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202A6B37-E6C0-8C73-B1F1-3E3B7DAD45A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486529DC-9658-1C0A-A655-C57C27214B46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AAC2AF88-FF41-1721-E0A7-8179ABDEF24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629EC-9022-F149-C9DC-287370548658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11714548-6A73-62D0-E41B-8B550B13EEAD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2E3C8812-5159-70E1-B7D5-89189D95EF60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41880C2B-908D-9274-3165-023A67FD5790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D55179B4-6A28-8C71-2B1F-447621698247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759AFFB8-312F-E572-A544-58E0BDD0F116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E637B241-03A6-603E-AC7E-7D34935489DC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1E8F28DA-083E-18DB-56A6-64BEE0A625C0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BCE42532-E3FA-F877-C043-C464BA24CD74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90F08E56-AB93-9E6D-C3E1-A865F939BF87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6E9DD496-5BB4-86FC-3F14-F588E6E993D3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B0E47252-6445-4C12-29D5-FFCE4765237D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5EDC1D-2748-CFF9-10FB-968DE616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A23D9AA0-3EA1-5B04-A1FC-CCC5ED44FAF3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7031E9-8AFF-DD75-B94F-5B4B0D94B3DB}"/>
              </a:ext>
            </a:extLst>
          </p:cNvPr>
          <p:cNvSpPr/>
          <p:nvPr/>
        </p:nvSpPr>
        <p:spPr>
          <a:xfrm>
            <a:off x="2548829" y="1129630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8A10E-D2AC-1416-F361-8F81E9C73E72}"/>
              </a:ext>
            </a:extLst>
          </p:cNvPr>
          <p:cNvSpPr/>
          <p:nvPr/>
        </p:nvSpPr>
        <p:spPr>
          <a:xfrm>
            <a:off x="5982613" y="2988327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8D2275-A0F0-BA40-7154-CB1514215B43}"/>
              </a:ext>
            </a:extLst>
          </p:cNvPr>
          <p:cNvSpPr/>
          <p:nvPr/>
        </p:nvSpPr>
        <p:spPr>
          <a:xfrm>
            <a:off x="5982613" y="1136208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5F0328-A911-7107-958B-C5C29D4E6892}"/>
              </a:ext>
            </a:extLst>
          </p:cNvPr>
          <p:cNvSpPr/>
          <p:nvPr/>
        </p:nvSpPr>
        <p:spPr>
          <a:xfrm>
            <a:off x="2548829" y="3027642"/>
            <a:ext cx="2316997" cy="11058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>
                    <a:lumMod val="10000"/>
                  </a:schemeClr>
                </a:solidFill>
              </a:rPr>
              <a:t>5.j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43A22D4-E8B8-E5C2-C5B2-56FC67A43235}"/>
              </a:ext>
            </a:extLst>
          </p:cNvPr>
          <p:cNvSpPr/>
          <p:nvPr/>
        </p:nvSpPr>
        <p:spPr>
          <a:xfrm>
            <a:off x="1874026" y="1333931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79E3930-7C56-C68E-61F9-6AC6B549D215}"/>
              </a:ext>
            </a:extLst>
          </p:cNvPr>
          <p:cNvSpPr/>
          <p:nvPr/>
        </p:nvSpPr>
        <p:spPr>
          <a:xfrm>
            <a:off x="1930717" y="323941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4989398-CD89-B9A1-82E3-649B6D3D9DB6}"/>
              </a:ext>
            </a:extLst>
          </p:cNvPr>
          <p:cNvSpPr/>
          <p:nvPr/>
        </p:nvSpPr>
        <p:spPr>
          <a:xfrm>
            <a:off x="5364501" y="3239417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1E3E786-D03C-6BED-CDA2-00A9D33F2749}"/>
              </a:ext>
            </a:extLst>
          </p:cNvPr>
          <p:cNvSpPr/>
          <p:nvPr/>
        </p:nvSpPr>
        <p:spPr>
          <a:xfrm>
            <a:off x="5356953" y="1340509"/>
            <a:ext cx="611996" cy="6972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EBE57-EF4A-D5F7-5EF4-097C1FCC4F27}"/>
              </a:ext>
            </a:extLst>
          </p:cNvPr>
          <p:cNvSpPr/>
          <p:nvPr/>
        </p:nvSpPr>
        <p:spPr>
          <a:xfrm>
            <a:off x="1491583" y="4717062"/>
            <a:ext cx="76017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turn to page 158 in your book, and answer according to your seat number.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E08928F6-BDE0-7573-02CC-55B10D078D59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8BF39104-EBB4-491C-51B3-E3229B8D0FF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2D80ACB-5145-D509-A2A2-B78C512537C6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E30B7957-31E0-0FB2-F718-8237D216505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509A6FEE-D51A-5990-146C-E470A650E695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895CE-DE24-63CE-5E95-D7D7D7C5214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8DFCCA21-D793-89B5-D405-80DC9BD9363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3B88D7EC-C41E-BBED-128C-6AB69EE15529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D5FB02A0-BB26-5633-AA25-A2ED130D6898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58937E54-8BEC-C7AF-10E1-69F02A499C11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C49DC289-724C-89EE-BC26-EE7F39256DA8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94E59392-E8D0-45E8-0B0F-68F5C19F63D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9E932650-7CF8-BAFA-2B31-A7A904E6BDC8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8BD26190-B0B7-DE85-7724-04BA8B9269E7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4F00BB43-1CB0-FFF4-CB09-E83884AF680F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F29926F2-FF78-2295-CC2E-E9270E59B9B1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1C8401E3-5D8E-B57B-657B-3E038FED360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ED6030-AA02-35C8-CA13-BA5EA9802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CE792003-05E6-97D5-C149-7FF29518897F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CE235F-F1B0-E97F-A918-323AEFC7DDC1}"/>
              </a:ext>
            </a:extLst>
          </p:cNvPr>
          <p:cNvSpPr txBox="1"/>
          <p:nvPr/>
        </p:nvSpPr>
        <p:spPr>
          <a:xfrm>
            <a:off x="2261956" y="1395533"/>
            <a:ext cx="5782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double both equations in a system. Does the solution change? Why or why not? Can you give a real-life example to prove your answer?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621ABA-2EDF-06B6-1508-6203C190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039751"/>
            <a:ext cx="1921727" cy="20259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09AD0AA2-A85A-1DE2-9252-C32E346F747E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29" name="Double Wave 28">
            <a:extLst>
              <a:ext uri="{FF2B5EF4-FFF2-40B4-BE49-F238E27FC236}">
                <a16:creationId xmlns:a16="http://schemas.microsoft.com/office/drawing/2014/main" id="{7E843A99-E5A3-8776-E9A6-8C5BCD1A8904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B62AF708-6FF7-BAAB-ECC8-12746F79C4B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>
            <a:extLst>
              <a:ext uri="{FF2B5EF4-FFF2-40B4-BE49-F238E27FC236}">
                <a16:creationId xmlns:a16="http://schemas.microsoft.com/office/drawing/2014/main" id="{8AEBA838-050F-9175-2D19-60602D916A0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8F361311-43F4-F308-BE8A-3E2272BBCFC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CDF7DE-EFFD-851D-8EFC-FDD5E1241CF8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ounded Rectangle 44">
            <a:extLst>
              <a:ext uri="{FF2B5EF4-FFF2-40B4-BE49-F238E27FC236}">
                <a16:creationId xmlns:a16="http://schemas.microsoft.com/office/drawing/2014/main" id="{49E08197-5943-4D98-32D2-DA3338290C12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6FD2565-21B3-A79B-6FFE-AA8E06843670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6" name="Rounded Rectangle 46">
            <a:extLst>
              <a:ext uri="{FF2B5EF4-FFF2-40B4-BE49-F238E27FC236}">
                <a16:creationId xmlns:a16="http://schemas.microsoft.com/office/drawing/2014/main" id="{C80234A7-10BC-857F-96D8-C45E96F1CE0B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8D448954-3C13-B98F-5246-2DE40E996EC4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38" name="Rounded Rectangle 48">
            <a:extLst>
              <a:ext uri="{FF2B5EF4-FFF2-40B4-BE49-F238E27FC236}">
                <a16:creationId xmlns:a16="http://schemas.microsoft.com/office/drawing/2014/main" id="{8EEE3437-90A0-E737-480F-078C092C6768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9" name="Rounded Rectangle 49">
            <a:extLst>
              <a:ext uri="{FF2B5EF4-FFF2-40B4-BE49-F238E27FC236}">
                <a16:creationId xmlns:a16="http://schemas.microsoft.com/office/drawing/2014/main" id="{0F1BF630-85F2-7554-4932-7B70A5FBA6C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ounded Rectangle 50">
            <a:extLst>
              <a:ext uri="{FF2B5EF4-FFF2-40B4-BE49-F238E27FC236}">
                <a16:creationId xmlns:a16="http://schemas.microsoft.com/office/drawing/2014/main" id="{98A997CB-B176-EBBE-F8E4-CFFD06FFD1C3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B56B41E7-991B-DB53-3C22-730E315274D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2" name="Rounded Rectangle 52">
            <a:extLst>
              <a:ext uri="{FF2B5EF4-FFF2-40B4-BE49-F238E27FC236}">
                <a16:creationId xmlns:a16="http://schemas.microsoft.com/office/drawing/2014/main" id="{0D804C3D-9F11-AD02-C378-D4AB58F4372C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52">
            <a:extLst>
              <a:ext uri="{FF2B5EF4-FFF2-40B4-BE49-F238E27FC236}">
                <a16:creationId xmlns:a16="http://schemas.microsoft.com/office/drawing/2014/main" id="{10FA01A3-5D23-BF28-5BD5-A2DE64E5E3B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Footer Placeholder 6">
            <a:extLst>
              <a:ext uri="{FF2B5EF4-FFF2-40B4-BE49-F238E27FC236}">
                <a16:creationId xmlns:a16="http://schemas.microsoft.com/office/drawing/2014/main" id="{F108351B-B056-920A-C8C7-7F961C104C3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EAAB4E-2273-D5B4-5FE8-8F47C6712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46" name="Rounded Rectangle 49">
            <a:extLst>
              <a:ext uri="{FF2B5EF4-FFF2-40B4-BE49-F238E27FC236}">
                <a16:creationId xmlns:a16="http://schemas.microsoft.com/office/drawing/2014/main" id="{50EE7C3A-6DE5-B09F-8EC1-BD8F4BE95B4D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A53D81-1D89-F371-17A9-108FE7E68A1D}"/>
                  </a:ext>
                </a:extLst>
              </p:cNvPr>
              <p:cNvSpPr txBox="1"/>
              <p:nvPr/>
            </p:nvSpPr>
            <p:spPr>
              <a:xfrm>
                <a:off x="1915771" y="1860932"/>
                <a:ext cx="354738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            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                              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A53D81-1D89-F371-17A9-108FE7E6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71" y="1860932"/>
                <a:ext cx="3547381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CD5237-580D-F291-2E6F-BFD7B70F140D}"/>
                  </a:ext>
                </a:extLst>
              </p:cNvPr>
              <p:cNvSpPr txBox="1"/>
              <p:nvPr/>
            </p:nvSpPr>
            <p:spPr>
              <a:xfrm>
                <a:off x="1612867" y="759245"/>
                <a:ext cx="29591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dirty="0"/>
                  <a:t>Solve.    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CD5237-580D-F291-2E6F-BFD7B70F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67" y="759245"/>
                <a:ext cx="2959133" cy="830997"/>
              </a:xfrm>
              <a:prstGeom prst="rect">
                <a:avLst/>
              </a:prstGeom>
              <a:blipFill>
                <a:blip r:embed="rId5"/>
                <a:stretch>
                  <a:fillRect l="-1237"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560A37B2-D272-3461-FF7F-C63A820CD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478" y="877907"/>
            <a:ext cx="1044080" cy="195659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67C0085-BC5F-85E1-1452-C5017AF6848E}"/>
              </a:ext>
            </a:extLst>
          </p:cNvPr>
          <p:cNvSpPr/>
          <p:nvPr/>
        </p:nvSpPr>
        <p:spPr>
          <a:xfrm>
            <a:off x="6823164" y="2814959"/>
            <a:ext cx="103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D4FA98F6-BAD1-CA57-8DB0-BC785559C41E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17" name="Double Wave 16">
            <a:extLst>
              <a:ext uri="{FF2B5EF4-FFF2-40B4-BE49-F238E27FC236}">
                <a16:creationId xmlns:a16="http://schemas.microsoft.com/office/drawing/2014/main" id="{4E1A4D4B-7F68-A560-4990-12FB224AC31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8" name="Double Wave 17">
            <a:extLst>
              <a:ext uri="{FF2B5EF4-FFF2-40B4-BE49-F238E27FC236}">
                <a16:creationId xmlns:a16="http://schemas.microsoft.com/office/drawing/2014/main" id="{2152B94A-375B-B7AE-5933-0DD8BE8BC9F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8EF39B93-1C1A-EF62-02AA-A71AC466DC0F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0" name="Double Wave 19">
            <a:extLst>
              <a:ext uri="{FF2B5EF4-FFF2-40B4-BE49-F238E27FC236}">
                <a16:creationId xmlns:a16="http://schemas.microsoft.com/office/drawing/2014/main" id="{9D0DC556-86F9-806F-CB71-113146FACDD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8274D3-D7C3-5550-5737-4B4087F41D9C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Rounded Rectangle 44">
            <a:extLst>
              <a:ext uri="{FF2B5EF4-FFF2-40B4-BE49-F238E27FC236}">
                <a16:creationId xmlns:a16="http://schemas.microsoft.com/office/drawing/2014/main" id="{B265E575-7241-524F-6C89-5F7FB22CAF17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EB8C8924-5F1E-88DA-7AE8-8EF218682E7E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449DA4A4-4EB8-F07E-D89F-2F4DC13C8A01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43424318-7263-BED3-2CCE-D386F2ABF3CF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26" name="Rounded Rectangle 48">
            <a:extLst>
              <a:ext uri="{FF2B5EF4-FFF2-40B4-BE49-F238E27FC236}">
                <a16:creationId xmlns:a16="http://schemas.microsoft.com/office/drawing/2014/main" id="{809E035B-2AD4-699A-53CE-C31130814445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C1184C42-822A-EC2A-5BBB-42F4241D8939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Rounded Rectangle 50">
            <a:extLst>
              <a:ext uri="{FF2B5EF4-FFF2-40B4-BE49-F238E27FC236}">
                <a16:creationId xmlns:a16="http://schemas.microsoft.com/office/drawing/2014/main" id="{0B6A45A8-DE99-841F-1F0F-74F74864D001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51">
            <a:extLst>
              <a:ext uri="{FF2B5EF4-FFF2-40B4-BE49-F238E27FC236}">
                <a16:creationId xmlns:a16="http://schemas.microsoft.com/office/drawing/2014/main" id="{07F7E114-9F1F-A6D7-D7EA-07A469D04E43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8511B271-A532-B0CA-E3D5-FA5A3B682C4E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52">
            <a:extLst>
              <a:ext uri="{FF2B5EF4-FFF2-40B4-BE49-F238E27FC236}">
                <a16:creationId xmlns:a16="http://schemas.microsoft.com/office/drawing/2014/main" id="{C795AE5C-AF3F-1D05-475C-F4A8469A9B0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B3334CD1-F550-CD7E-09A3-9D4ED2968633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B5C2BB-96C0-4119-4663-75E91AB7E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34" name="Rounded Rectangle 49">
            <a:extLst>
              <a:ext uri="{FF2B5EF4-FFF2-40B4-BE49-F238E27FC236}">
                <a16:creationId xmlns:a16="http://schemas.microsoft.com/office/drawing/2014/main" id="{E07E99D6-311F-139B-450C-1644CBACA389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C2EE01-D986-66BA-3130-7EAEFFF5A4D7}"/>
              </a:ext>
            </a:extLst>
          </p:cNvPr>
          <p:cNvSpPr txBox="1"/>
          <p:nvPr/>
        </p:nvSpPr>
        <p:spPr>
          <a:xfrm>
            <a:off x="1700346" y="1682539"/>
            <a:ext cx="692386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Which method (substitution or elimination) do you prefer and why?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One word that describes how confident you feel about today’s topic.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F638E8-C9B3-D97E-1BF9-A4671300865F}"/>
              </a:ext>
            </a:extLst>
          </p:cNvPr>
          <p:cNvSpPr txBox="1"/>
          <p:nvPr/>
        </p:nvSpPr>
        <p:spPr>
          <a:xfrm>
            <a:off x="1445420" y="1071060"/>
            <a:ext cx="5370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on sticky note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0"/>
          <p:cNvSpPr txBox="1">
            <a:spLocks noGrp="1"/>
          </p:cNvSpPr>
          <p:nvPr>
            <p:ph type="title" idx="2"/>
          </p:nvPr>
        </p:nvSpPr>
        <p:spPr>
          <a:xfrm>
            <a:off x="1408852" y="1669892"/>
            <a:ext cx="34437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ny Question </a:t>
            </a:r>
            <a:endParaRPr dirty="0"/>
          </a:p>
        </p:txBody>
      </p:sp>
      <p:pic>
        <p:nvPicPr>
          <p:cNvPr id="599" name="Google Shape;599;p60"/>
          <p:cNvPicPr preferRelativeResize="0"/>
          <p:nvPr/>
        </p:nvPicPr>
        <p:blipFill rotWithShape="1">
          <a:blip r:embed="rId3">
            <a:alphaModFix/>
          </a:blip>
          <a:srcRect l="2507" r="2516"/>
          <a:stretch/>
        </p:blipFill>
        <p:spPr>
          <a:xfrm>
            <a:off x="5025243" y="969633"/>
            <a:ext cx="3443700" cy="36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6004BE06-1D76-47AE-4B6D-297E1CB02E95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069B720-153C-05F8-5FF8-C714385397B7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5633AE3-D383-369E-FC3F-29D07B625440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0E4E6D7B-E0AE-AC6D-EF40-761A1E012630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8E8A1A91-BF5A-E87E-CD01-C044DC5E5282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FB9E6-6CD7-01C7-6066-0FB9C9B0DF8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7065C125-498A-EB37-5A60-ADE00EBF6E27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DE392B4F-EFC5-9784-F602-F8E9FB493A19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FE11B16B-245A-7D1E-4A20-8483833312F5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E826775D-2F48-CAA1-C1F2-126794B8A6C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0C8382A1-8FDE-D6CF-0BEC-48E445478340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F07483D8-F053-20C3-A616-52374ECB465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58F12860-E215-AE41-AB10-2E5E36CA549D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CD4AF4F7-1CD1-4D1F-E5FB-FADA5FD7EDB4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B0698F1B-8C5D-1CD3-FC2B-0644E07E0C64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C3669226-8330-0B7A-D2E3-CCC03BF3925A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1223A234-9655-1EB6-BC76-CA987AD74F6C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131852-8A34-401B-2A02-C111F904D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6AD990B2-A78D-CE81-4413-ED41E5D6D105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BA8E20B6-7B67-566C-9BE5-484ED48A0168}"/>
              </a:ext>
            </a:extLst>
          </p:cNvPr>
          <p:cNvSpPr/>
          <p:nvPr/>
        </p:nvSpPr>
        <p:spPr>
          <a:xfrm>
            <a:off x="91851" y="897712"/>
            <a:ext cx="1179634" cy="4096071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DF2E1A5-9769-FC32-4BB9-EB115370CDF9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25A42C4-13D4-BDFD-FC6D-3BF2EDFDBFC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8F24A39D-E74A-0666-5B5E-5F8A21EFC223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BD6F2974-2E0D-6E2C-07A7-70C8916CC4DB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453D5-F68D-3D4C-AC11-4A617B66617D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90608F33-B8F9-9A9D-743A-D1E6984A54B4}"/>
              </a:ext>
            </a:extLst>
          </p:cNvPr>
          <p:cNvSpPr/>
          <p:nvPr/>
        </p:nvSpPr>
        <p:spPr>
          <a:xfrm>
            <a:off x="7754" y="176972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5">
            <a:extLst>
              <a:ext uri="{FF2B5EF4-FFF2-40B4-BE49-F238E27FC236}">
                <a16:creationId xmlns:a16="http://schemas.microsoft.com/office/drawing/2014/main" id="{4BCCEFCE-C16C-718D-867F-7B5E566F2445}"/>
              </a:ext>
            </a:extLst>
          </p:cNvPr>
          <p:cNvSpPr/>
          <p:nvPr/>
        </p:nvSpPr>
        <p:spPr>
          <a:xfrm>
            <a:off x="7754" y="214850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6EAB49B9-8494-0E46-B695-4B2F9CF8B598}"/>
              </a:ext>
            </a:extLst>
          </p:cNvPr>
          <p:cNvSpPr/>
          <p:nvPr/>
        </p:nvSpPr>
        <p:spPr>
          <a:xfrm>
            <a:off x="3270" y="2914101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64FB4B14-FC4B-8BBC-3A78-D09CC92792F0}"/>
              </a:ext>
            </a:extLst>
          </p:cNvPr>
          <p:cNvSpPr/>
          <p:nvPr/>
        </p:nvSpPr>
        <p:spPr>
          <a:xfrm>
            <a:off x="1" y="2557578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4" name="Rounded Rectangle 48">
            <a:extLst>
              <a:ext uri="{FF2B5EF4-FFF2-40B4-BE49-F238E27FC236}">
                <a16:creationId xmlns:a16="http://schemas.microsoft.com/office/drawing/2014/main" id="{1F51656C-942B-5CA6-15B8-286C48698F1A}"/>
              </a:ext>
            </a:extLst>
          </p:cNvPr>
          <p:cNvSpPr/>
          <p:nvPr/>
        </p:nvSpPr>
        <p:spPr>
          <a:xfrm>
            <a:off x="15096" y="33006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9">
            <a:extLst>
              <a:ext uri="{FF2B5EF4-FFF2-40B4-BE49-F238E27FC236}">
                <a16:creationId xmlns:a16="http://schemas.microsoft.com/office/drawing/2014/main" id="{714F6CA9-4945-6B1F-D510-8C723FCC4CF6}"/>
              </a:ext>
            </a:extLst>
          </p:cNvPr>
          <p:cNvSpPr/>
          <p:nvPr/>
        </p:nvSpPr>
        <p:spPr>
          <a:xfrm>
            <a:off x="15096" y="140159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0">
            <a:extLst>
              <a:ext uri="{FF2B5EF4-FFF2-40B4-BE49-F238E27FC236}">
                <a16:creationId xmlns:a16="http://schemas.microsoft.com/office/drawing/2014/main" id="{E1E40F84-3C98-8BDF-23C8-46E5585C59A2}"/>
              </a:ext>
            </a:extLst>
          </p:cNvPr>
          <p:cNvSpPr/>
          <p:nvPr/>
        </p:nvSpPr>
        <p:spPr>
          <a:xfrm>
            <a:off x="7754" y="364967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54666664-651A-34E2-410B-130D2C84472C}"/>
              </a:ext>
            </a:extLst>
          </p:cNvPr>
          <p:cNvSpPr/>
          <p:nvPr/>
        </p:nvSpPr>
        <p:spPr>
          <a:xfrm>
            <a:off x="27329" y="4001997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8F49EA0B-3AD6-9796-D0D6-72E2D5329953}"/>
              </a:ext>
            </a:extLst>
          </p:cNvPr>
          <p:cNvSpPr/>
          <p:nvPr/>
        </p:nvSpPr>
        <p:spPr>
          <a:xfrm>
            <a:off x="15096" y="4361586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2">
            <a:extLst>
              <a:ext uri="{FF2B5EF4-FFF2-40B4-BE49-F238E27FC236}">
                <a16:creationId xmlns:a16="http://schemas.microsoft.com/office/drawing/2014/main" id="{8D5CC853-3E7E-C036-8BBF-825B24235B4F}"/>
              </a:ext>
            </a:extLst>
          </p:cNvPr>
          <p:cNvSpPr/>
          <p:nvPr/>
        </p:nvSpPr>
        <p:spPr>
          <a:xfrm>
            <a:off x="14472" y="4721174"/>
            <a:ext cx="1380895" cy="3354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8C4F2E8D-A19A-AE38-8EB3-71C3AF5779E0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37F42C-0D8B-EAF3-1747-EF224C43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2" name="Rounded Rectangle 49">
            <a:extLst>
              <a:ext uri="{FF2B5EF4-FFF2-40B4-BE49-F238E27FC236}">
                <a16:creationId xmlns:a16="http://schemas.microsoft.com/office/drawing/2014/main" id="{40E1FB8C-9699-0629-4A0F-113B020E8634}"/>
              </a:ext>
            </a:extLst>
          </p:cNvPr>
          <p:cNvSpPr/>
          <p:nvPr/>
        </p:nvSpPr>
        <p:spPr>
          <a:xfrm>
            <a:off x="0" y="1028196"/>
            <a:ext cx="1380897" cy="33573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C9E0F9-3763-7859-1A0F-6965F92408BC}"/>
              </a:ext>
            </a:extLst>
          </p:cNvPr>
          <p:cNvSpPr txBox="1"/>
          <p:nvPr/>
        </p:nvSpPr>
        <p:spPr>
          <a:xfrm>
            <a:off x="2036089" y="1883763"/>
            <a:ext cx="6038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 and apply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methods to solve simultaneous linear equations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CC0DB1-FAFB-C596-BFA2-1924D650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993" y="3047716"/>
            <a:ext cx="2235953" cy="2235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79752C8C-9BC2-A2DE-C469-C9ECBEBC52FB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B954170D-0D30-078A-C3D8-580C1D925505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70C3EE14-A6C3-7E8E-236D-4612917D709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EB94CDE1-C9E0-A32A-8FE1-01D11D52CFD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C8A0B81C-C043-78BF-7AD9-A3944BDCE5A6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323F5-4A09-1495-2060-A69A531B1D86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4DEC2701-37D0-6B46-425F-D2088E9D7583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5">
            <a:extLst>
              <a:ext uri="{FF2B5EF4-FFF2-40B4-BE49-F238E27FC236}">
                <a16:creationId xmlns:a16="http://schemas.microsoft.com/office/drawing/2014/main" id="{2AAB6EF6-A1CC-5BC2-C870-AD5704F869A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6" name="Rounded Rectangle 46">
            <a:extLst>
              <a:ext uri="{FF2B5EF4-FFF2-40B4-BE49-F238E27FC236}">
                <a16:creationId xmlns:a16="http://schemas.microsoft.com/office/drawing/2014/main" id="{B526ED41-796B-8B30-068E-CCC7C7DBEEAC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7">
            <a:extLst>
              <a:ext uri="{FF2B5EF4-FFF2-40B4-BE49-F238E27FC236}">
                <a16:creationId xmlns:a16="http://schemas.microsoft.com/office/drawing/2014/main" id="{FA3A93FB-9BD4-C407-5A46-9EB723FFABC6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E25008A2-A9C4-F360-075C-07260F79D8F7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49">
            <a:extLst>
              <a:ext uri="{FF2B5EF4-FFF2-40B4-BE49-F238E27FC236}">
                <a16:creationId xmlns:a16="http://schemas.microsoft.com/office/drawing/2014/main" id="{372090FA-1B8A-B9A1-1B29-F6B947B25725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0">
            <a:extLst>
              <a:ext uri="{FF2B5EF4-FFF2-40B4-BE49-F238E27FC236}">
                <a16:creationId xmlns:a16="http://schemas.microsoft.com/office/drawing/2014/main" id="{8B21C33C-71B4-C4A5-7A3E-493D31EDB260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25917611-DFDA-B089-91F1-191A788AAF8B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AD84463-D16B-DFC8-7CFD-FBEF90ED9640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Rounded Rectangle 52">
            <a:extLst>
              <a:ext uri="{FF2B5EF4-FFF2-40B4-BE49-F238E27FC236}">
                <a16:creationId xmlns:a16="http://schemas.microsoft.com/office/drawing/2014/main" id="{3899E59A-8604-3A44-A6A6-5E24C62710E2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7A660F06-2D8B-D237-ABC7-D8205CF7DC10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810322-EDAA-6AB1-522F-896DD66E3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6" name="Rounded Rectangle 49">
            <a:extLst>
              <a:ext uri="{FF2B5EF4-FFF2-40B4-BE49-F238E27FC236}">
                <a16:creationId xmlns:a16="http://schemas.microsoft.com/office/drawing/2014/main" id="{CAC0CC0D-7FB8-38BA-9108-DB3CC6C1EFC7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98EA2-C4F8-D3DD-061A-224C57553C32}"/>
              </a:ext>
            </a:extLst>
          </p:cNvPr>
          <p:cNvSpPr txBox="1"/>
          <p:nvPr/>
        </p:nvSpPr>
        <p:spPr>
          <a:xfrm>
            <a:off x="1519877" y="676239"/>
            <a:ext cx="7458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friends buy sandwiches and juices. Ali buys 2 sandwiches and 3 juices for 18 JD, while Huda buys 3 sandwiches and 2 juices for 17 JD. Can you figure out the cost of one sandwich and one juice?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97A917-35FF-ABF3-7AA4-8B125FA6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943" y="4027216"/>
            <a:ext cx="2792024" cy="1080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675D2E1C-40A0-DDCD-B609-3521C89D1387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7031D6A-1F28-AA69-A95E-5399051B5605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9642DF8-93DF-C507-5666-A9FCF58CAA53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C746FFD-3C3D-4433-B362-B5B1CA041C81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CD2F6087-3FB3-3446-5274-9D1C1DB0EEA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02542-E698-5EFE-F557-D6423F3DC10E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50D1A00-7D45-ADF5-5CB7-A18FE7D7F994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989FCB4-0AF6-81E4-27A1-E9FDB26DD8F5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7FDEBBC-B420-3494-4ADD-FA1A1CE1F42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116D0F24-C130-B040-49D0-9A052FF10C6E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25FAD5F-839F-DE3F-972B-1E6AE055E202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9DDF6204-5377-3B1B-43F4-5453DF669405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AF1BA0F6-AFD7-4C23-62D8-57CC86B26DD9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BBE99FE7-E69C-91A7-79D5-3ED31D0EB6F7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FC304B5C-0EAF-A175-D783-7DFCE1FE904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07094A5-1968-EBBA-EFC1-875C9BA4A2F8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98CDF5A-AC82-CFBA-F826-31AAF8894965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092875-A1A0-70D4-6E50-8BFB1C510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E5A8297-31A1-D3DD-DD6A-6618B5E8F93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F873CB-5D50-CF2A-41B8-A6A1488AC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28" y="764552"/>
            <a:ext cx="6853790" cy="3803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>
          <a:extLst>
            <a:ext uri="{FF2B5EF4-FFF2-40B4-BE49-F238E27FC236}">
              <a16:creationId xmlns:a16="http://schemas.microsoft.com/office/drawing/2014/main" id="{E5D7A2D6-75E8-C852-BF0E-49103E75D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>
            <a:extLst>
              <a:ext uri="{FF2B5EF4-FFF2-40B4-BE49-F238E27FC236}">
                <a16:creationId xmlns:a16="http://schemas.microsoft.com/office/drawing/2014/main" id="{D76936D3-4E18-B708-1392-EE250DE02FA0}"/>
              </a:ext>
            </a:extLst>
          </p:cNvPr>
          <p:cNvSpPr/>
          <p:nvPr/>
        </p:nvSpPr>
        <p:spPr>
          <a:xfrm>
            <a:off x="1216585" y="417260"/>
            <a:ext cx="1141447" cy="1104908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F5EEF8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4">
            <a:extLst>
              <a:ext uri="{FF2B5EF4-FFF2-40B4-BE49-F238E27FC236}">
                <a16:creationId xmlns:a16="http://schemas.microsoft.com/office/drawing/2014/main" id="{864A636B-DDC1-22F4-6809-CEC671A48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176890" y="770568"/>
            <a:ext cx="1345989" cy="49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/>
              <a:t>R</a:t>
            </a:r>
            <a:r>
              <a:rPr lang="en" sz="2000" b="1" i="1" dirty="0"/>
              <a:t>eview </a:t>
            </a:r>
            <a:endParaRPr sz="2000" b="1" i="1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85D5DCC-1396-2BAE-07FB-D659A70EB7E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10613D5-756A-00EC-EDFB-F6B6B8B6C50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8C85C24-450E-2377-67DA-99B5A795D29D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E3D30D6-3597-A465-1ADF-0634B791A768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20B70107-A787-B061-E77F-6FE3E8E6DED9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36B98-793C-1CD8-5B42-98860D1EA83E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3DB3A38-B744-AF0D-7296-A1D1CF3F01A9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D30062E-1E07-CF26-4C64-5FC8F9256681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3D3272C-689D-EC8B-448A-F5719ADF1F6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BF54191-C02D-0AA6-440E-A6E568A1E889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8440B44-6707-BF1E-280D-5C3909D3AD4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CBF2B108-2723-5C34-B11F-1A38B918427F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B8E38F8B-D2BA-2EFF-3555-D9254E838384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2864C559-4088-EA64-8453-1951AC6C97F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B8EC4B1A-0D05-C35C-3B04-1D56C5D9D2E7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69E9A7F-C48A-F03E-ADCF-CF61D35E87DB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2246116E-6B4A-7724-6EF9-526062680F8C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47E7AA-BA79-9D54-8CDA-379E83385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F5E630A-E6FE-9BFB-7EA8-B39A09F26D99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93F13-9878-D521-704C-64613C153A78}"/>
              </a:ext>
            </a:extLst>
          </p:cNvPr>
          <p:cNvSpPr txBox="1"/>
          <p:nvPr/>
        </p:nvSpPr>
        <p:spPr>
          <a:xfrm>
            <a:off x="2465936" y="736579"/>
            <a:ext cx="475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121217"/>
                </a:solidFill>
                <a:effectLst/>
                <a:latin typeface="Inter"/>
              </a:rPr>
              <a:t>What are Simultaneous Equations?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C1BE03-16A1-838A-70BB-47BD62382473}"/>
                  </a:ext>
                </a:extLst>
              </p:cNvPr>
              <p:cNvSpPr txBox="1"/>
              <p:nvPr/>
            </p:nvSpPr>
            <p:spPr>
              <a:xfrm>
                <a:off x="2152326" y="1628935"/>
                <a:ext cx="6394989" cy="2119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(or more) equations that share variables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equations must be satisfied simultaneously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 values that make all equations true</a:t>
                </a:r>
              </a:p>
              <a:p>
                <a:pPr marL="285750" indent="-285750" algn="l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 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800" b="0" i="0" dirty="0">
                  <a:solidFill>
                    <a:srgbClr val="37374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b="0" i="0" dirty="0">
                    <a:solidFill>
                      <a:srgbClr val="37374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i="0" dirty="0">
                  <a:solidFill>
                    <a:srgbClr val="373743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C1BE03-16A1-838A-70BB-47BD6238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326" y="1628935"/>
                <a:ext cx="6394989" cy="2119747"/>
              </a:xfrm>
              <a:prstGeom prst="rect">
                <a:avLst/>
              </a:prstGeom>
              <a:blipFill>
                <a:blip r:embed="rId4"/>
                <a:stretch>
                  <a:fillRect l="-66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40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794639" y="746975"/>
            <a:ext cx="4804595" cy="445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/>
              <a:t>The Substitution Method</a:t>
            </a:r>
            <a:endParaRPr sz="2000" dirty="0"/>
          </a:p>
        </p:txBody>
      </p:sp>
      <p:sp>
        <p:nvSpPr>
          <p:cNvPr id="357" name="Google Shape;357;p45"/>
          <p:cNvSpPr txBox="1">
            <a:spLocks noGrp="1"/>
          </p:cNvSpPr>
          <p:nvPr>
            <p:ph type="subTitle" idx="1"/>
          </p:nvPr>
        </p:nvSpPr>
        <p:spPr>
          <a:xfrm>
            <a:off x="2174984" y="1444397"/>
            <a:ext cx="5164602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Isolate one variable in first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 that expression into second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 for remaining variable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 back to find the other variable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AEDF81EF-E69C-FD30-CBD4-3E2623DED203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AC5A29EB-DEDB-7FB2-DC72-C1A255F5C8A3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5AFE211A-49D4-6763-E732-6348827AEECF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9DB000E4-997A-682A-194F-E62486ECF994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88B2AE5-A607-3E6F-48DB-F30AD30C4954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9CE44-CE41-F8B5-793E-CEDB80026330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A0C3F9C0-0178-95B9-B921-D7A41EC004AD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6C9B60D-985F-77F4-7F8C-74B3C5F2549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241E058-F20A-7803-A339-5165B70CACC9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E661B418-2A7E-2084-F933-9B77673DAB9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C0E8646B-DC02-6CCE-25D9-FA670E58BA49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073238AA-D4EB-5F2A-E1FD-53259918095E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0E19044-1405-08A6-D900-F8C86C21EC27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835F734D-EA2F-879A-EA26-404CDB582A6E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B88B309A-079C-EBEA-4457-677C0B32597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15CC209-C4AA-8C68-EF4C-BE8FABBDCB88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3751A38-27B7-A4F3-7D9C-DF62C4EA4FF4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C8F50B-440B-5A8C-3A4F-6A93C06B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1341E09-76CD-1CA8-2CB2-271C92D992B5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44F5385-A6E1-78FB-820F-ADBA3C53C73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BDD9D82-FAEE-25FE-C773-BF477A453891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3CF9C4D9-8467-2699-3A63-FB83BBE6A7E2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F859727-B555-76A5-0280-FB2A82520D17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2B2738D-8A7E-60A9-372D-F4CCFEBB49CA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0B3E8-B6D6-74E8-9F9F-65720C95FE61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308518D-0E72-59D6-0215-D1AEA2E4FBE1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8DD6B137-9953-BDAD-C34B-39550159E4CD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10A090F0-6EC3-909D-0F36-9D3BFC4AF08C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DEB37C5-C491-A463-80B5-835EAD8A158A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84316B51-70A8-5E2C-E4BE-CFA2966A3435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B726D313-1463-AFEF-3830-F7C9334FF6F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42637CD1-B7CE-957C-8205-244B2EE8DE5E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8F892FA-251E-372C-BD17-C11A22A4504B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93F5EB35-D40C-4F23-3C6D-F4EE69F7A91C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D2389A57-3870-AD53-1B28-54DE72EFECD0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9CFAA2C0-ACAC-4759-F7A0-765F9E478F15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293969-FA75-98B5-DFC0-8FE54F6EB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16C3EA9-DA67-68DF-2410-9D1D701713DA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E3BE73-0A7E-3DDA-18D9-2AA8B0B3152F}"/>
                  </a:ext>
                </a:extLst>
              </p:cNvPr>
              <p:cNvSpPr txBox="1"/>
              <p:nvPr/>
            </p:nvSpPr>
            <p:spPr>
              <a:xfrm>
                <a:off x="1380896" y="991641"/>
                <a:ext cx="2270797" cy="1278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80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E3BE73-0A7E-3DDA-18D9-2AA8B0B31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96" y="991641"/>
                <a:ext cx="2270797" cy="127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7CC9A9B-8887-FE29-2A50-853285BB31A7}"/>
              </a:ext>
            </a:extLst>
          </p:cNvPr>
          <p:cNvSpPr txBox="1"/>
          <p:nvPr/>
        </p:nvSpPr>
        <p:spPr>
          <a:xfrm>
            <a:off x="1395368" y="732883"/>
            <a:ext cx="735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substitution method to solve the following pair of simultaneous equations.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8090E9-CE2D-D326-47AC-8F15A4FB9485}"/>
              </a:ext>
            </a:extLst>
          </p:cNvPr>
          <p:cNvSpPr/>
          <p:nvPr/>
        </p:nvSpPr>
        <p:spPr>
          <a:xfrm>
            <a:off x="1402133" y="1936400"/>
            <a:ext cx="15456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C6662-5D86-729D-C4AF-92A595A8FE6A}"/>
                  </a:ext>
                </a:extLst>
              </p:cNvPr>
              <p:cNvSpPr txBox="1"/>
              <p:nvPr/>
            </p:nvSpPr>
            <p:spPr>
              <a:xfrm>
                <a:off x="1247336" y="2913643"/>
                <a:ext cx="1894450" cy="1358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JO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4C6662-5D86-729D-C4AF-92A595A8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36" y="2913643"/>
                <a:ext cx="1894450" cy="1358834"/>
              </a:xfrm>
              <a:prstGeom prst="rect">
                <a:avLst/>
              </a:prstGeom>
              <a:blipFill>
                <a:blip r:embed="rId5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91FCC7-24AA-117B-6488-8F1D14EA35F4}"/>
                  </a:ext>
                </a:extLst>
              </p:cNvPr>
              <p:cNvSpPr txBox="1"/>
              <p:nvPr/>
            </p:nvSpPr>
            <p:spPr>
              <a:xfrm>
                <a:off x="3127567" y="2249786"/>
                <a:ext cx="2270798" cy="164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Substitute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J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J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ar-J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ar-JO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JO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91FCC7-24AA-117B-6488-8F1D14EA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67" y="2249786"/>
                <a:ext cx="2270798" cy="1640962"/>
              </a:xfrm>
              <a:prstGeom prst="rect">
                <a:avLst/>
              </a:prstGeom>
              <a:blipFill>
                <a:blip r:embed="rId6"/>
                <a:stretch>
                  <a:fillRect l="-804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FAE6CA-4205-6E6C-2C77-B6CF0FAE851F}"/>
                  </a:ext>
                </a:extLst>
              </p:cNvPr>
              <p:cNvSpPr txBox="1"/>
              <p:nvPr/>
            </p:nvSpPr>
            <p:spPr>
              <a:xfrm>
                <a:off x="3106183" y="3975947"/>
                <a:ext cx="2611256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Multiply everything by 3: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FAE6CA-4205-6E6C-2C77-B6CF0FAE8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83" y="3975947"/>
                <a:ext cx="2611256" cy="1046440"/>
              </a:xfrm>
              <a:prstGeom prst="rect">
                <a:avLst/>
              </a:prstGeom>
              <a:blipFill>
                <a:blip r:embed="rId7"/>
                <a:stretch>
                  <a:fillRect l="-701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67AE99-1E44-DD01-E06A-656D4508C452}"/>
                  </a:ext>
                </a:extLst>
              </p:cNvPr>
              <p:cNvSpPr txBox="1"/>
              <p:nvPr/>
            </p:nvSpPr>
            <p:spPr>
              <a:xfrm>
                <a:off x="5705835" y="2336586"/>
                <a:ext cx="1491428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67AE99-1E44-DD01-E06A-656D4508C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35" y="2336586"/>
                <a:ext cx="1491428" cy="1277273"/>
              </a:xfrm>
              <a:prstGeom prst="rect">
                <a:avLst/>
              </a:prstGeom>
              <a:blipFill>
                <a:blip r:embed="rId8"/>
                <a:stretch>
                  <a:fillRect l="-1224" t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536169-AA0C-1845-ADE0-68C6459FEE8E}"/>
                  </a:ext>
                </a:extLst>
              </p:cNvPr>
              <p:cNvSpPr txBox="1"/>
              <p:nvPr/>
            </p:nvSpPr>
            <p:spPr>
              <a:xfrm>
                <a:off x="5656355" y="3635288"/>
                <a:ext cx="1603698" cy="1365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Substitute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J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J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536169-AA0C-1845-ADE0-68C6459F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55" y="3635288"/>
                <a:ext cx="1603698" cy="1365887"/>
              </a:xfrm>
              <a:prstGeom prst="rect">
                <a:avLst/>
              </a:prstGeom>
              <a:blipFill>
                <a:blip r:embed="rId9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92D450-5FF4-05C9-A9C1-1E46AC7D924A}"/>
              </a:ext>
            </a:extLst>
          </p:cNvPr>
          <p:cNvCxnSpPr>
            <a:cxnSpLocks/>
          </p:cNvCxnSpPr>
          <p:nvPr/>
        </p:nvCxnSpPr>
        <p:spPr>
          <a:xfrm flipH="1">
            <a:off x="3089337" y="233658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70C080-7E13-2344-1A38-668E1A633599}"/>
              </a:ext>
            </a:extLst>
          </p:cNvPr>
          <p:cNvCxnSpPr>
            <a:cxnSpLocks/>
          </p:cNvCxnSpPr>
          <p:nvPr/>
        </p:nvCxnSpPr>
        <p:spPr>
          <a:xfrm flipH="1">
            <a:off x="5566717" y="235271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0F47F56-F1CB-F4F3-96C1-0552ACB98768}"/>
              </a:ext>
            </a:extLst>
          </p:cNvPr>
          <p:cNvCxnSpPr>
            <a:cxnSpLocks/>
          </p:cNvCxnSpPr>
          <p:nvPr/>
        </p:nvCxnSpPr>
        <p:spPr>
          <a:xfrm flipH="1">
            <a:off x="7263724" y="2352716"/>
            <a:ext cx="37605" cy="272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85588E2-CE49-817C-CDC4-2E87D1E560E1}"/>
                  </a:ext>
                </a:extLst>
              </p:cNvPr>
              <p:cNvSpPr txBox="1"/>
              <p:nvPr/>
            </p:nvSpPr>
            <p:spPr>
              <a:xfrm>
                <a:off x="7332142" y="2356807"/>
                <a:ext cx="1849503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Final Answer</a:t>
                </a:r>
              </a:p>
              <a:p>
                <a:pPr>
                  <a:buNone/>
                </a:pPr>
                <a:r>
                  <a:rPr lang="en-US" dirty="0"/>
                  <a:t> (by substitution):</a:t>
                </a:r>
              </a:p>
              <a:p>
                <a:pPr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85588E2-CE49-817C-CDC4-2E87D1E56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42" y="2356807"/>
                <a:ext cx="1849503" cy="984885"/>
              </a:xfrm>
              <a:prstGeom prst="rect">
                <a:avLst/>
              </a:prstGeom>
              <a:blipFill>
                <a:blip r:embed="rId10"/>
                <a:stretch>
                  <a:fillRect l="-990" t="-1242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686A5B9-510D-F711-C22D-4D429C9AE33B}"/>
              </a:ext>
            </a:extLst>
          </p:cNvPr>
          <p:cNvSpPr txBox="1"/>
          <p:nvPr/>
        </p:nvSpPr>
        <p:spPr>
          <a:xfrm>
            <a:off x="1436256" y="2279539"/>
            <a:ext cx="1723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Solve one equation</a:t>
            </a:r>
          </a:p>
          <a:p>
            <a:r>
              <a:rPr lang="en-US" sz="1200" b="1" dirty="0"/>
              <a:t> for one variable</a:t>
            </a:r>
          </a:p>
        </p:txBody>
      </p:sp>
      <p:pic>
        <p:nvPicPr>
          <p:cNvPr id="1026" name="Picture 2" descr="GeoGebra - Wikipedia">
            <a:hlinkClick r:id="rId11"/>
            <a:extLst>
              <a:ext uri="{FF2B5EF4-FFF2-40B4-BE49-F238E27FC236}">
                <a16:creationId xmlns:a16="http://schemas.microsoft.com/office/drawing/2014/main" id="{4A3E3B49-95EA-ADE9-19F1-4295684D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70" y="4191550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D9D4CCEC-B067-0072-5F05-8C7BC3467680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CDAE9D94-8742-1663-A076-8EF905795B28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D9C116EB-F1FA-3F7B-1822-EBF3C11C3A5D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42D90D1-D889-08F8-B738-01C7CCC10A11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478A4864-1F4F-BD91-67A4-6066C408F15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11B15-2B44-FE5A-805D-C6C45DA51540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692E037-95E0-5B16-CA8F-9EEE8151B41A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E65E0AB0-9CC6-51CD-EE51-B248D458F653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A4E9F88-F688-1173-9113-79A8BB85966D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7DC9D64-9911-6420-9EF2-C6D04E7C0AFE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6874A6D1-A872-BB5A-42F4-0CA18C68350D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0D39813D-27BD-FC8E-4CC3-89F0CB130C94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998F71B3-2D60-78B5-4E60-9BEBC611C3EC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C4AFA72A-2305-71CC-B295-4150CD27083C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7ADE3A91-C549-BC49-F416-D8BCF9FFF695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874C0FF-8AB8-5F9A-C5E8-3B746C03D412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C4F246DC-BF8D-6D41-0E18-3FE9C174B6DB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651E2F-A607-7B9C-CE1A-81A57CB9D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4DF5245C-E5C9-201F-621A-A7665DD13FAA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A8FF9-896A-4011-C9FB-E942ECCAAAF2}"/>
              </a:ext>
            </a:extLst>
          </p:cNvPr>
          <p:cNvSpPr txBox="1"/>
          <p:nvPr/>
        </p:nvSpPr>
        <p:spPr>
          <a:xfrm>
            <a:off x="1395368" y="732883"/>
            <a:ext cx="7358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substitution method to solve the following pair of simultaneous equations.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39BC36-B875-16A2-9CAC-A43193EB7209}"/>
                  </a:ext>
                </a:extLst>
              </p:cNvPr>
              <p:cNvSpPr txBox="1"/>
              <p:nvPr/>
            </p:nvSpPr>
            <p:spPr>
              <a:xfrm>
                <a:off x="1472747" y="1092866"/>
                <a:ext cx="1943100" cy="1321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39BC36-B875-16A2-9CAC-A43193EB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47" y="1092866"/>
                <a:ext cx="1943100" cy="132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FF727AA-8169-CD16-EAAF-6AEB6ADAC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87" y="4262034"/>
            <a:ext cx="2185179" cy="8455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794E5B-0FCA-83D9-961A-0CB4EE17F4E3}"/>
              </a:ext>
            </a:extLst>
          </p:cNvPr>
          <p:cNvSpPr/>
          <p:nvPr/>
        </p:nvSpPr>
        <p:spPr>
          <a:xfrm>
            <a:off x="1372116" y="4376306"/>
            <a:ext cx="15142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GeoGebra to check your solution </a:t>
            </a:r>
          </a:p>
        </p:txBody>
      </p:sp>
      <p:pic>
        <p:nvPicPr>
          <p:cNvPr id="22" name="Picture 2" descr="GeoGebra - Wikipedia">
            <a:hlinkClick r:id="rId6"/>
            <a:extLst>
              <a:ext uri="{FF2B5EF4-FFF2-40B4-BE49-F238E27FC236}">
                <a16:creationId xmlns:a16="http://schemas.microsoft.com/office/drawing/2014/main" id="{00666E31-47B7-A312-CFFE-53EEB772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89" y="4269358"/>
            <a:ext cx="871023" cy="87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69F5B11-7E60-AE8E-99A8-B0E6BD4EBB88}"/>
              </a:ext>
            </a:extLst>
          </p:cNvPr>
          <p:cNvSpPr/>
          <p:nvPr/>
        </p:nvSpPr>
        <p:spPr>
          <a:xfrm>
            <a:off x="91851" y="897712"/>
            <a:ext cx="1179634" cy="4245788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5A1B3D41-AC6E-42CC-382D-81967F000E57}"/>
              </a:ext>
            </a:extLst>
          </p:cNvPr>
          <p:cNvSpPr/>
          <p:nvPr/>
        </p:nvSpPr>
        <p:spPr>
          <a:xfrm>
            <a:off x="7511062" y="276859"/>
            <a:ext cx="1572456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65311E0-4002-C980-2D21-F840E1AF3DD7}"/>
              </a:ext>
            </a:extLst>
          </p:cNvPr>
          <p:cNvSpPr/>
          <p:nvPr/>
        </p:nvSpPr>
        <p:spPr>
          <a:xfrm>
            <a:off x="6351976" y="276859"/>
            <a:ext cx="1298190" cy="335471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6BE298A-03EE-DD41-0BB6-D0B221150765}"/>
              </a:ext>
            </a:extLst>
          </p:cNvPr>
          <p:cNvSpPr/>
          <p:nvPr/>
        </p:nvSpPr>
        <p:spPr>
          <a:xfrm>
            <a:off x="5153359" y="268639"/>
            <a:ext cx="1298190" cy="335490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095B514E-8C79-A484-38B3-B1BAFAC9B188}"/>
              </a:ext>
            </a:extLst>
          </p:cNvPr>
          <p:cNvSpPr/>
          <p:nvPr/>
        </p:nvSpPr>
        <p:spPr>
          <a:xfrm>
            <a:off x="1271486" y="276859"/>
            <a:ext cx="4020978" cy="332728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Substitution and Elimination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68B93-41FB-2897-2C9A-8F2EFDCE6931}"/>
              </a:ext>
            </a:extLst>
          </p:cNvPr>
          <p:cNvSpPr/>
          <p:nvPr/>
        </p:nvSpPr>
        <p:spPr>
          <a:xfrm>
            <a:off x="1395993" y="633777"/>
            <a:ext cx="7742974" cy="4473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DCC4DC3D-8F18-E7E5-6105-9FC905692FA8}"/>
              </a:ext>
            </a:extLst>
          </p:cNvPr>
          <p:cNvSpPr/>
          <p:nvPr/>
        </p:nvSpPr>
        <p:spPr>
          <a:xfrm>
            <a:off x="7754" y="1747259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2257A7AD-421C-29EC-37AE-6216C4A521DE}"/>
              </a:ext>
            </a:extLst>
          </p:cNvPr>
          <p:cNvSpPr/>
          <p:nvPr/>
        </p:nvSpPr>
        <p:spPr>
          <a:xfrm>
            <a:off x="7754" y="2123814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F153496A-9D88-A72F-8D5F-2EC58397EECA}"/>
              </a:ext>
            </a:extLst>
          </p:cNvPr>
          <p:cNvSpPr/>
          <p:nvPr/>
        </p:nvSpPr>
        <p:spPr>
          <a:xfrm>
            <a:off x="1" y="2888897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C985A6E3-8F77-E043-4461-8BA00F19D200}"/>
              </a:ext>
            </a:extLst>
          </p:cNvPr>
          <p:cNvSpPr/>
          <p:nvPr/>
        </p:nvSpPr>
        <p:spPr>
          <a:xfrm>
            <a:off x="1" y="2510372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B49A0E4-27AB-6002-6831-152D04F36C60}"/>
              </a:ext>
            </a:extLst>
          </p:cNvPr>
          <p:cNvSpPr/>
          <p:nvPr/>
        </p:nvSpPr>
        <p:spPr>
          <a:xfrm>
            <a:off x="14472" y="3277153"/>
            <a:ext cx="1380896" cy="3354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1E49A654-200C-FADB-AADD-493F5594216A}"/>
              </a:ext>
            </a:extLst>
          </p:cNvPr>
          <p:cNvSpPr/>
          <p:nvPr/>
        </p:nvSpPr>
        <p:spPr>
          <a:xfrm>
            <a:off x="14472" y="1346804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8E3132B6-F608-FF9A-3BA6-30CA6521B392}"/>
              </a:ext>
            </a:extLst>
          </p:cNvPr>
          <p:cNvSpPr/>
          <p:nvPr/>
        </p:nvSpPr>
        <p:spPr>
          <a:xfrm>
            <a:off x="1" y="3663711"/>
            <a:ext cx="1380896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7B6B556-F60F-59FA-A4E4-9CF277B9CE19}"/>
              </a:ext>
            </a:extLst>
          </p:cNvPr>
          <p:cNvSpPr/>
          <p:nvPr/>
        </p:nvSpPr>
        <p:spPr>
          <a:xfrm>
            <a:off x="27328" y="4034193"/>
            <a:ext cx="1355182" cy="3273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98013679-041A-F077-B0D2-5F059504D841}"/>
              </a:ext>
            </a:extLst>
          </p:cNvPr>
          <p:cNvSpPr/>
          <p:nvPr/>
        </p:nvSpPr>
        <p:spPr>
          <a:xfrm>
            <a:off x="-8780" y="4404675"/>
            <a:ext cx="1380896" cy="3273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D1F6E74-CF6A-6614-6842-4BA0AB269E86}"/>
              </a:ext>
            </a:extLst>
          </p:cNvPr>
          <p:cNvSpPr/>
          <p:nvPr/>
        </p:nvSpPr>
        <p:spPr>
          <a:xfrm>
            <a:off x="-8780" y="4773930"/>
            <a:ext cx="1380895" cy="2917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A498ACD-B1F4-DCE1-3E81-5331E8155C8F}"/>
              </a:ext>
            </a:extLst>
          </p:cNvPr>
          <p:cNvSpPr txBox="1">
            <a:spLocks/>
          </p:cNvSpPr>
          <p:nvPr/>
        </p:nvSpPr>
        <p:spPr>
          <a:xfrm>
            <a:off x="-64519" y="-15714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44E918-CB40-5F5E-45B8-3D9DF6B4B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22C3857-6A05-C5C2-8FE3-81578024D9EC}"/>
              </a:ext>
            </a:extLst>
          </p:cNvPr>
          <p:cNvSpPr/>
          <p:nvPr/>
        </p:nvSpPr>
        <p:spPr>
          <a:xfrm>
            <a:off x="0" y="969633"/>
            <a:ext cx="1380897" cy="33573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71725-7062-B167-0E39-09F8D6BFED42}"/>
                  </a:ext>
                </a:extLst>
              </p:cNvPr>
              <p:cNvSpPr txBox="1"/>
              <p:nvPr/>
            </p:nvSpPr>
            <p:spPr>
              <a:xfrm>
                <a:off x="1372115" y="613263"/>
                <a:ext cx="4967206" cy="1235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We’re solving the system: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ar-JO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71725-7062-B167-0E39-09F8D6BF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15" y="613263"/>
                <a:ext cx="4967206" cy="1235916"/>
              </a:xfrm>
              <a:prstGeom prst="rect">
                <a:avLst/>
              </a:prstGeom>
              <a:blipFill>
                <a:blip r:embed="rId4"/>
                <a:stretch>
                  <a:fillRect l="-368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D7FEBD-C54E-E2AE-F148-830F36F9C14A}"/>
                  </a:ext>
                </a:extLst>
              </p:cNvPr>
              <p:cNvSpPr txBox="1"/>
              <p:nvPr/>
            </p:nvSpPr>
            <p:spPr>
              <a:xfrm>
                <a:off x="1372115" y="2101614"/>
                <a:ext cx="3022689" cy="259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1: </a:t>
                </a:r>
                <a:r>
                  <a:rPr lang="en-US" sz="1200" dirty="0"/>
                  <a:t>Multiply the whole equation by 2: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dirty="0"/>
                  <a:t>So the system becomes: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J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JO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b="1" dirty="0"/>
                  <a:t>Step 2: Solve (3)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J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JO" dirty="0"/>
              </a:p>
              <a:p>
                <a:pPr>
                  <a:lnSpc>
                    <a:spcPct val="150000"/>
                  </a:lnSpc>
                  <a:buNone/>
                </a:pPr>
                <a:endParaRPr lang="ar-JO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D7FEBD-C54E-E2AE-F148-830F36F9C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15" y="2101614"/>
                <a:ext cx="3022689" cy="2591543"/>
              </a:xfrm>
              <a:prstGeom prst="rect">
                <a:avLst/>
              </a:prstGeom>
              <a:blipFill>
                <a:blip r:embed="rId5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C6670-B0E5-05B0-6D84-1AD04998A46E}"/>
                  </a:ext>
                </a:extLst>
              </p:cNvPr>
              <p:cNvSpPr txBox="1"/>
              <p:nvPr/>
            </p:nvSpPr>
            <p:spPr>
              <a:xfrm>
                <a:off x="4418681" y="2101614"/>
                <a:ext cx="2254767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3: Substitute into (2)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J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JO" sz="1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ar-JO" sz="15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C6670-B0E5-05B0-6D84-1AD04998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81" y="2101614"/>
                <a:ext cx="2254767" cy="2169825"/>
              </a:xfrm>
              <a:prstGeom prst="rect">
                <a:avLst/>
              </a:prstGeom>
              <a:blipFill>
                <a:blip r:embed="rId6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0FE93-8608-596F-57D5-30B000271330}"/>
                  </a:ext>
                </a:extLst>
              </p:cNvPr>
              <p:cNvSpPr txBox="1"/>
              <p:nvPr/>
            </p:nvSpPr>
            <p:spPr>
              <a:xfrm>
                <a:off x="6950636" y="2082684"/>
                <a:ext cx="1911143" cy="2765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sz="1200" b="1" dirty="0"/>
                  <a:t>Step 4: Find 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/>
                  <a:t>using (4)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ar-JO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JO" sz="1500" i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ar-JO" sz="1500" dirty="0"/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15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JO" sz="1500" i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500" dirty="0"/>
              </a:p>
              <a:p>
                <a:pPr>
                  <a:lnSpc>
                    <a:spcPct val="150000"/>
                  </a:lnSpc>
                  <a:buNone/>
                </a:pPr>
                <a:endParaRPr lang="en-US" sz="1500" dirty="0"/>
              </a:p>
              <a:p>
                <a:r>
                  <a:rPr lang="en-US" sz="1600" dirty="0"/>
                  <a:t>✅ </a:t>
                </a:r>
                <a:r>
                  <a:rPr lang="en-US" sz="1600" b="1" dirty="0"/>
                  <a:t>Final Answer: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  <a:buNone/>
                </a:pPr>
                <a:endParaRPr lang="ar-JO" sz="15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80FE93-8608-596F-57D5-30B00027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36" y="2082684"/>
                <a:ext cx="1911143" cy="2765694"/>
              </a:xfrm>
              <a:prstGeom prst="rect">
                <a:avLst/>
              </a:prstGeom>
              <a:blipFill>
                <a:blip r:embed="rId7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5775F6-6E01-1998-2E95-4F74969EF538}"/>
              </a:ext>
            </a:extLst>
          </p:cNvPr>
          <p:cNvCxnSpPr>
            <a:cxnSpLocks/>
          </p:cNvCxnSpPr>
          <p:nvPr/>
        </p:nvCxnSpPr>
        <p:spPr>
          <a:xfrm>
            <a:off x="4382866" y="2167713"/>
            <a:ext cx="35815" cy="2822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B263E6-31A3-40E0-A742-49A079882C73}"/>
              </a:ext>
            </a:extLst>
          </p:cNvPr>
          <p:cNvCxnSpPr>
            <a:cxnSpLocks/>
          </p:cNvCxnSpPr>
          <p:nvPr/>
        </p:nvCxnSpPr>
        <p:spPr>
          <a:xfrm>
            <a:off x="6685386" y="2167713"/>
            <a:ext cx="3158" cy="2898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ath Subject for Middle School - 8th Grade: Ratio, Proportion and Percentages by Slidesgo">
  <a:themeElements>
    <a:clrScheme name="Simple Light">
      <a:dk1>
        <a:srgbClr val="434343"/>
      </a:dk1>
      <a:lt1>
        <a:srgbClr val="FFFFFF"/>
      </a:lt1>
      <a:dk2>
        <a:srgbClr val="F5E1A7"/>
      </a:dk2>
      <a:lt2>
        <a:srgbClr val="FFC6AC"/>
      </a:lt2>
      <a:accent1>
        <a:srgbClr val="F8CCDB"/>
      </a:accent1>
      <a:accent2>
        <a:srgbClr val="E5CCF1"/>
      </a:accent2>
      <a:accent3>
        <a:srgbClr val="C2D6F8"/>
      </a:accent3>
      <a:accent4>
        <a:srgbClr val="C6EAB9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1352</Words>
  <Application>Microsoft Office PowerPoint</Application>
  <PresentationFormat>On-screen Show (16:9)</PresentationFormat>
  <Paragraphs>359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Inter</vt:lpstr>
      <vt:lpstr>Adobe Arabic</vt:lpstr>
      <vt:lpstr>Cambria Math</vt:lpstr>
      <vt:lpstr>HelveticaNeueLT Arabic 45 Light</vt:lpstr>
      <vt:lpstr>Wingdings</vt:lpstr>
      <vt:lpstr>Arial</vt:lpstr>
      <vt:lpstr>Times New Roman</vt:lpstr>
      <vt:lpstr>Montserrat</vt:lpstr>
      <vt:lpstr>Delius Swash Caps</vt:lpstr>
      <vt:lpstr>Courier New</vt:lpstr>
      <vt:lpstr>Calibri</vt:lpstr>
      <vt:lpstr>Saira Condensed</vt:lpstr>
      <vt:lpstr>Roboto</vt:lpstr>
      <vt:lpstr>HelveticaNeueLT Arabic 55 Roman</vt:lpstr>
      <vt:lpstr>Math Subject for Middle School - 8th Grade: Ratio, Proportion and Percentages by Slidesgo</vt:lpstr>
      <vt:lpstr>MATH SUBJECT  Substitution and Elimination Method</vt:lpstr>
      <vt:lpstr>PowerPoint Presentation</vt:lpstr>
      <vt:lpstr>PowerPoint Presentation</vt:lpstr>
      <vt:lpstr>PowerPoint Presentation</vt:lpstr>
      <vt:lpstr>Review </vt:lpstr>
      <vt:lpstr>The Substitution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19</cp:revision>
  <dcterms:modified xsi:type="dcterms:W3CDTF">2025-09-21T17:32:18Z</dcterms:modified>
</cp:coreProperties>
</file>