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8" r:id="rId2"/>
    <p:sldId id="270" r:id="rId3"/>
    <p:sldId id="271" r:id="rId4"/>
    <p:sldId id="272" r:id="rId5"/>
    <p:sldId id="256" r:id="rId6"/>
    <p:sldId id="257" r:id="rId7"/>
    <p:sldId id="258" r:id="rId8"/>
    <p:sldId id="269" r:id="rId9"/>
    <p:sldId id="273" r:id="rId10"/>
    <p:sldId id="259" r:id="rId11"/>
    <p:sldId id="260" r:id="rId12"/>
    <p:sldId id="261" r:id="rId13"/>
    <p:sldId id="262" r:id="rId14"/>
    <p:sldId id="265" r:id="rId15"/>
    <p:sldId id="266" r:id="rId16"/>
    <p:sldId id="267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dwa raed" userId="6d5249e625bc30bb" providerId="LiveId" clId="{0F038709-5344-4BFF-A8D0-AAF1DAFC2566}"/>
    <pc:docChg chg="undo custSel delSld modSld">
      <pc:chgData name="fadwa raed" userId="6d5249e625bc30bb" providerId="LiveId" clId="{0F038709-5344-4BFF-A8D0-AAF1DAFC2566}" dt="2025-09-21T10:54:06.931" v="10" actId="1076"/>
      <pc:docMkLst>
        <pc:docMk/>
      </pc:docMkLst>
      <pc:sldChg chg="del">
        <pc:chgData name="fadwa raed" userId="6d5249e625bc30bb" providerId="LiveId" clId="{0F038709-5344-4BFF-A8D0-AAF1DAFC2566}" dt="2025-09-21T10:53:08.340" v="0" actId="47"/>
        <pc:sldMkLst>
          <pc:docMk/>
          <pc:sldMk cId="0" sldId="263"/>
        </pc:sldMkLst>
      </pc:sldChg>
      <pc:sldChg chg="del">
        <pc:chgData name="fadwa raed" userId="6d5249e625bc30bb" providerId="LiveId" clId="{0F038709-5344-4BFF-A8D0-AAF1DAFC2566}" dt="2025-09-21T10:53:09.574" v="1" actId="47"/>
        <pc:sldMkLst>
          <pc:docMk/>
          <pc:sldMk cId="0" sldId="264"/>
        </pc:sldMkLst>
      </pc:sldChg>
      <pc:sldChg chg="modSp mod">
        <pc:chgData name="fadwa raed" userId="6d5249e625bc30bb" providerId="LiveId" clId="{0F038709-5344-4BFF-A8D0-AAF1DAFC2566}" dt="2025-09-21T10:54:06.931" v="10" actId="1076"/>
        <pc:sldMkLst>
          <pc:docMk/>
          <pc:sldMk cId="0" sldId="267"/>
        </pc:sldMkLst>
        <pc:spChg chg="mod">
          <ac:chgData name="fadwa raed" userId="6d5249e625bc30bb" providerId="LiveId" clId="{0F038709-5344-4BFF-A8D0-AAF1DAFC2566}" dt="2025-09-21T10:53:30.942" v="3" actId="1076"/>
          <ac:spMkLst>
            <pc:docMk/>
            <pc:sldMk cId="0" sldId="267"/>
            <ac:spMk id="16" creationId="{00000000-0000-0000-0000-000000000000}"/>
          </ac:spMkLst>
        </pc:spChg>
        <pc:spChg chg="mod">
          <ac:chgData name="fadwa raed" userId="6d5249e625bc30bb" providerId="LiveId" clId="{0F038709-5344-4BFF-A8D0-AAF1DAFC2566}" dt="2025-09-21T10:53:45.650" v="6" actId="1076"/>
          <ac:spMkLst>
            <pc:docMk/>
            <pc:sldMk cId="0" sldId="267"/>
            <ac:spMk id="17" creationId="{00000000-0000-0000-0000-000000000000}"/>
          </ac:spMkLst>
        </pc:spChg>
        <pc:spChg chg="mod">
          <ac:chgData name="fadwa raed" userId="6d5249e625bc30bb" providerId="LiveId" clId="{0F038709-5344-4BFF-A8D0-AAF1DAFC2566}" dt="2025-09-21T10:53:40.982" v="5" actId="1076"/>
          <ac:spMkLst>
            <pc:docMk/>
            <pc:sldMk cId="0" sldId="267"/>
            <ac:spMk id="18" creationId="{00000000-0000-0000-0000-000000000000}"/>
          </ac:spMkLst>
        </pc:spChg>
        <pc:spChg chg="mod">
          <ac:chgData name="fadwa raed" userId="6d5249e625bc30bb" providerId="LiveId" clId="{0F038709-5344-4BFF-A8D0-AAF1DAFC2566}" dt="2025-09-21T10:54:01.619" v="9" actId="1076"/>
          <ac:spMkLst>
            <pc:docMk/>
            <pc:sldMk cId="0" sldId="267"/>
            <ac:spMk id="19" creationId="{00000000-0000-0000-0000-000000000000}"/>
          </ac:spMkLst>
        </pc:spChg>
        <pc:spChg chg="mod">
          <ac:chgData name="fadwa raed" userId="6d5249e625bc30bb" providerId="LiveId" clId="{0F038709-5344-4BFF-A8D0-AAF1DAFC2566}" dt="2025-09-21T10:54:06.931" v="10" actId="1076"/>
          <ac:spMkLst>
            <pc:docMk/>
            <pc:sldMk cId="0" sldId="267"/>
            <ac:spMk id="20" creationId="{00000000-0000-0000-0000-000000000000}"/>
          </ac:spMkLst>
        </pc:spChg>
        <pc:picChg chg="mod">
          <ac:chgData name="fadwa raed" userId="6d5249e625bc30bb" providerId="LiveId" clId="{0F038709-5344-4BFF-A8D0-AAF1DAFC2566}" dt="2025-09-21T10:53:23.354" v="2" actId="1076"/>
          <ac:picMkLst>
            <pc:docMk/>
            <pc:sldMk cId="0" sldId="267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11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34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3.png"/><Relationship Id="rId21" Type="http://schemas.openxmlformats.org/officeDocument/2006/relationships/image" Target="../media/image7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0.jpe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35.png"/><Relationship Id="rId23" Type="http://schemas.openxmlformats.org/officeDocument/2006/relationships/image" Target="../media/image39.png"/><Relationship Id="rId10" Type="http://schemas.openxmlformats.org/officeDocument/2006/relationships/image" Target="../media/image66.png"/><Relationship Id="rId19" Type="http://schemas.openxmlformats.org/officeDocument/2006/relationships/image" Target="../media/image72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Relationship Id="rId22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19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3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nshine Vector Art, Icons, and Graphics for Free Download">
            <a:extLst>
              <a:ext uri="{FF2B5EF4-FFF2-40B4-BE49-F238E27FC236}">
                <a16:creationId xmlns:a16="http://schemas.microsoft.com/office/drawing/2014/main" id="{F0C0ED6A-0C48-34B1-F1D7-C0974E5B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6863F6-9C1B-6A17-A5A0-2CF8E24D9380}"/>
              </a:ext>
            </a:extLst>
          </p:cNvPr>
          <p:cNvSpPr/>
          <p:nvPr/>
        </p:nvSpPr>
        <p:spPr>
          <a:xfrm>
            <a:off x="578145" y="3501598"/>
            <a:ext cx="5798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Good Morning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Types of Sentences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473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971800"/>
            <a:ext cx="3047851" cy="1676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790950"/>
            <a:ext cx="1524000" cy="38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971800"/>
            <a:ext cx="3047851" cy="1676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790950"/>
            <a:ext cx="1524000" cy="38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2971800"/>
            <a:ext cx="3047851" cy="16764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1357394" y="1333500"/>
            <a:ext cx="947706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84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Types of Sentences </a:t>
            </a:r>
            <a:endParaRPr lang="en-US" sz="3840" dirty="0"/>
          </a:p>
        </p:txBody>
      </p:sp>
      <p:sp>
        <p:nvSpPr>
          <p:cNvPr id="12" name="Text 1"/>
          <p:cNvSpPr/>
          <p:nvPr/>
        </p:nvSpPr>
        <p:spPr>
          <a:xfrm>
            <a:off x="1357394" y="2057400"/>
            <a:ext cx="947706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fun way to learn about sentence types</a:t>
            </a:r>
            <a:endParaRPr lang="en-US" sz="1646" dirty="0"/>
          </a:p>
        </p:txBody>
      </p:sp>
      <p:sp>
        <p:nvSpPr>
          <p:cNvPr id="13" name="Text 2"/>
          <p:cNvSpPr/>
          <p:nvPr/>
        </p:nvSpPr>
        <p:spPr>
          <a:xfrm>
            <a:off x="2148780" y="3810000"/>
            <a:ext cx="197811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Simple Sentence</a:t>
            </a:r>
            <a:endParaRPr lang="en-US" sz="1380" dirty="0"/>
          </a:p>
        </p:txBody>
      </p:sp>
      <p:sp>
        <p:nvSpPr>
          <p:cNvPr id="14" name="Text 3"/>
          <p:cNvSpPr/>
          <p:nvPr/>
        </p:nvSpPr>
        <p:spPr>
          <a:xfrm>
            <a:off x="1898005" y="4076700"/>
            <a:ext cx="25296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Independent Teenager</a:t>
            </a:r>
            <a:endParaRPr lang="en-US" sz="1260" dirty="0"/>
          </a:p>
        </p:txBody>
      </p:sp>
      <p:sp>
        <p:nvSpPr>
          <p:cNvPr id="15" name="Text 4"/>
          <p:cNvSpPr/>
          <p:nvPr/>
        </p:nvSpPr>
        <p:spPr>
          <a:xfrm>
            <a:off x="4990654" y="3810000"/>
            <a:ext cx="243143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Compound Sentence</a:t>
            </a:r>
            <a:endParaRPr lang="en-US" sz="1380" dirty="0"/>
          </a:p>
        </p:txBody>
      </p:sp>
      <p:sp>
        <p:nvSpPr>
          <p:cNvPr id="16" name="Text 5"/>
          <p:cNvSpPr/>
          <p:nvPr/>
        </p:nvSpPr>
        <p:spPr>
          <a:xfrm>
            <a:off x="5678091" y="4076700"/>
            <a:ext cx="919237" cy="2446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endParaRPr lang="en-US" sz="1260" dirty="0"/>
          </a:p>
        </p:txBody>
      </p:sp>
      <p:sp>
        <p:nvSpPr>
          <p:cNvPr id="17" name="Text 6"/>
          <p:cNvSpPr/>
          <p:nvPr/>
        </p:nvSpPr>
        <p:spPr>
          <a:xfrm>
            <a:off x="8149233" y="3810000"/>
            <a:ext cx="218832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Complex Sentence</a:t>
            </a:r>
            <a:endParaRPr lang="en-US" sz="1380" dirty="0"/>
          </a:p>
        </p:txBody>
      </p:sp>
      <p:sp>
        <p:nvSpPr>
          <p:cNvPr id="18" name="Text 7"/>
          <p:cNvSpPr/>
          <p:nvPr/>
        </p:nvSpPr>
        <p:spPr>
          <a:xfrm>
            <a:off x="8345091" y="4076700"/>
            <a:ext cx="1757273" cy="2446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endParaRPr lang="en-US" sz="1260" dirty="0"/>
          </a:p>
        </p:txBody>
      </p:sp>
      <p:sp>
        <p:nvSpPr>
          <p:cNvPr id="19" name="Text 8"/>
          <p:cNvSpPr/>
          <p:nvPr/>
        </p:nvSpPr>
        <p:spPr>
          <a:xfrm>
            <a:off x="1632756" y="5257800"/>
            <a:ext cx="892633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i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"Imagine sentences are like people in a family. Each one has a different personality!"</a:t>
            </a:r>
            <a:endParaRPr lang="en-US" sz="1380" dirty="0"/>
          </a:p>
        </p:txBody>
      </p:sp>
      <p:sp>
        <p:nvSpPr>
          <p:cNvPr id="20" name="Text 9"/>
          <p:cNvSpPr/>
          <p:nvPr/>
        </p:nvSpPr>
        <p:spPr>
          <a:xfrm>
            <a:off x="11153924" y="6477000"/>
            <a:ext cx="9742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2025-09-17</a:t>
            </a:r>
            <a:endParaRPr lang="en-US" sz="11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86000"/>
            <a:ext cx="5486400" cy="3505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009900"/>
            <a:ext cx="238125" cy="19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429000"/>
            <a:ext cx="190500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848100"/>
            <a:ext cx="171450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305300"/>
            <a:ext cx="5029200" cy="1257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52197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792" y="5219700"/>
            <a:ext cx="1333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0600" y="2286000"/>
            <a:ext cx="762000" cy="762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3200400"/>
            <a:ext cx="5486400" cy="2590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3810000"/>
            <a:ext cx="5029200" cy="609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0" y="46101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4914900"/>
            <a:ext cx="152400" cy="1524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426720" y="461025"/>
            <a:ext cx="11582400" cy="7248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3618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Sentence = The Independent sentence </a:t>
            </a:r>
            <a:endParaRPr lang="en-US" sz="3618" dirty="0"/>
          </a:p>
        </p:txBody>
      </p:sp>
      <p:sp>
        <p:nvSpPr>
          <p:cNvPr id="16" name="Text 1"/>
          <p:cNvSpPr/>
          <p:nvPr/>
        </p:nvSpPr>
        <p:spPr>
          <a:xfrm>
            <a:off x="685800" y="2514600"/>
            <a:ext cx="5532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Independent Teenager</a:t>
            </a:r>
            <a:endParaRPr lang="en-US" sz="1646" dirty="0"/>
          </a:p>
        </p:txBody>
      </p:sp>
      <p:sp>
        <p:nvSpPr>
          <p:cNvPr id="17" name="Text 2"/>
          <p:cNvSpPr/>
          <p:nvPr/>
        </p:nvSpPr>
        <p:spPr>
          <a:xfrm>
            <a:off x="1038225" y="2971800"/>
            <a:ext cx="355858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Lives alone, doesn't need anyone else</a:t>
            </a:r>
            <a:endParaRPr lang="en-US" sz="1380" dirty="0"/>
          </a:p>
        </p:txBody>
      </p:sp>
      <p:sp>
        <p:nvSpPr>
          <p:cNvPr id="18" name="Text 3"/>
          <p:cNvSpPr/>
          <p:nvPr/>
        </p:nvSpPr>
        <p:spPr>
          <a:xfrm>
            <a:off x="990600" y="3390900"/>
            <a:ext cx="30520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Expresses one complete thought</a:t>
            </a:r>
            <a:endParaRPr lang="en-US" sz="1380" dirty="0"/>
          </a:p>
        </p:txBody>
      </p:sp>
      <p:sp>
        <p:nvSpPr>
          <p:cNvPr id="19" name="Text 4"/>
          <p:cNvSpPr/>
          <p:nvPr/>
        </p:nvSpPr>
        <p:spPr>
          <a:xfrm>
            <a:off x="971550" y="3810000"/>
            <a:ext cx="510843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b="1" u="sng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Rule:</a:t>
            </a: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complete thought = one independent clause</a:t>
            </a:r>
            <a:endParaRPr lang="en-US" sz="1380" dirty="0"/>
          </a:p>
        </p:txBody>
      </p:sp>
      <p:sp>
        <p:nvSpPr>
          <p:cNvPr id="20" name="Text 5"/>
          <p:cNvSpPr/>
          <p:nvPr/>
        </p:nvSpPr>
        <p:spPr>
          <a:xfrm>
            <a:off x="838200" y="4457700"/>
            <a:ext cx="5196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 Question:</a:t>
            </a:r>
            <a:endParaRPr lang="en-US" sz="1380" dirty="0"/>
          </a:p>
        </p:txBody>
      </p:sp>
      <p:sp>
        <p:nvSpPr>
          <p:cNvPr id="21" name="Text 6"/>
          <p:cNvSpPr/>
          <p:nvPr/>
        </p:nvSpPr>
        <p:spPr>
          <a:xfrm>
            <a:off x="838200" y="4800600"/>
            <a:ext cx="5196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"Can this sentence survive on its own?"</a:t>
            </a:r>
            <a:endParaRPr lang="en-US" sz="1380" dirty="0"/>
          </a:p>
        </p:txBody>
      </p:sp>
      <p:sp>
        <p:nvSpPr>
          <p:cNvPr id="22" name="Text 7"/>
          <p:cNvSpPr/>
          <p:nvPr/>
        </p:nvSpPr>
        <p:spPr>
          <a:xfrm>
            <a:off x="1028700" y="5181600"/>
            <a:ext cx="2735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Yes</a:t>
            </a:r>
            <a:endParaRPr lang="en-US" sz="1120" dirty="0"/>
          </a:p>
        </p:txBody>
      </p:sp>
      <p:sp>
        <p:nvSpPr>
          <p:cNvPr id="23" name="Text 8"/>
          <p:cNvSpPr/>
          <p:nvPr/>
        </p:nvSpPr>
        <p:spPr>
          <a:xfrm>
            <a:off x="1601242" y="5181600"/>
            <a:ext cx="5497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u="sng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</a:t>
            </a:r>
            <a:endParaRPr lang="en-US" sz="1120" dirty="0"/>
          </a:p>
        </p:txBody>
      </p:sp>
      <p:sp>
        <p:nvSpPr>
          <p:cNvPr id="24" name="Text 9"/>
          <p:cNvSpPr/>
          <p:nvPr/>
        </p:nvSpPr>
        <p:spPr>
          <a:xfrm>
            <a:off x="6477000" y="34290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</a:t>
            </a:r>
            <a:endParaRPr lang="en-US" sz="1380" dirty="0"/>
          </a:p>
        </p:txBody>
      </p:sp>
      <p:sp>
        <p:nvSpPr>
          <p:cNvPr id="25" name="Text 10"/>
          <p:cNvSpPr/>
          <p:nvPr/>
        </p:nvSpPr>
        <p:spPr>
          <a:xfrm>
            <a:off x="6629400" y="3810000"/>
            <a:ext cx="5532120" cy="284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"I love salad."</a:t>
            </a:r>
            <a:endParaRPr lang="en-US" sz="1646" dirty="0"/>
          </a:p>
        </p:txBody>
      </p:sp>
      <p:sp>
        <p:nvSpPr>
          <p:cNvPr id="26" name="Text 11"/>
          <p:cNvSpPr/>
          <p:nvPr/>
        </p:nvSpPr>
        <p:spPr>
          <a:xfrm>
            <a:off x="6705600" y="4572000"/>
            <a:ext cx="2783904" cy="209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"I love salad" survive on its own?</a:t>
            </a:r>
            <a:endParaRPr lang="en-US" sz="1120" dirty="0"/>
          </a:p>
        </p:txBody>
      </p:sp>
      <p:sp>
        <p:nvSpPr>
          <p:cNvPr id="27" name="Text 12"/>
          <p:cNvSpPr/>
          <p:nvPr/>
        </p:nvSpPr>
        <p:spPr>
          <a:xfrm>
            <a:off x="6705600" y="4876800"/>
            <a:ext cx="181735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u="sng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Yes</a:t>
            </a: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Simple Sentence</a:t>
            </a:r>
            <a:endParaRPr lang="en-US" sz="11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55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0" y="1485900"/>
            <a:ext cx="666750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485900"/>
            <a:ext cx="666750" cy="762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00" y="2533650"/>
            <a:ext cx="571500" cy="38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750" y="2400300"/>
            <a:ext cx="965299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300" y="2533650"/>
            <a:ext cx="571500" cy="381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857500"/>
            <a:ext cx="5486400" cy="1066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951" y="2971800"/>
            <a:ext cx="304800" cy="838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1802" y="2971800"/>
            <a:ext cx="338584" cy="838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7438" y="2971800"/>
            <a:ext cx="304800" cy="838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9289" y="2971800"/>
            <a:ext cx="296317" cy="838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2657" y="2971800"/>
            <a:ext cx="271016" cy="838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0724" y="2971800"/>
            <a:ext cx="287982" cy="838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5757" y="2971800"/>
            <a:ext cx="254050" cy="838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076700"/>
            <a:ext cx="5486400" cy="1600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" y="4572000"/>
            <a:ext cx="5181600" cy="4953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8400" y="1485900"/>
            <a:ext cx="5486400" cy="4191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000" y="2209800"/>
            <a:ext cx="238125" cy="1905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77000" y="2628900"/>
            <a:ext cx="238125" cy="1905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77000" y="3048000"/>
            <a:ext cx="238125" cy="1905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77000" y="3467100"/>
            <a:ext cx="171450" cy="1905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77000" y="4191000"/>
            <a:ext cx="5029200" cy="12573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29400" y="5105400"/>
            <a:ext cx="15240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20992" y="5105400"/>
            <a:ext cx="133350" cy="1524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118774" y="317284"/>
            <a:ext cx="11344852" cy="7248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3618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Compound Sentence = Two Independent Clauses </a:t>
            </a:r>
            <a:endParaRPr lang="en-US" sz="3618" dirty="0"/>
          </a:p>
        </p:txBody>
      </p:sp>
      <p:sp>
        <p:nvSpPr>
          <p:cNvPr id="27" name="Text 1"/>
          <p:cNvSpPr/>
          <p:nvPr/>
        </p:nvSpPr>
        <p:spPr>
          <a:xfrm>
            <a:off x="2832050" y="2400300"/>
            <a:ext cx="106182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7E22C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FANBOYS</a:t>
            </a:r>
            <a:endParaRPr lang="en-US" sz="1120" dirty="0"/>
          </a:p>
        </p:txBody>
      </p:sp>
      <p:sp>
        <p:nvSpPr>
          <p:cNvPr id="28" name="Text 2"/>
          <p:cNvSpPr/>
          <p:nvPr/>
        </p:nvSpPr>
        <p:spPr>
          <a:xfrm>
            <a:off x="905768" y="3048000"/>
            <a:ext cx="1024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</a:t>
            </a:r>
            <a:endParaRPr lang="en-US" sz="1120" dirty="0"/>
          </a:p>
        </p:txBody>
      </p:sp>
      <p:sp>
        <p:nvSpPr>
          <p:cNvPr id="29" name="Text 3"/>
          <p:cNvSpPr/>
          <p:nvPr/>
        </p:nvSpPr>
        <p:spPr>
          <a:xfrm>
            <a:off x="876151" y="3505200"/>
            <a:ext cx="167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</a:t>
            </a:r>
            <a:endParaRPr lang="en-US" sz="1120" dirty="0"/>
          </a:p>
        </p:txBody>
      </p:sp>
      <p:sp>
        <p:nvSpPr>
          <p:cNvPr id="30" name="Text 4"/>
          <p:cNvSpPr/>
          <p:nvPr/>
        </p:nvSpPr>
        <p:spPr>
          <a:xfrm>
            <a:off x="1675954" y="3048000"/>
            <a:ext cx="1211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endParaRPr lang="en-US" sz="1120" dirty="0"/>
          </a:p>
        </p:txBody>
      </p:sp>
      <p:sp>
        <p:nvSpPr>
          <p:cNvPr id="31" name="Text 5"/>
          <p:cNvSpPr/>
          <p:nvPr/>
        </p:nvSpPr>
        <p:spPr>
          <a:xfrm>
            <a:off x="1638002" y="3505200"/>
            <a:ext cx="2048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nd</a:t>
            </a:r>
            <a:endParaRPr lang="en-US" sz="1120" dirty="0"/>
          </a:p>
        </p:txBody>
      </p:sp>
      <p:sp>
        <p:nvSpPr>
          <p:cNvPr id="32" name="Text 6"/>
          <p:cNvSpPr/>
          <p:nvPr/>
        </p:nvSpPr>
        <p:spPr>
          <a:xfrm>
            <a:off x="2454771" y="3048000"/>
            <a:ext cx="1211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</a:t>
            </a:r>
            <a:endParaRPr lang="en-US" sz="1120" dirty="0"/>
          </a:p>
        </p:txBody>
      </p:sp>
      <p:sp>
        <p:nvSpPr>
          <p:cNvPr id="33" name="Text 7"/>
          <p:cNvSpPr/>
          <p:nvPr/>
        </p:nvSpPr>
        <p:spPr>
          <a:xfrm>
            <a:off x="2433638" y="3505200"/>
            <a:ext cx="167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</a:t>
            </a:r>
            <a:endParaRPr lang="en-US" sz="1120" dirty="0"/>
          </a:p>
        </p:txBody>
      </p:sp>
      <p:sp>
        <p:nvSpPr>
          <p:cNvPr id="34" name="Text 8"/>
          <p:cNvSpPr/>
          <p:nvPr/>
        </p:nvSpPr>
        <p:spPr>
          <a:xfrm>
            <a:off x="3212306" y="3048000"/>
            <a:ext cx="1211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</a:t>
            </a:r>
            <a:endParaRPr lang="en-US" sz="1120" dirty="0"/>
          </a:p>
        </p:txBody>
      </p:sp>
      <p:sp>
        <p:nvSpPr>
          <p:cNvPr id="35" name="Text 9"/>
          <p:cNvSpPr/>
          <p:nvPr/>
        </p:nvSpPr>
        <p:spPr>
          <a:xfrm>
            <a:off x="3195489" y="3505200"/>
            <a:ext cx="1583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</a:t>
            </a:r>
            <a:endParaRPr lang="en-US" sz="1120" dirty="0"/>
          </a:p>
        </p:txBody>
      </p:sp>
      <p:sp>
        <p:nvSpPr>
          <p:cNvPr id="36" name="Text 10"/>
          <p:cNvSpPr/>
          <p:nvPr/>
        </p:nvSpPr>
        <p:spPr>
          <a:xfrm>
            <a:off x="3948857" y="3048000"/>
            <a:ext cx="1304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endParaRPr lang="en-US" sz="1120" dirty="0"/>
          </a:p>
        </p:txBody>
      </p:sp>
      <p:sp>
        <p:nvSpPr>
          <p:cNvPr id="37" name="Text 11"/>
          <p:cNvSpPr/>
          <p:nvPr/>
        </p:nvSpPr>
        <p:spPr>
          <a:xfrm>
            <a:off x="3978473" y="3505200"/>
            <a:ext cx="6532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</a:t>
            </a:r>
            <a:endParaRPr lang="en-US" sz="1120" dirty="0"/>
          </a:p>
        </p:txBody>
      </p:sp>
      <p:sp>
        <p:nvSpPr>
          <p:cNvPr id="38" name="Text 12"/>
          <p:cNvSpPr/>
          <p:nvPr/>
        </p:nvSpPr>
        <p:spPr>
          <a:xfrm>
            <a:off x="4693890" y="3048000"/>
            <a:ext cx="1118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</a:t>
            </a:r>
            <a:endParaRPr lang="en-US" sz="1120" dirty="0"/>
          </a:p>
        </p:txBody>
      </p:sp>
      <p:sp>
        <p:nvSpPr>
          <p:cNvPr id="39" name="Text 13"/>
          <p:cNvSpPr/>
          <p:nvPr/>
        </p:nvSpPr>
        <p:spPr>
          <a:xfrm>
            <a:off x="4676924" y="3505200"/>
            <a:ext cx="1491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</a:t>
            </a:r>
            <a:endParaRPr lang="en-US" sz="1120" dirty="0"/>
          </a:p>
        </p:txBody>
      </p:sp>
      <p:sp>
        <p:nvSpPr>
          <p:cNvPr id="40" name="Text 14"/>
          <p:cNvSpPr/>
          <p:nvPr/>
        </p:nvSpPr>
        <p:spPr>
          <a:xfrm>
            <a:off x="5421957" y="3048000"/>
            <a:ext cx="1118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</a:t>
            </a:r>
            <a:endParaRPr lang="en-US" sz="1120" dirty="0"/>
          </a:p>
        </p:txBody>
      </p:sp>
      <p:sp>
        <p:nvSpPr>
          <p:cNvPr id="41" name="Text 15"/>
          <p:cNvSpPr/>
          <p:nvPr/>
        </p:nvSpPr>
        <p:spPr>
          <a:xfrm>
            <a:off x="5426125" y="3505200"/>
            <a:ext cx="1024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endParaRPr lang="en-US" sz="1120" dirty="0"/>
          </a:p>
        </p:txBody>
      </p:sp>
      <p:sp>
        <p:nvSpPr>
          <p:cNvPr id="42" name="Text 16"/>
          <p:cNvSpPr/>
          <p:nvPr/>
        </p:nvSpPr>
        <p:spPr>
          <a:xfrm>
            <a:off x="609600" y="4229100"/>
            <a:ext cx="56997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</a:t>
            </a:r>
            <a:endParaRPr lang="en-US" sz="1380" dirty="0"/>
          </a:p>
        </p:txBody>
      </p:sp>
      <p:sp>
        <p:nvSpPr>
          <p:cNvPr id="43" name="Text 17"/>
          <p:cNvSpPr/>
          <p:nvPr/>
        </p:nvSpPr>
        <p:spPr>
          <a:xfrm>
            <a:off x="723900" y="4714875"/>
            <a:ext cx="123912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"I love pizza,</a:t>
            </a:r>
            <a:endParaRPr lang="en-US" sz="1380" dirty="0"/>
          </a:p>
        </p:txBody>
      </p:sp>
      <p:sp>
        <p:nvSpPr>
          <p:cNvPr id="44" name="Text 18"/>
          <p:cNvSpPr/>
          <p:nvPr/>
        </p:nvSpPr>
        <p:spPr>
          <a:xfrm>
            <a:off x="1850380" y="4714875"/>
            <a:ext cx="372606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9333E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</a:t>
            </a:r>
            <a:endParaRPr lang="en-US" sz="1380" dirty="0"/>
          </a:p>
        </p:txBody>
      </p:sp>
      <p:sp>
        <p:nvSpPr>
          <p:cNvPr id="45" name="Text 19"/>
          <p:cNvSpPr/>
          <p:nvPr/>
        </p:nvSpPr>
        <p:spPr>
          <a:xfrm>
            <a:off x="2189113" y="4714875"/>
            <a:ext cx="2310616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 brother loves pasta."</a:t>
            </a:r>
            <a:endParaRPr lang="en-US" sz="1380" dirty="0"/>
          </a:p>
        </p:txBody>
      </p:sp>
      <p:sp>
        <p:nvSpPr>
          <p:cNvPr id="46" name="Text 20"/>
          <p:cNvSpPr/>
          <p:nvPr/>
        </p:nvSpPr>
        <p:spPr>
          <a:xfrm>
            <a:off x="6477000" y="1714500"/>
            <a:ext cx="5532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Twins</a:t>
            </a:r>
            <a:endParaRPr lang="en-US" sz="1646" dirty="0"/>
          </a:p>
        </p:txBody>
      </p:sp>
      <p:sp>
        <p:nvSpPr>
          <p:cNvPr id="47" name="Text 21"/>
          <p:cNvSpPr/>
          <p:nvPr/>
        </p:nvSpPr>
        <p:spPr>
          <a:xfrm>
            <a:off x="6829425" y="2171700"/>
            <a:ext cx="411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strong, independent clauses (like twins)</a:t>
            </a:r>
            <a:endParaRPr lang="en-US" sz="1380" dirty="0"/>
          </a:p>
        </p:txBody>
      </p:sp>
      <p:sp>
        <p:nvSpPr>
          <p:cNvPr id="48" name="Text 22"/>
          <p:cNvSpPr/>
          <p:nvPr/>
        </p:nvSpPr>
        <p:spPr>
          <a:xfrm>
            <a:off x="6829425" y="2590800"/>
            <a:ext cx="32848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Equal in strength, equally important</a:t>
            </a:r>
            <a:endParaRPr lang="en-US" sz="1380" dirty="0"/>
          </a:p>
        </p:txBody>
      </p:sp>
      <p:sp>
        <p:nvSpPr>
          <p:cNvPr id="49" name="Text 23"/>
          <p:cNvSpPr/>
          <p:nvPr/>
        </p:nvSpPr>
        <p:spPr>
          <a:xfrm>
            <a:off x="6829425" y="3009900"/>
            <a:ext cx="4042023" cy="247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Join using FANBOYS conjunctions</a:t>
            </a:r>
            <a:endParaRPr lang="en-US" sz="1380" dirty="0"/>
          </a:p>
        </p:txBody>
      </p:sp>
      <p:sp>
        <p:nvSpPr>
          <p:cNvPr id="50" name="Text 24"/>
          <p:cNvSpPr/>
          <p:nvPr/>
        </p:nvSpPr>
        <p:spPr>
          <a:xfrm>
            <a:off x="6762750" y="3429000"/>
            <a:ext cx="4743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b="1" u="sng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Rule:</a:t>
            </a: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independent clauses joined by a coordinating conjunction</a:t>
            </a:r>
            <a:endParaRPr lang="en-US" sz="1380" dirty="0"/>
          </a:p>
        </p:txBody>
      </p:sp>
      <p:sp>
        <p:nvSpPr>
          <p:cNvPr id="51" name="Text 25"/>
          <p:cNvSpPr/>
          <p:nvPr/>
        </p:nvSpPr>
        <p:spPr>
          <a:xfrm>
            <a:off x="6629400" y="4343400"/>
            <a:ext cx="5196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 Question:</a:t>
            </a:r>
            <a:endParaRPr lang="en-US" sz="1380" dirty="0"/>
          </a:p>
        </p:txBody>
      </p:sp>
      <p:sp>
        <p:nvSpPr>
          <p:cNvPr id="52" name="Text 26"/>
          <p:cNvSpPr/>
          <p:nvPr/>
        </p:nvSpPr>
        <p:spPr>
          <a:xfrm>
            <a:off x="6629400" y="4686300"/>
            <a:ext cx="5196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"Could each twin survive alone?"</a:t>
            </a:r>
            <a:endParaRPr lang="en-US" sz="1380" dirty="0"/>
          </a:p>
        </p:txBody>
      </p:sp>
      <p:sp>
        <p:nvSpPr>
          <p:cNvPr id="53" name="Text 27"/>
          <p:cNvSpPr/>
          <p:nvPr/>
        </p:nvSpPr>
        <p:spPr>
          <a:xfrm>
            <a:off x="6819900" y="5067300"/>
            <a:ext cx="2735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Yes</a:t>
            </a:r>
            <a:endParaRPr lang="en-US" sz="1120" dirty="0"/>
          </a:p>
        </p:txBody>
      </p:sp>
      <p:sp>
        <p:nvSpPr>
          <p:cNvPr id="54" name="Text 28"/>
          <p:cNvSpPr/>
          <p:nvPr/>
        </p:nvSpPr>
        <p:spPr>
          <a:xfrm>
            <a:off x="7392442" y="5067300"/>
            <a:ext cx="8845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u="sng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Compound</a:t>
            </a:r>
            <a:endParaRPr lang="en-US" sz="11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85900"/>
            <a:ext cx="5486400" cy="4876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09800"/>
            <a:ext cx="171450" cy="19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628900"/>
            <a:ext cx="171450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314700"/>
            <a:ext cx="238125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425" y="3705225"/>
            <a:ext cx="800546" cy="3238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9221" y="3705225"/>
            <a:ext cx="833884" cy="3238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8355" y="3705225"/>
            <a:ext cx="579983" cy="3238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3589" y="3705225"/>
            <a:ext cx="580281" cy="3238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9120" y="3705225"/>
            <a:ext cx="283666" cy="3238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" y="4229100"/>
            <a:ext cx="5029200" cy="1257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51435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5916" y="5143500"/>
            <a:ext cx="13335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1425" y="1485900"/>
            <a:ext cx="2800350" cy="1828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8400" y="3467100"/>
            <a:ext cx="5486400" cy="2895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7000" y="4076700"/>
            <a:ext cx="5029200" cy="609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000" y="4838700"/>
            <a:ext cx="2438400" cy="609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3200" y="4933950"/>
            <a:ext cx="13335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67800" y="4838700"/>
            <a:ext cx="2438400" cy="609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0" y="4933950"/>
            <a:ext cx="13335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77000" y="563880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0" y="5943600"/>
            <a:ext cx="152400" cy="1524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512475" y="304800"/>
            <a:ext cx="11167050" cy="7248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3618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Sentence </a:t>
            </a:r>
            <a:endParaRPr lang="en-US" sz="3618" dirty="0"/>
          </a:p>
        </p:txBody>
      </p:sp>
      <p:sp>
        <p:nvSpPr>
          <p:cNvPr id="25" name="Text 1"/>
          <p:cNvSpPr/>
          <p:nvPr/>
        </p:nvSpPr>
        <p:spPr>
          <a:xfrm>
            <a:off x="685800" y="1714500"/>
            <a:ext cx="5532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Parent &amp; Child Relationship</a:t>
            </a:r>
            <a:endParaRPr lang="en-US" sz="1646" dirty="0"/>
          </a:p>
        </p:txBody>
      </p:sp>
      <p:sp>
        <p:nvSpPr>
          <p:cNvPr id="26" name="Text 2"/>
          <p:cNvSpPr/>
          <p:nvPr/>
        </p:nvSpPr>
        <p:spPr>
          <a:xfrm>
            <a:off x="971550" y="2171700"/>
            <a:ext cx="356480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strong adult (independent clause)</a:t>
            </a:r>
            <a:endParaRPr lang="en-US" sz="1380" dirty="0"/>
          </a:p>
        </p:txBody>
      </p:sp>
      <p:sp>
        <p:nvSpPr>
          <p:cNvPr id="27" name="Text 3"/>
          <p:cNvSpPr/>
          <p:nvPr/>
        </p:nvSpPr>
        <p:spPr>
          <a:xfrm>
            <a:off x="971550" y="2590800"/>
            <a:ext cx="4743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child (dependent clause) who needs the adult for meaning</a:t>
            </a:r>
            <a:endParaRPr lang="en-US" sz="1380" dirty="0"/>
          </a:p>
        </p:txBody>
      </p:sp>
      <p:sp>
        <p:nvSpPr>
          <p:cNvPr id="28" name="Text 4"/>
          <p:cNvSpPr/>
          <p:nvPr/>
        </p:nvSpPr>
        <p:spPr>
          <a:xfrm>
            <a:off x="1038225" y="3276600"/>
            <a:ext cx="328502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Connected by subordinating words:</a:t>
            </a:r>
            <a:endParaRPr lang="en-US" sz="1380" dirty="0"/>
          </a:p>
        </p:txBody>
      </p:sp>
      <p:sp>
        <p:nvSpPr>
          <p:cNvPr id="29" name="Text 5"/>
          <p:cNvSpPr/>
          <p:nvPr/>
        </p:nvSpPr>
        <p:spPr>
          <a:xfrm>
            <a:off x="828675" y="3705225"/>
            <a:ext cx="88060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because</a:t>
            </a:r>
            <a:endParaRPr lang="en-US" sz="1120" dirty="0"/>
          </a:p>
        </p:txBody>
      </p:sp>
      <p:sp>
        <p:nvSpPr>
          <p:cNvPr id="30" name="Text 6"/>
          <p:cNvSpPr/>
          <p:nvPr/>
        </p:nvSpPr>
        <p:spPr>
          <a:xfrm>
            <a:off x="1724471" y="3705225"/>
            <a:ext cx="917272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although</a:t>
            </a:r>
            <a:endParaRPr lang="en-US" sz="1120" dirty="0"/>
          </a:p>
        </p:txBody>
      </p:sp>
      <p:sp>
        <p:nvSpPr>
          <p:cNvPr id="31" name="Text 7"/>
          <p:cNvSpPr/>
          <p:nvPr/>
        </p:nvSpPr>
        <p:spPr>
          <a:xfrm>
            <a:off x="2653605" y="3705225"/>
            <a:ext cx="637982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</a:t>
            </a:r>
            <a:endParaRPr lang="en-US" sz="1120" dirty="0"/>
          </a:p>
        </p:txBody>
      </p:sp>
      <p:sp>
        <p:nvSpPr>
          <p:cNvPr id="32" name="Text 8"/>
          <p:cNvSpPr/>
          <p:nvPr/>
        </p:nvSpPr>
        <p:spPr>
          <a:xfrm>
            <a:off x="3328839" y="3705225"/>
            <a:ext cx="638309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since</a:t>
            </a:r>
            <a:endParaRPr lang="en-US" sz="1120" dirty="0"/>
          </a:p>
        </p:txBody>
      </p:sp>
      <p:sp>
        <p:nvSpPr>
          <p:cNvPr id="33" name="Text 9"/>
          <p:cNvSpPr/>
          <p:nvPr/>
        </p:nvSpPr>
        <p:spPr>
          <a:xfrm>
            <a:off x="4004370" y="3705225"/>
            <a:ext cx="312033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</a:t>
            </a:r>
            <a:endParaRPr lang="en-US" sz="1120" dirty="0"/>
          </a:p>
        </p:txBody>
      </p:sp>
      <p:sp>
        <p:nvSpPr>
          <p:cNvPr id="34" name="Text 10"/>
          <p:cNvSpPr/>
          <p:nvPr/>
        </p:nvSpPr>
        <p:spPr>
          <a:xfrm>
            <a:off x="838200" y="4381500"/>
            <a:ext cx="5196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 Question:</a:t>
            </a:r>
            <a:endParaRPr lang="en-US" sz="1380" dirty="0"/>
          </a:p>
        </p:txBody>
      </p:sp>
      <p:sp>
        <p:nvSpPr>
          <p:cNvPr id="35" name="Text 11"/>
          <p:cNvSpPr/>
          <p:nvPr/>
        </p:nvSpPr>
        <p:spPr>
          <a:xfrm>
            <a:off x="838200" y="4724400"/>
            <a:ext cx="5196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"Can the child clause live alone?"</a:t>
            </a:r>
            <a:endParaRPr lang="en-US" sz="1380" dirty="0"/>
          </a:p>
        </p:txBody>
      </p:sp>
      <p:sp>
        <p:nvSpPr>
          <p:cNvPr id="36" name="Text 12"/>
          <p:cNvSpPr/>
          <p:nvPr/>
        </p:nvSpPr>
        <p:spPr>
          <a:xfrm>
            <a:off x="1028700" y="5105400"/>
            <a:ext cx="2142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</a:t>
            </a:r>
            <a:endParaRPr lang="en-US" sz="1120" dirty="0"/>
          </a:p>
        </p:txBody>
      </p:sp>
      <p:sp>
        <p:nvSpPr>
          <p:cNvPr id="37" name="Text 13"/>
          <p:cNvSpPr/>
          <p:nvPr/>
        </p:nvSpPr>
        <p:spPr>
          <a:xfrm>
            <a:off x="1547366" y="5105400"/>
            <a:ext cx="708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u="sng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</a:t>
            </a:r>
            <a:endParaRPr lang="en-US" sz="1120" dirty="0"/>
          </a:p>
        </p:txBody>
      </p:sp>
      <p:sp>
        <p:nvSpPr>
          <p:cNvPr id="38" name="Text 14"/>
          <p:cNvSpPr/>
          <p:nvPr/>
        </p:nvSpPr>
        <p:spPr>
          <a:xfrm>
            <a:off x="6477000" y="36957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</a:t>
            </a:r>
            <a:endParaRPr lang="en-US" sz="1380" dirty="0"/>
          </a:p>
        </p:txBody>
      </p:sp>
      <p:sp>
        <p:nvSpPr>
          <p:cNvPr id="39" name="Text 15"/>
          <p:cNvSpPr/>
          <p:nvPr/>
        </p:nvSpPr>
        <p:spPr>
          <a:xfrm>
            <a:off x="6629400" y="4248150"/>
            <a:ext cx="173861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"I stayed home</a:t>
            </a:r>
            <a:endParaRPr lang="en-US" sz="1646" dirty="0"/>
          </a:p>
        </p:txBody>
      </p:sp>
      <p:sp>
        <p:nvSpPr>
          <p:cNvPr id="40" name="Text 16"/>
          <p:cNvSpPr/>
          <p:nvPr/>
        </p:nvSpPr>
        <p:spPr>
          <a:xfrm>
            <a:off x="8209955" y="4248150"/>
            <a:ext cx="100649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9333E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because</a:t>
            </a:r>
            <a:endParaRPr lang="en-US" sz="1646" dirty="0"/>
          </a:p>
        </p:txBody>
      </p:sp>
      <p:sp>
        <p:nvSpPr>
          <p:cNvPr id="41" name="Text 17"/>
          <p:cNvSpPr/>
          <p:nvPr/>
        </p:nvSpPr>
        <p:spPr>
          <a:xfrm>
            <a:off x="9124950" y="4248150"/>
            <a:ext cx="169653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was raining."</a:t>
            </a:r>
            <a:endParaRPr lang="en-US" sz="1646" dirty="0"/>
          </a:p>
        </p:txBody>
      </p:sp>
      <p:sp>
        <p:nvSpPr>
          <p:cNvPr id="42" name="Text 18"/>
          <p:cNvSpPr/>
          <p:nvPr/>
        </p:nvSpPr>
        <p:spPr>
          <a:xfrm>
            <a:off x="6724650" y="4914900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Independent Clause:</a:t>
            </a:r>
            <a:endParaRPr lang="en-US" sz="1120" dirty="0"/>
          </a:p>
        </p:txBody>
      </p:sp>
      <p:sp>
        <p:nvSpPr>
          <p:cNvPr id="43" name="Text 19"/>
          <p:cNvSpPr/>
          <p:nvPr/>
        </p:nvSpPr>
        <p:spPr>
          <a:xfrm>
            <a:off x="6553200" y="5143500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"I stayed home"</a:t>
            </a:r>
            <a:endParaRPr lang="en-US" sz="1120" dirty="0"/>
          </a:p>
        </p:txBody>
      </p:sp>
      <p:sp>
        <p:nvSpPr>
          <p:cNvPr id="44" name="Text 20"/>
          <p:cNvSpPr/>
          <p:nvPr/>
        </p:nvSpPr>
        <p:spPr>
          <a:xfrm>
            <a:off x="9315450" y="4914900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Dependent Clause:</a:t>
            </a:r>
            <a:endParaRPr lang="en-US" sz="1120" dirty="0"/>
          </a:p>
        </p:txBody>
      </p:sp>
      <p:sp>
        <p:nvSpPr>
          <p:cNvPr id="45" name="Text 21"/>
          <p:cNvSpPr/>
          <p:nvPr/>
        </p:nvSpPr>
        <p:spPr>
          <a:xfrm>
            <a:off x="9144000" y="5143500"/>
            <a:ext cx="2514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"because it was raining"</a:t>
            </a:r>
            <a:endParaRPr lang="en-US" sz="1120" dirty="0"/>
          </a:p>
        </p:txBody>
      </p:sp>
      <p:sp>
        <p:nvSpPr>
          <p:cNvPr id="46" name="Text 22"/>
          <p:cNvSpPr/>
          <p:nvPr/>
        </p:nvSpPr>
        <p:spPr>
          <a:xfrm>
            <a:off x="6705600" y="5600700"/>
            <a:ext cx="32594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"because it was raining" survive alone?</a:t>
            </a:r>
            <a:endParaRPr lang="en-US" sz="1120" dirty="0"/>
          </a:p>
        </p:txBody>
      </p:sp>
      <p:sp>
        <p:nvSpPr>
          <p:cNvPr id="47" name="Text 23"/>
          <p:cNvSpPr/>
          <p:nvPr/>
        </p:nvSpPr>
        <p:spPr>
          <a:xfrm>
            <a:off x="6705600" y="5905500"/>
            <a:ext cx="19006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u="sng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</a:t>
            </a: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Complex Sentence</a:t>
            </a:r>
            <a:endParaRPr lang="en-US" sz="11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6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33500"/>
            <a:ext cx="11582400" cy="1028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1562100"/>
            <a:ext cx="285750" cy="342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552700"/>
            <a:ext cx="11582400" cy="1104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800350"/>
            <a:ext cx="609600" cy="609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" y="2933700"/>
            <a:ext cx="285750" cy="3429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3009900"/>
            <a:ext cx="1751261" cy="495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3771900"/>
            <a:ext cx="5559475" cy="1104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4019550"/>
            <a:ext cx="609600" cy="609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025" y="4152900"/>
            <a:ext cx="361950" cy="3429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229100"/>
            <a:ext cx="3611463" cy="495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7725" y="3771900"/>
            <a:ext cx="5559475" cy="11049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0125" y="4019550"/>
            <a:ext cx="609600" cy="609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1100" y="4152900"/>
            <a:ext cx="247650" cy="342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42125" y="4229100"/>
            <a:ext cx="3964484" cy="495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5067300"/>
            <a:ext cx="11582400" cy="15240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5257800"/>
            <a:ext cx="142875" cy="1905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1872913" y="304800"/>
            <a:ext cx="844617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3618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Activity 2: Sentence Makeover</a:t>
            </a:r>
            <a:endParaRPr lang="en-US" sz="3618" dirty="0"/>
          </a:p>
        </p:txBody>
      </p:sp>
      <p:sp>
        <p:nvSpPr>
          <p:cNvPr id="20" name="Text 1"/>
          <p:cNvSpPr/>
          <p:nvPr/>
        </p:nvSpPr>
        <p:spPr>
          <a:xfrm>
            <a:off x="933450" y="1524000"/>
            <a:ext cx="643760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Sentence Transformation Challenge</a:t>
            </a:r>
            <a:endParaRPr lang="en-US" sz="1646" dirty="0"/>
          </a:p>
        </p:txBody>
      </p:sp>
      <p:sp>
        <p:nvSpPr>
          <p:cNvPr id="21" name="Text 2"/>
          <p:cNvSpPr/>
          <p:nvPr/>
        </p:nvSpPr>
        <p:spPr>
          <a:xfrm>
            <a:off x="933450" y="1905000"/>
            <a:ext cx="643760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Take a simple sentence and transform it into different sentence types!</a:t>
            </a:r>
            <a:endParaRPr lang="en-US" sz="1380" dirty="0"/>
          </a:p>
        </p:txBody>
      </p:sp>
      <p:sp>
        <p:nvSpPr>
          <p:cNvPr id="22" name="Text 3"/>
          <p:cNvSpPr/>
          <p:nvPr/>
        </p:nvSpPr>
        <p:spPr>
          <a:xfrm>
            <a:off x="1219200" y="2705100"/>
            <a:ext cx="192638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Sentence</a:t>
            </a:r>
            <a:endParaRPr lang="en-US" sz="1380" dirty="0"/>
          </a:p>
        </p:txBody>
      </p:sp>
      <p:sp>
        <p:nvSpPr>
          <p:cNvPr id="23" name="Text 4"/>
          <p:cNvSpPr/>
          <p:nvPr/>
        </p:nvSpPr>
        <p:spPr>
          <a:xfrm>
            <a:off x="1333500" y="3124200"/>
            <a:ext cx="167492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"The dog barked."</a:t>
            </a:r>
            <a:endParaRPr lang="en-US" sz="1380" dirty="0"/>
          </a:p>
        </p:txBody>
      </p:sp>
      <p:sp>
        <p:nvSpPr>
          <p:cNvPr id="24" name="Text 5"/>
          <p:cNvSpPr/>
          <p:nvPr/>
        </p:nvSpPr>
        <p:spPr>
          <a:xfrm>
            <a:off x="1219200" y="3924300"/>
            <a:ext cx="39726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Compound (Twins)</a:t>
            </a:r>
            <a:endParaRPr lang="en-US" sz="1380" dirty="0"/>
          </a:p>
        </p:txBody>
      </p:sp>
      <p:sp>
        <p:nvSpPr>
          <p:cNvPr id="25" name="Text 6"/>
          <p:cNvSpPr/>
          <p:nvPr/>
        </p:nvSpPr>
        <p:spPr>
          <a:xfrm>
            <a:off x="1333500" y="4343400"/>
            <a:ext cx="3721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"The dog barked, and the cat ran away."</a:t>
            </a:r>
            <a:endParaRPr lang="en-US" sz="1380" dirty="0"/>
          </a:p>
        </p:txBody>
      </p:sp>
      <p:sp>
        <p:nvSpPr>
          <p:cNvPr id="26" name="Text 7"/>
          <p:cNvSpPr/>
          <p:nvPr/>
        </p:nvSpPr>
        <p:spPr>
          <a:xfrm>
            <a:off x="7242125" y="3924300"/>
            <a:ext cx="436093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(Parent + Child)</a:t>
            </a:r>
            <a:endParaRPr lang="en-US" sz="1380" dirty="0"/>
          </a:p>
        </p:txBody>
      </p:sp>
      <p:sp>
        <p:nvSpPr>
          <p:cNvPr id="27" name="Text 8"/>
          <p:cNvSpPr/>
          <p:nvPr/>
        </p:nvSpPr>
        <p:spPr>
          <a:xfrm>
            <a:off x="7356425" y="4343400"/>
            <a:ext cx="410947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"The dog barked because it saw a stranger."</a:t>
            </a:r>
            <a:endParaRPr lang="en-US" sz="1380" dirty="0"/>
          </a:p>
        </p:txBody>
      </p:sp>
      <p:sp>
        <p:nvSpPr>
          <p:cNvPr id="28" name="Text 9"/>
          <p:cNvSpPr/>
          <p:nvPr/>
        </p:nvSpPr>
        <p:spPr>
          <a:xfrm>
            <a:off x="676275" y="5219700"/>
            <a:ext cx="12405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Turn:</a:t>
            </a:r>
            <a:endParaRPr lang="en-US" sz="1380" dirty="0"/>
          </a:p>
        </p:txBody>
      </p:sp>
      <p:sp>
        <p:nvSpPr>
          <p:cNvPr id="29" name="Text 10"/>
          <p:cNvSpPr/>
          <p:nvPr/>
        </p:nvSpPr>
        <p:spPr>
          <a:xfrm>
            <a:off x="457200" y="5562600"/>
            <a:ext cx="124053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 with a simple sentence. Then create two new sentences:</a:t>
            </a:r>
            <a:endParaRPr lang="en-US" sz="1260" dirty="0"/>
          </a:p>
        </p:txBody>
      </p:sp>
      <p:sp>
        <p:nvSpPr>
          <p:cNvPr id="30" name="Text 11"/>
          <p:cNvSpPr/>
          <p:nvPr/>
        </p:nvSpPr>
        <p:spPr>
          <a:xfrm>
            <a:off x="495300" y="5905500"/>
            <a:ext cx="12363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26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that combines it with another independent clause (Compound)</a:t>
            </a:r>
            <a:endParaRPr lang="en-US" sz="1260" dirty="0"/>
          </a:p>
        </p:txBody>
      </p:sp>
      <p:sp>
        <p:nvSpPr>
          <p:cNvPr id="31" name="Text 12"/>
          <p:cNvSpPr/>
          <p:nvPr/>
        </p:nvSpPr>
        <p:spPr>
          <a:xfrm>
            <a:off x="495300" y="6172200"/>
            <a:ext cx="12363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26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that adds a dependent clause (Complex)</a:t>
            </a:r>
            <a:endParaRPr lang="en-US" sz="12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09800"/>
            <a:ext cx="238125" cy="19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895600"/>
            <a:ext cx="190500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3276600"/>
            <a:ext cx="190500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3695700"/>
            <a:ext cx="238125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4114800"/>
            <a:ext cx="171450" cy="19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4572000"/>
            <a:ext cx="171450" cy="190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4991100"/>
            <a:ext cx="190500" cy="190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4425" y="1485900"/>
            <a:ext cx="514350" cy="457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2095500"/>
            <a:ext cx="5486400" cy="3352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2705100"/>
            <a:ext cx="5029200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0" y="3200400"/>
            <a:ext cx="50292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3695700"/>
            <a:ext cx="5029200" cy="3810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38491" y="4267200"/>
            <a:ext cx="133350" cy="17145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2770376" y="304800"/>
            <a:ext cx="6651248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3618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Activity 3: Story Builder</a:t>
            </a:r>
            <a:endParaRPr lang="en-US" sz="3618" dirty="0"/>
          </a:p>
        </p:txBody>
      </p:sp>
      <p:sp>
        <p:nvSpPr>
          <p:cNvPr id="18" name="Text 1"/>
          <p:cNvSpPr/>
          <p:nvPr/>
        </p:nvSpPr>
        <p:spPr>
          <a:xfrm>
            <a:off x="685800" y="1714500"/>
            <a:ext cx="5532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Story Building Activity</a:t>
            </a:r>
            <a:endParaRPr lang="en-US" sz="1646" dirty="0"/>
          </a:p>
        </p:txBody>
      </p:sp>
      <p:sp>
        <p:nvSpPr>
          <p:cNvPr id="19" name="Text 2"/>
          <p:cNvSpPr/>
          <p:nvPr/>
        </p:nvSpPr>
        <p:spPr>
          <a:xfrm>
            <a:off x="1038225" y="2171700"/>
            <a:ext cx="46767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Groups of students work together to write a short mini-story (3-4 sentences)</a:t>
            </a:r>
            <a:endParaRPr lang="en-US" sz="1380" dirty="0"/>
          </a:p>
        </p:txBody>
      </p:sp>
      <p:sp>
        <p:nvSpPr>
          <p:cNvPr id="20" name="Text 3"/>
          <p:cNvSpPr/>
          <p:nvPr/>
        </p:nvSpPr>
        <p:spPr>
          <a:xfrm>
            <a:off x="990600" y="2857500"/>
            <a:ext cx="44848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Must include at least one of each sentence type:</a:t>
            </a:r>
            <a:endParaRPr lang="en-US" sz="1380" dirty="0"/>
          </a:p>
        </p:txBody>
      </p:sp>
      <p:sp>
        <p:nvSpPr>
          <p:cNvPr id="21" name="Text 4"/>
          <p:cNvSpPr/>
          <p:nvPr/>
        </p:nvSpPr>
        <p:spPr>
          <a:xfrm>
            <a:off x="1333500" y="3276600"/>
            <a:ext cx="3188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"Teenager" (simple sentence)</a:t>
            </a:r>
            <a:endParaRPr lang="en-US" sz="1380" dirty="0"/>
          </a:p>
        </p:txBody>
      </p:sp>
      <p:sp>
        <p:nvSpPr>
          <p:cNvPr id="22" name="Text 5"/>
          <p:cNvSpPr/>
          <p:nvPr/>
        </p:nvSpPr>
        <p:spPr>
          <a:xfrm>
            <a:off x="1381125" y="3695700"/>
            <a:ext cx="311902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"Twin" (compound sentence)</a:t>
            </a:r>
            <a:endParaRPr lang="en-US" sz="1380" dirty="0"/>
          </a:p>
        </p:txBody>
      </p:sp>
      <p:sp>
        <p:nvSpPr>
          <p:cNvPr id="23" name="Text 6"/>
          <p:cNvSpPr/>
          <p:nvPr/>
        </p:nvSpPr>
        <p:spPr>
          <a:xfrm>
            <a:off x="1314450" y="4114800"/>
            <a:ext cx="384098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"Parent &amp; Child" (complex sentence)</a:t>
            </a:r>
            <a:endParaRPr lang="en-US" sz="1380" dirty="0"/>
          </a:p>
        </p:txBody>
      </p:sp>
      <p:sp>
        <p:nvSpPr>
          <p:cNvPr id="24" name="Text 7"/>
          <p:cNvSpPr/>
          <p:nvPr/>
        </p:nvSpPr>
        <p:spPr>
          <a:xfrm>
            <a:off x="971550" y="4533900"/>
            <a:ext cx="298183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Groups share their stories aloud</a:t>
            </a:r>
            <a:endParaRPr lang="en-US" sz="1380" dirty="0"/>
          </a:p>
        </p:txBody>
      </p:sp>
      <p:sp>
        <p:nvSpPr>
          <p:cNvPr id="25" name="Text 8"/>
          <p:cNvSpPr/>
          <p:nvPr/>
        </p:nvSpPr>
        <p:spPr>
          <a:xfrm>
            <a:off x="990600" y="4953000"/>
            <a:ext cx="4123224" cy="2486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endParaRPr lang="en-US" sz="1380" dirty="0"/>
          </a:p>
        </p:txBody>
      </p:sp>
      <p:sp>
        <p:nvSpPr>
          <p:cNvPr id="26" name="Text 9"/>
          <p:cNvSpPr/>
          <p:nvPr/>
        </p:nvSpPr>
        <p:spPr>
          <a:xfrm>
            <a:off x="6225540" y="23241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 Mini-Story:</a:t>
            </a:r>
            <a:endParaRPr lang="en-US" sz="1380" dirty="0"/>
          </a:p>
        </p:txBody>
      </p:sp>
      <p:sp>
        <p:nvSpPr>
          <p:cNvPr id="27" name="Text 10"/>
          <p:cNvSpPr/>
          <p:nvPr/>
        </p:nvSpPr>
        <p:spPr>
          <a:xfrm>
            <a:off x="6553200" y="2781300"/>
            <a:ext cx="536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Simple:</a:t>
            </a: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"Samantha went to the store."</a:t>
            </a:r>
            <a:endParaRPr lang="en-US" sz="1120" dirty="0"/>
          </a:p>
        </p:txBody>
      </p:sp>
      <p:sp>
        <p:nvSpPr>
          <p:cNvPr id="28" name="Text 11"/>
          <p:cNvSpPr/>
          <p:nvPr/>
        </p:nvSpPr>
        <p:spPr>
          <a:xfrm>
            <a:off x="6553200" y="3276600"/>
            <a:ext cx="536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Compound:</a:t>
            </a: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"Samantha went to the store, and she bought ice cream."</a:t>
            </a:r>
            <a:endParaRPr lang="en-US" sz="1120" dirty="0"/>
          </a:p>
        </p:txBody>
      </p:sp>
      <p:sp>
        <p:nvSpPr>
          <p:cNvPr id="29" name="Text 12"/>
          <p:cNvSpPr/>
          <p:nvPr/>
        </p:nvSpPr>
        <p:spPr>
          <a:xfrm>
            <a:off x="6553200" y="3771900"/>
            <a:ext cx="536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Complex:</a:t>
            </a:r>
            <a:r>
              <a:rPr lang="en-US" sz="112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"Samantha went to the store because she was thirsty."</a:t>
            </a:r>
            <a:endParaRPr lang="en-US" sz="1120" dirty="0"/>
          </a:p>
        </p:txBody>
      </p:sp>
      <p:sp>
        <p:nvSpPr>
          <p:cNvPr id="30" name="Text 13"/>
          <p:cNvSpPr/>
          <p:nvPr/>
        </p:nvSpPr>
        <p:spPr>
          <a:xfrm>
            <a:off x="6948041" y="4267200"/>
            <a:ext cx="42966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9333E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Remember: Use the family metaphor to help identify sentence types!</a:t>
            </a:r>
            <a:endParaRPr lang="en-US" sz="1260" dirty="0"/>
          </a:p>
        </p:txBody>
      </p:sp>
      <p:sp>
        <p:nvSpPr>
          <p:cNvPr id="31" name="Text 14"/>
          <p:cNvSpPr/>
          <p:nvPr/>
        </p:nvSpPr>
        <p:spPr>
          <a:xfrm>
            <a:off x="721370" y="5753100"/>
            <a:ext cx="107492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260" i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"This family metaphor makes it fun and easy to remember because students can 'see' independence, equality, and dependence."</a:t>
            </a:r>
            <a:endParaRPr lang="en-US" sz="12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10" y="1581150"/>
            <a:ext cx="1554361" cy="571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182" y="1866900"/>
            <a:ext cx="1702445" cy="57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027" y="1866900"/>
            <a:ext cx="2507307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3735" y="1866900"/>
            <a:ext cx="2126307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2442" y="1866900"/>
            <a:ext cx="2567136" cy="571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667000"/>
            <a:ext cx="3759250" cy="21907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276600"/>
            <a:ext cx="3454450" cy="1428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6450" y="2667000"/>
            <a:ext cx="3759250" cy="21907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8850" y="3276600"/>
            <a:ext cx="3454450" cy="1428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8099" y="2667000"/>
            <a:ext cx="3759250" cy="21907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0499" y="3276600"/>
            <a:ext cx="3454450" cy="142875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5036143" y="304800"/>
            <a:ext cx="2119566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3618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Activity</a:t>
            </a:r>
            <a:endParaRPr lang="en-US" sz="3618" dirty="0"/>
          </a:p>
        </p:txBody>
      </p:sp>
      <p:sp>
        <p:nvSpPr>
          <p:cNvPr id="15" name="Text 1"/>
          <p:cNvSpPr/>
          <p:nvPr/>
        </p:nvSpPr>
        <p:spPr>
          <a:xfrm>
            <a:off x="-274320" y="1333500"/>
            <a:ext cx="12740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Look at the following groups of words. Write them under the correct heading.</a:t>
            </a:r>
            <a:endParaRPr lang="en-US" sz="1646" dirty="0"/>
          </a:p>
        </p:txBody>
      </p:sp>
      <p:sp>
        <p:nvSpPr>
          <p:cNvPr id="16" name="Text 2"/>
          <p:cNvSpPr/>
          <p:nvPr/>
        </p:nvSpPr>
        <p:spPr>
          <a:xfrm>
            <a:off x="8497342" y="3283527"/>
            <a:ext cx="170979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 is sleeping.</a:t>
            </a:r>
            <a:endParaRPr lang="en-US" sz="1380" dirty="0"/>
          </a:p>
        </p:txBody>
      </p:sp>
      <p:sp>
        <p:nvSpPr>
          <p:cNvPr id="17" name="Text 3"/>
          <p:cNvSpPr/>
          <p:nvPr/>
        </p:nvSpPr>
        <p:spPr>
          <a:xfrm>
            <a:off x="997937" y="3352800"/>
            <a:ext cx="1872689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classroom</a:t>
            </a:r>
            <a:endParaRPr lang="en-US" sz="1380" dirty="0"/>
          </a:p>
        </p:txBody>
      </p:sp>
      <p:sp>
        <p:nvSpPr>
          <p:cNvPr id="18" name="Text 4"/>
          <p:cNvSpPr/>
          <p:nvPr/>
        </p:nvSpPr>
        <p:spPr>
          <a:xfrm>
            <a:off x="4665434" y="3852863"/>
            <a:ext cx="275803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the sun was shining</a:t>
            </a:r>
            <a:endParaRPr lang="en-US" sz="1380" dirty="0"/>
          </a:p>
        </p:txBody>
      </p:sp>
      <p:sp>
        <p:nvSpPr>
          <p:cNvPr id="19" name="Text 5"/>
          <p:cNvSpPr/>
          <p:nvPr/>
        </p:nvSpPr>
        <p:spPr>
          <a:xfrm>
            <a:off x="876241" y="3705225"/>
            <a:ext cx="233893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old wooden chair</a:t>
            </a:r>
            <a:endParaRPr lang="en-US" sz="1380" dirty="0"/>
          </a:p>
        </p:txBody>
      </p:sp>
      <p:sp>
        <p:nvSpPr>
          <p:cNvPr id="20" name="Text 6"/>
          <p:cNvSpPr/>
          <p:nvPr/>
        </p:nvSpPr>
        <p:spPr>
          <a:xfrm>
            <a:off x="8476737" y="3676650"/>
            <a:ext cx="28238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play football every Friday.</a:t>
            </a:r>
            <a:endParaRPr lang="en-US" sz="1380" dirty="0"/>
          </a:p>
        </p:txBody>
      </p:sp>
      <p:sp>
        <p:nvSpPr>
          <p:cNvPr id="21" name="Text 7"/>
          <p:cNvSpPr/>
          <p:nvPr/>
        </p:nvSpPr>
        <p:spPr>
          <a:xfrm>
            <a:off x="284478" y="2819400"/>
            <a:ext cx="379989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Phrases</a:t>
            </a:r>
            <a:endParaRPr lang="en-US" sz="1646" dirty="0"/>
          </a:p>
        </p:txBody>
      </p:sp>
      <p:sp>
        <p:nvSpPr>
          <p:cNvPr id="22" name="Text 8"/>
          <p:cNvSpPr/>
          <p:nvPr/>
        </p:nvSpPr>
        <p:spPr>
          <a:xfrm>
            <a:off x="1866454" y="3838575"/>
            <a:ext cx="69937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_____</a:t>
            </a:r>
            <a:endParaRPr lang="en-US" sz="1646" dirty="0"/>
          </a:p>
        </p:txBody>
      </p:sp>
      <p:sp>
        <p:nvSpPr>
          <p:cNvPr id="23" name="Text 9"/>
          <p:cNvSpPr/>
          <p:nvPr/>
        </p:nvSpPr>
        <p:spPr>
          <a:xfrm>
            <a:off x="4196127" y="2819400"/>
            <a:ext cx="379989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Clauses</a:t>
            </a:r>
            <a:endParaRPr lang="en-US" sz="1646" dirty="0"/>
          </a:p>
        </p:txBody>
      </p:sp>
      <p:sp>
        <p:nvSpPr>
          <p:cNvPr id="24" name="Text 10"/>
          <p:cNvSpPr/>
          <p:nvPr/>
        </p:nvSpPr>
        <p:spPr>
          <a:xfrm>
            <a:off x="5778103" y="3838575"/>
            <a:ext cx="69937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_____</a:t>
            </a:r>
            <a:endParaRPr lang="en-US" sz="1646" dirty="0"/>
          </a:p>
        </p:txBody>
      </p:sp>
      <p:sp>
        <p:nvSpPr>
          <p:cNvPr id="25" name="Text 11"/>
          <p:cNvSpPr/>
          <p:nvPr/>
        </p:nvSpPr>
        <p:spPr>
          <a:xfrm>
            <a:off x="8107777" y="2819400"/>
            <a:ext cx="379989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Sentences</a:t>
            </a:r>
            <a:endParaRPr lang="en-US" sz="1646" dirty="0"/>
          </a:p>
        </p:txBody>
      </p:sp>
      <p:sp>
        <p:nvSpPr>
          <p:cNvPr id="26" name="Text 12"/>
          <p:cNvSpPr/>
          <p:nvPr/>
        </p:nvSpPr>
        <p:spPr>
          <a:xfrm>
            <a:off x="9689753" y="3838575"/>
            <a:ext cx="69937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_____</a:t>
            </a:r>
            <a:endParaRPr lang="en-US" sz="1646" dirty="0"/>
          </a:p>
        </p:txBody>
      </p:sp>
      <p:sp>
        <p:nvSpPr>
          <p:cNvPr id="27" name="Text 13"/>
          <p:cNvSpPr/>
          <p:nvPr/>
        </p:nvSpPr>
        <p:spPr>
          <a:xfrm>
            <a:off x="11658154" y="6477000"/>
            <a:ext cx="41959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12/12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955BFF-9394-B877-0FAC-3250C7AD3C8B}"/>
              </a:ext>
            </a:extLst>
          </p:cNvPr>
          <p:cNvSpPr/>
          <p:nvPr/>
        </p:nvSpPr>
        <p:spPr>
          <a:xfrm>
            <a:off x="568369" y="338435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Class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63E4E-8FC4-F492-3581-F7E86E487C6C}"/>
              </a:ext>
            </a:extLst>
          </p:cNvPr>
          <p:cNvSpPr txBox="1"/>
          <p:nvPr/>
        </p:nvSpPr>
        <p:spPr>
          <a:xfrm>
            <a:off x="851273" y="1707268"/>
            <a:ext cx="9841669" cy="3463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By the end of the lesson, students will be able to: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Differentiate between phrases, clauses, and sentences.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Identify the various types of sentences.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Classify sentences according to their types.</a:t>
            </a:r>
          </a:p>
        </p:txBody>
      </p:sp>
    </p:spTree>
    <p:extLst>
      <p:ext uri="{BB962C8B-B14F-4D97-AF65-F5344CB8AC3E}">
        <p14:creationId xmlns:p14="http://schemas.microsoft.com/office/powerpoint/2010/main" val="282634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5EC5EE-A15F-4E5B-B554-2BA42F0CEB94}"/>
              </a:ext>
            </a:extLst>
          </p:cNvPr>
          <p:cNvSpPr/>
          <p:nvPr/>
        </p:nvSpPr>
        <p:spPr>
          <a:xfrm>
            <a:off x="1029660" y="797510"/>
            <a:ext cx="9860013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Warming up :</a:t>
            </a:r>
          </a:p>
          <a:p>
            <a:r>
              <a:rPr lang="en-US" sz="2800" b="1" dirty="0">
                <a:ln/>
                <a:solidFill>
                  <a:schemeClr val="accent3"/>
                </a:solidFill>
              </a:rPr>
              <a:t>Class Activity </a:t>
            </a:r>
          </a:p>
          <a:p>
            <a:endParaRPr lang="en-US" sz="2800" b="1" dirty="0">
              <a:ln/>
              <a:solidFill>
                <a:schemeClr val="accent3"/>
              </a:solidFill>
            </a:endParaRPr>
          </a:p>
          <a:p>
            <a:r>
              <a:rPr lang="en-US" sz="2800" b="1" dirty="0"/>
              <a:t>👉 </a:t>
            </a:r>
            <a:r>
              <a:rPr lang="en-US" sz="2800" b="1" i="1" dirty="0"/>
              <a:t>“In groups, study the slips of paper. Then, classify each one into phrases, clauses, or sentences.”</a:t>
            </a:r>
            <a:endParaRPr lang="en-US" sz="2800" b="1" dirty="0"/>
          </a:p>
          <a:p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  <a:p>
            <a:r>
              <a:rPr lang="en-US" sz="2800" b="1" dirty="0">
                <a:ln/>
                <a:solidFill>
                  <a:schemeClr val="accent3"/>
                </a:solidFill>
              </a:rPr>
              <a:t>1.Phrases </a:t>
            </a:r>
          </a:p>
          <a:p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2.Clauses</a:t>
            </a:r>
          </a:p>
          <a:p>
            <a:r>
              <a:rPr lang="en-US" sz="2800" b="1" dirty="0">
                <a:ln/>
                <a:solidFill>
                  <a:schemeClr val="accent3"/>
                </a:solidFill>
              </a:rPr>
              <a:t>3.Sentences </a:t>
            </a:r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endParaRPr lang="en-US" sz="2800" b="1" dirty="0">
              <a:ln/>
              <a:solidFill>
                <a:schemeClr val="accent3"/>
              </a:solidFill>
            </a:endParaRPr>
          </a:p>
          <a:p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  <a:p>
            <a:r>
              <a:rPr lang="en-US" sz="2800" dirty="0"/>
              <a:t>Now, let’s watch the video and check your answers together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7739E-964A-AFEB-91F7-CF7074A179B5}"/>
              </a:ext>
            </a:extLst>
          </p:cNvPr>
          <p:cNvSpPr txBox="1"/>
          <p:nvPr/>
        </p:nvSpPr>
        <p:spPr>
          <a:xfrm>
            <a:off x="9552709" y="681334"/>
            <a:ext cx="252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min.</a:t>
            </a:r>
          </a:p>
        </p:txBody>
      </p:sp>
    </p:spTree>
    <p:extLst>
      <p:ext uri="{BB962C8B-B14F-4D97-AF65-F5344CB8AC3E}">
        <p14:creationId xmlns:p14="http://schemas.microsoft.com/office/powerpoint/2010/main" val="16203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ownload">
            <a:hlinkClick r:id="" action="ppaction://media"/>
            <a:extLst>
              <a:ext uri="{FF2B5EF4-FFF2-40B4-BE49-F238E27FC236}">
                <a16:creationId xmlns:a16="http://schemas.microsoft.com/office/drawing/2014/main" id="{3210363E-561B-7008-8BC8-726C32CB8C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682" y="166255"/>
            <a:ext cx="10671463" cy="604827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85900"/>
            <a:ext cx="5486400" cy="4914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09800"/>
            <a:ext cx="190500" cy="19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886200"/>
            <a:ext cx="190500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3463" y="1485900"/>
            <a:ext cx="676275" cy="762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400300"/>
            <a:ext cx="5486400" cy="400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3314700"/>
            <a:ext cx="5029200" cy="533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4305300"/>
            <a:ext cx="5029200" cy="533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5295900"/>
            <a:ext cx="5029200" cy="5334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4954280" y="304800"/>
            <a:ext cx="2283440" cy="670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2000" b="1" dirty="0">
                <a:solidFill>
                  <a:srgbClr val="000080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Phrases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3" name="Text 1"/>
          <p:cNvSpPr/>
          <p:nvPr/>
        </p:nvSpPr>
        <p:spPr>
          <a:xfrm>
            <a:off x="685800" y="1714500"/>
            <a:ext cx="553212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0080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Definition &amp; Characteristics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 2"/>
          <p:cNvSpPr/>
          <p:nvPr/>
        </p:nvSpPr>
        <p:spPr>
          <a:xfrm>
            <a:off x="990600" y="2171700"/>
            <a:ext cx="4724400" cy="807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000" dirty="0">
                <a:solidFill>
                  <a:srgbClr val="000080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A phrase is a group of words that works together but does not have both a subject and a verb</a:t>
            </a:r>
          </a:p>
        </p:txBody>
      </p:sp>
      <p:sp>
        <p:nvSpPr>
          <p:cNvPr id="15" name="Text 3"/>
          <p:cNvSpPr/>
          <p:nvPr/>
        </p:nvSpPr>
        <p:spPr>
          <a:xfrm>
            <a:off x="1104900" y="3861941"/>
            <a:ext cx="3762896" cy="5386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000" dirty="0">
                <a:solidFill>
                  <a:srgbClr val="000080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It cannot stand alone as a complete idea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 4"/>
          <p:cNvSpPr/>
          <p:nvPr/>
        </p:nvSpPr>
        <p:spPr>
          <a:xfrm>
            <a:off x="1108412" y="4305300"/>
            <a:ext cx="4682788" cy="26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7" name="Text 5"/>
          <p:cNvSpPr/>
          <p:nvPr/>
        </p:nvSpPr>
        <p:spPr>
          <a:xfrm>
            <a:off x="6477000" y="2628900"/>
            <a:ext cx="5532120" cy="26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000080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Examples: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8" name="Text 6"/>
          <p:cNvSpPr/>
          <p:nvPr/>
        </p:nvSpPr>
        <p:spPr>
          <a:xfrm>
            <a:off x="6477000" y="3009900"/>
            <a:ext cx="5532120" cy="26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D4ED8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🔹 Noun phrase: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9" name="Text 7"/>
          <p:cNvSpPr/>
          <p:nvPr/>
        </p:nvSpPr>
        <p:spPr>
          <a:xfrm>
            <a:off x="6591300" y="3314700"/>
            <a:ext cx="553212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000080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the tall boy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0" name="Text 8"/>
          <p:cNvSpPr/>
          <p:nvPr/>
        </p:nvSpPr>
        <p:spPr>
          <a:xfrm>
            <a:off x="6477000" y="4000500"/>
            <a:ext cx="5532120" cy="26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D4ED8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🔹 Verb phrase: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1" name="Text 9"/>
          <p:cNvSpPr/>
          <p:nvPr/>
        </p:nvSpPr>
        <p:spPr>
          <a:xfrm>
            <a:off x="6591300" y="4305300"/>
            <a:ext cx="553212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000080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is running fast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2" name="Text 10"/>
          <p:cNvSpPr/>
          <p:nvPr/>
        </p:nvSpPr>
        <p:spPr>
          <a:xfrm>
            <a:off x="6477000" y="4991100"/>
            <a:ext cx="5532120" cy="2693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D4ED8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🔹 Prepositional phrase: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3" name="Text 11"/>
          <p:cNvSpPr/>
          <p:nvPr/>
        </p:nvSpPr>
        <p:spPr>
          <a:xfrm>
            <a:off x="6591300" y="5295900"/>
            <a:ext cx="553212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solidFill>
                  <a:srgbClr val="000080"/>
                </a:solidFill>
                <a:latin typeface="Comic Sans MS" panose="030F0702030302020204" pitchFamily="66" charset="0"/>
                <a:ea typeface="Arial" pitchFamily="34" charset="-122"/>
                <a:cs typeface="Arial" pitchFamily="34" charset="-120"/>
              </a:rPr>
              <a:t>in the garden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4" name="Text 12"/>
          <p:cNvSpPr/>
          <p:nvPr/>
        </p:nvSpPr>
        <p:spPr>
          <a:xfrm>
            <a:off x="11742986" y="6477000"/>
            <a:ext cx="326276" cy="2375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85900"/>
            <a:ext cx="5486400" cy="4914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09800"/>
            <a:ext cx="190500" cy="19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657600"/>
            <a:ext cx="190500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4419600"/>
            <a:ext cx="238125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2975" y="1485900"/>
            <a:ext cx="857250" cy="762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2400300"/>
            <a:ext cx="5486400" cy="400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3429000"/>
            <a:ext cx="5029200" cy="533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405765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4838700"/>
            <a:ext cx="5029200" cy="533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5467350"/>
            <a:ext cx="152400" cy="1524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4970658" y="304800"/>
            <a:ext cx="2250534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3618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Clauses</a:t>
            </a:r>
            <a:endParaRPr lang="en-US" sz="3618" dirty="0"/>
          </a:p>
        </p:txBody>
      </p:sp>
      <p:sp>
        <p:nvSpPr>
          <p:cNvPr id="14" name="Text 1"/>
          <p:cNvSpPr/>
          <p:nvPr/>
        </p:nvSpPr>
        <p:spPr>
          <a:xfrm>
            <a:off x="685800" y="1714500"/>
            <a:ext cx="5532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Definition &amp; Types</a:t>
            </a:r>
            <a:endParaRPr lang="en-US" sz="1646" dirty="0"/>
          </a:p>
        </p:txBody>
      </p:sp>
      <p:sp>
        <p:nvSpPr>
          <p:cNvPr id="15" name="Text 2"/>
          <p:cNvSpPr/>
          <p:nvPr/>
        </p:nvSpPr>
        <p:spPr>
          <a:xfrm>
            <a:off x="990600" y="2171700"/>
            <a:ext cx="4724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clause is a group of words that contains a subject and a verb</a:t>
            </a:r>
            <a:endParaRPr lang="en-US" sz="1380" dirty="0"/>
          </a:p>
        </p:txBody>
      </p:sp>
      <p:sp>
        <p:nvSpPr>
          <p:cNvPr id="16" name="Text 3"/>
          <p:cNvSpPr/>
          <p:nvPr/>
        </p:nvSpPr>
        <p:spPr>
          <a:xfrm>
            <a:off x="685800" y="28575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main types:</a:t>
            </a:r>
            <a:endParaRPr lang="en-US" sz="1380" dirty="0"/>
          </a:p>
        </p:txBody>
      </p:sp>
      <p:sp>
        <p:nvSpPr>
          <p:cNvPr id="17" name="Text 4"/>
          <p:cNvSpPr/>
          <p:nvPr/>
        </p:nvSpPr>
        <p:spPr>
          <a:xfrm>
            <a:off x="914400" y="3276600"/>
            <a:ext cx="52806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(A) Independent Clause</a:t>
            </a:r>
            <a:endParaRPr lang="en-US" sz="1260" dirty="0"/>
          </a:p>
        </p:txBody>
      </p:sp>
      <p:sp>
        <p:nvSpPr>
          <p:cNvPr id="18" name="Text 5"/>
          <p:cNvSpPr/>
          <p:nvPr/>
        </p:nvSpPr>
        <p:spPr>
          <a:xfrm>
            <a:off x="1409700" y="3619500"/>
            <a:ext cx="288933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stand alone as a sentence</a:t>
            </a:r>
            <a:endParaRPr lang="en-US" sz="1380" dirty="0"/>
          </a:p>
        </p:txBody>
      </p:sp>
      <p:sp>
        <p:nvSpPr>
          <p:cNvPr id="19" name="Text 6"/>
          <p:cNvSpPr/>
          <p:nvPr/>
        </p:nvSpPr>
        <p:spPr>
          <a:xfrm>
            <a:off x="914400" y="4038600"/>
            <a:ext cx="52806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(B) Dependent (Subordinate) Clause</a:t>
            </a:r>
            <a:endParaRPr lang="en-US" sz="1260" dirty="0"/>
          </a:p>
        </p:txBody>
      </p:sp>
      <p:sp>
        <p:nvSpPr>
          <p:cNvPr id="20" name="Text 7"/>
          <p:cNvSpPr/>
          <p:nvPr/>
        </p:nvSpPr>
        <p:spPr>
          <a:xfrm>
            <a:off x="1457325" y="4381500"/>
            <a:ext cx="455509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Has a subject and a verb, but cannot stand alone</a:t>
            </a:r>
            <a:endParaRPr lang="en-US" sz="1380" dirty="0"/>
          </a:p>
        </p:txBody>
      </p:sp>
      <p:sp>
        <p:nvSpPr>
          <p:cNvPr id="21" name="Text 8"/>
          <p:cNvSpPr/>
          <p:nvPr/>
        </p:nvSpPr>
        <p:spPr>
          <a:xfrm>
            <a:off x="6477000" y="26289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Examples:</a:t>
            </a:r>
            <a:endParaRPr lang="en-US" sz="1380" dirty="0"/>
          </a:p>
        </p:txBody>
      </p:sp>
      <p:sp>
        <p:nvSpPr>
          <p:cNvPr id="22" name="Text 9"/>
          <p:cNvSpPr/>
          <p:nvPr/>
        </p:nvSpPr>
        <p:spPr>
          <a:xfrm>
            <a:off x="6477000" y="30861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Independent Clause:</a:t>
            </a:r>
            <a:endParaRPr lang="en-US" sz="1260" dirty="0"/>
          </a:p>
        </p:txBody>
      </p:sp>
      <p:sp>
        <p:nvSpPr>
          <p:cNvPr id="23" name="Text 10"/>
          <p:cNvSpPr/>
          <p:nvPr/>
        </p:nvSpPr>
        <p:spPr>
          <a:xfrm>
            <a:off x="6591300" y="3429000"/>
            <a:ext cx="553212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She is reading a book.</a:t>
            </a:r>
            <a:endParaRPr lang="en-US" sz="1646" dirty="0"/>
          </a:p>
        </p:txBody>
      </p:sp>
      <p:sp>
        <p:nvSpPr>
          <p:cNvPr id="24" name="Text 11"/>
          <p:cNvSpPr/>
          <p:nvPr/>
        </p:nvSpPr>
        <p:spPr>
          <a:xfrm>
            <a:off x="6667500" y="4038600"/>
            <a:ext cx="5532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i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stand alone as a complete sentence</a:t>
            </a:r>
            <a:endParaRPr lang="en-US" sz="1120" dirty="0"/>
          </a:p>
        </p:txBody>
      </p:sp>
      <p:sp>
        <p:nvSpPr>
          <p:cNvPr id="25" name="Text 12"/>
          <p:cNvSpPr/>
          <p:nvPr/>
        </p:nvSpPr>
        <p:spPr>
          <a:xfrm>
            <a:off x="6477000" y="44958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Dependent (Subordinate) Clause:</a:t>
            </a:r>
            <a:endParaRPr lang="en-US" sz="1260" dirty="0"/>
          </a:p>
        </p:txBody>
      </p:sp>
      <p:sp>
        <p:nvSpPr>
          <p:cNvPr id="26" name="Text 13"/>
          <p:cNvSpPr/>
          <p:nvPr/>
        </p:nvSpPr>
        <p:spPr>
          <a:xfrm>
            <a:off x="6591300" y="4838700"/>
            <a:ext cx="553212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because she is tired</a:t>
            </a:r>
            <a:endParaRPr lang="en-US" sz="1646" dirty="0"/>
          </a:p>
        </p:txBody>
      </p:sp>
      <p:sp>
        <p:nvSpPr>
          <p:cNvPr id="27" name="Text 14"/>
          <p:cNvSpPr/>
          <p:nvPr/>
        </p:nvSpPr>
        <p:spPr>
          <a:xfrm>
            <a:off x="6667500" y="5448300"/>
            <a:ext cx="5532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i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Cannot stand alone; needs an independent clause</a:t>
            </a:r>
            <a:endParaRPr lang="en-US" sz="1120" dirty="0"/>
          </a:p>
        </p:txBody>
      </p:sp>
      <p:sp>
        <p:nvSpPr>
          <p:cNvPr id="28" name="Text 15"/>
          <p:cNvSpPr/>
          <p:nvPr/>
        </p:nvSpPr>
        <p:spPr>
          <a:xfrm>
            <a:off x="11742986" y="6477000"/>
            <a:ext cx="3262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2/12</a:t>
            </a:r>
            <a:endParaRPr lang="en-US" sz="1120" dirty="0"/>
          </a:p>
        </p:txBody>
      </p:sp>
    </p:spTree>
    <p:extLst>
      <p:ext uri="{BB962C8B-B14F-4D97-AF65-F5344CB8AC3E}">
        <p14:creationId xmlns:p14="http://schemas.microsoft.com/office/powerpoint/2010/main" val="26530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85900"/>
            <a:ext cx="5486400" cy="5181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09800"/>
            <a:ext cx="142875" cy="19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628900"/>
            <a:ext cx="190500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048000"/>
            <a:ext cx="47625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5850" y="1485900"/>
            <a:ext cx="5715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2324100"/>
            <a:ext cx="5486400" cy="4343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3238500"/>
            <a:ext cx="5029200" cy="533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4457700"/>
            <a:ext cx="5029200" cy="533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5676900"/>
            <a:ext cx="5029200" cy="5334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4628339" y="304800"/>
            <a:ext cx="2935173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6300"/>
              </a:lnSpc>
              <a:buNone/>
            </a:pPr>
            <a:r>
              <a:rPr lang="en-US" sz="3618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Sentences</a:t>
            </a:r>
            <a:endParaRPr lang="en-US" sz="3618" dirty="0"/>
          </a:p>
        </p:txBody>
      </p:sp>
      <p:sp>
        <p:nvSpPr>
          <p:cNvPr id="14" name="Text 1"/>
          <p:cNvSpPr/>
          <p:nvPr/>
        </p:nvSpPr>
        <p:spPr>
          <a:xfrm>
            <a:off x="685800" y="1714500"/>
            <a:ext cx="5532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Definition &amp; Key Features</a:t>
            </a:r>
            <a:endParaRPr lang="en-US" sz="1646" dirty="0"/>
          </a:p>
        </p:txBody>
      </p:sp>
      <p:sp>
        <p:nvSpPr>
          <p:cNvPr id="15" name="Text 2"/>
          <p:cNvSpPr/>
          <p:nvPr/>
        </p:nvSpPr>
        <p:spPr>
          <a:xfrm>
            <a:off x="942975" y="2171700"/>
            <a:ext cx="308709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sentence is a complete thought</a:t>
            </a:r>
            <a:endParaRPr lang="en-US" sz="1380" dirty="0"/>
          </a:p>
        </p:txBody>
      </p:sp>
      <p:sp>
        <p:nvSpPr>
          <p:cNvPr id="16" name="Text 3"/>
          <p:cNvSpPr/>
          <p:nvPr/>
        </p:nvSpPr>
        <p:spPr>
          <a:xfrm>
            <a:off x="990600" y="2590800"/>
            <a:ext cx="415891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must have at least one independent clause</a:t>
            </a:r>
            <a:endParaRPr lang="en-US" sz="1380" dirty="0"/>
          </a:p>
        </p:txBody>
      </p:sp>
      <p:sp>
        <p:nvSpPr>
          <p:cNvPr id="17" name="Text 4"/>
          <p:cNvSpPr/>
          <p:nvPr/>
        </p:nvSpPr>
        <p:spPr>
          <a:xfrm>
            <a:off x="847725" y="3009900"/>
            <a:ext cx="48672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80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Starts with a capital letter and ends with a punctuation mark (period, question mark, or exclamation point)</a:t>
            </a:r>
            <a:endParaRPr lang="en-US" sz="1380" dirty="0"/>
          </a:p>
        </p:txBody>
      </p:sp>
      <p:sp>
        <p:nvSpPr>
          <p:cNvPr id="18" name="Text 5"/>
          <p:cNvSpPr/>
          <p:nvPr/>
        </p:nvSpPr>
        <p:spPr>
          <a:xfrm>
            <a:off x="990600" y="3695700"/>
            <a:ext cx="4724400" cy="2486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100"/>
              </a:lnSpc>
              <a:buNone/>
            </a:pPr>
            <a:endParaRPr lang="en-US" sz="1380" dirty="0"/>
          </a:p>
        </p:txBody>
      </p:sp>
      <p:sp>
        <p:nvSpPr>
          <p:cNvPr id="19" name="Text 6"/>
          <p:cNvSpPr/>
          <p:nvPr/>
        </p:nvSpPr>
        <p:spPr>
          <a:xfrm>
            <a:off x="6477000" y="25527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Examples:</a:t>
            </a:r>
            <a:endParaRPr lang="en-US" sz="1380" dirty="0"/>
          </a:p>
        </p:txBody>
      </p:sp>
      <p:sp>
        <p:nvSpPr>
          <p:cNvPr id="20" name="Text 7"/>
          <p:cNvSpPr/>
          <p:nvPr/>
        </p:nvSpPr>
        <p:spPr>
          <a:xfrm>
            <a:off x="6477000" y="29337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🔹 Simple sentence:</a:t>
            </a:r>
            <a:endParaRPr lang="en-US" sz="1260" dirty="0"/>
          </a:p>
        </p:txBody>
      </p:sp>
      <p:sp>
        <p:nvSpPr>
          <p:cNvPr id="21" name="Text 8"/>
          <p:cNvSpPr/>
          <p:nvPr/>
        </p:nvSpPr>
        <p:spPr>
          <a:xfrm>
            <a:off x="6591300" y="3238500"/>
            <a:ext cx="553212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 plays football.</a:t>
            </a:r>
            <a:endParaRPr lang="en-US" sz="1646" dirty="0"/>
          </a:p>
        </p:txBody>
      </p:sp>
      <p:sp>
        <p:nvSpPr>
          <p:cNvPr id="22" name="Text 9"/>
          <p:cNvSpPr/>
          <p:nvPr/>
        </p:nvSpPr>
        <p:spPr>
          <a:xfrm>
            <a:off x="6477000" y="3810000"/>
            <a:ext cx="55321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(one independent clause)</a:t>
            </a:r>
            <a:endParaRPr lang="en-US" sz="980" dirty="0"/>
          </a:p>
        </p:txBody>
      </p:sp>
      <p:sp>
        <p:nvSpPr>
          <p:cNvPr id="23" name="Text 10"/>
          <p:cNvSpPr/>
          <p:nvPr/>
        </p:nvSpPr>
        <p:spPr>
          <a:xfrm>
            <a:off x="6477000" y="41529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🔹 Compound sentence:</a:t>
            </a:r>
            <a:endParaRPr lang="en-US" sz="1260" dirty="0"/>
          </a:p>
        </p:txBody>
      </p:sp>
      <p:sp>
        <p:nvSpPr>
          <p:cNvPr id="24" name="Text 11"/>
          <p:cNvSpPr/>
          <p:nvPr/>
        </p:nvSpPr>
        <p:spPr>
          <a:xfrm>
            <a:off x="6591300" y="4457700"/>
            <a:ext cx="553212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 plays football, and Omar watches TV.</a:t>
            </a:r>
            <a:endParaRPr lang="en-US" sz="1646" dirty="0"/>
          </a:p>
        </p:txBody>
      </p:sp>
      <p:sp>
        <p:nvSpPr>
          <p:cNvPr id="25" name="Text 12"/>
          <p:cNvSpPr/>
          <p:nvPr/>
        </p:nvSpPr>
        <p:spPr>
          <a:xfrm>
            <a:off x="6477000" y="5029200"/>
            <a:ext cx="55321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(two independent clauses)</a:t>
            </a:r>
            <a:endParaRPr lang="en-US" sz="980" dirty="0"/>
          </a:p>
        </p:txBody>
      </p:sp>
      <p:sp>
        <p:nvSpPr>
          <p:cNvPr id="26" name="Text 13"/>
          <p:cNvSpPr/>
          <p:nvPr/>
        </p:nvSpPr>
        <p:spPr>
          <a:xfrm>
            <a:off x="6477000" y="5372100"/>
            <a:ext cx="5532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D4ED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🔹 Complex sentence:</a:t>
            </a:r>
            <a:endParaRPr lang="en-US" sz="1260" dirty="0"/>
          </a:p>
        </p:txBody>
      </p:sp>
      <p:sp>
        <p:nvSpPr>
          <p:cNvPr id="27" name="Text 14"/>
          <p:cNvSpPr/>
          <p:nvPr/>
        </p:nvSpPr>
        <p:spPr>
          <a:xfrm>
            <a:off x="6591300" y="5676900"/>
            <a:ext cx="553212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646" dirty="0">
                <a:solidFill>
                  <a:srgbClr val="000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 plays football because he enjoys sports.</a:t>
            </a:r>
            <a:endParaRPr lang="en-US" sz="1646" dirty="0"/>
          </a:p>
        </p:txBody>
      </p:sp>
      <p:sp>
        <p:nvSpPr>
          <p:cNvPr id="28" name="Text 15"/>
          <p:cNvSpPr/>
          <p:nvPr/>
        </p:nvSpPr>
        <p:spPr>
          <a:xfrm>
            <a:off x="6477000" y="6248400"/>
            <a:ext cx="55321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(independent + dependent clauses)</a:t>
            </a:r>
            <a:endParaRPr lang="en-US" sz="980" dirty="0"/>
          </a:p>
        </p:txBody>
      </p:sp>
      <p:sp>
        <p:nvSpPr>
          <p:cNvPr id="29" name="Text 16"/>
          <p:cNvSpPr/>
          <p:nvPr/>
        </p:nvSpPr>
        <p:spPr>
          <a:xfrm>
            <a:off x="11742986" y="6477000"/>
            <a:ext cx="3262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3/12</a:t>
            </a:r>
            <a:endParaRPr lang="en-US" sz="1120" dirty="0"/>
          </a:p>
        </p:txBody>
      </p:sp>
    </p:spTree>
    <p:extLst>
      <p:ext uri="{BB962C8B-B14F-4D97-AF65-F5344CB8AC3E}">
        <p14:creationId xmlns:p14="http://schemas.microsoft.com/office/powerpoint/2010/main" val="368849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0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unshine background Images - Free Download on Freepik">
            <a:extLst>
              <a:ext uri="{FF2B5EF4-FFF2-40B4-BE49-F238E27FC236}">
                <a16:creationId xmlns:a16="http://schemas.microsoft.com/office/drawing/2014/main" id="{8D701C8E-CBB7-1053-84A1-B4DB40B4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1" b="7960"/>
          <a:stretch>
            <a:fillRect/>
          </a:stretch>
        </p:blipFill>
        <p:spPr bwMode="auto">
          <a:xfrm>
            <a:off x="1524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1D179-5357-FCD9-2751-DD8400A071CF}"/>
              </a:ext>
            </a:extLst>
          </p:cNvPr>
          <p:cNvSpPr/>
          <p:nvPr/>
        </p:nvSpPr>
        <p:spPr>
          <a:xfrm>
            <a:off x="921394" y="1017952"/>
            <a:ext cx="10981164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Study the following sentences :</a:t>
            </a:r>
          </a:p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1-Ahmad visited his grandparents last Friday.</a:t>
            </a:r>
          </a:p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2-Ahmad visited his grandparents last Friday, and he went to the park with them.</a:t>
            </a:r>
          </a:p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3-Although it was Friday, the mall wasn’t crowded.</a:t>
            </a:r>
          </a:p>
          <a:p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63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1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926</Words>
  <Application>Microsoft Office PowerPoint</Application>
  <PresentationFormat>Widescreen</PresentationFormat>
  <Paragraphs>193</Paragraphs>
  <Slides>16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ui-sans-serif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fadwa raed</cp:lastModifiedBy>
  <cp:revision>6</cp:revision>
  <dcterms:created xsi:type="dcterms:W3CDTF">2025-09-18T04:15:07Z</dcterms:created>
  <dcterms:modified xsi:type="dcterms:W3CDTF">2025-09-21T10:54:13Z</dcterms:modified>
</cp:coreProperties>
</file>