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4"/>
    <p:sldMasterId id="2147483827" r:id="rId5"/>
    <p:sldMasterId id="2147483845" r:id="rId6"/>
  </p:sldMasterIdLst>
  <p:sldIdLst>
    <p:sldId id="256" r:id="rId7"/>
    <p:sldId id="274" r:id="rId8"/>
    <p:sldId id="277" r:id="rId9"/>
    <p:sldId id="278" r:id="rId10"/>
    <p:sldId id="287" r:id="rId11"/>
    <p:sldId id="288" r:id="rId12"/>
    <p:sldId id="289" r:id="rId13"/>
    <p:sldId id="290" r:id="rId14"/>
    <p:sldId id="279" r:id="rId15"/>
    <p:sldId id="280" r:id="rId16"/>
    <p:sldId id="267" r:id="rId17"/>
    <p:sldId id="268" r:id="rId18"/>
    <p:sldId id="269" r:id="rId19"/>
    <p:sldId id="270" r:id="rId20"/>
    <p:sldId id="281" r:id="rId21"/>
    <p:sldId id="282" r:id="rId22"/>
    <p:sldId id="283" r:id="rId23"/>
    <p:sldId id="284" r:id="rId24"/>
    <p:sldId id="285" r:id="rId25"/>
    <p:sldId id="286" r:id="rId26"/>
    <p:sldId id="275" r:id="rId27"/>
    <p:sldId id="276" r:id="rId28"/>
    <p:sldId id="291" r:id="rId29"/>
    <p:sldId id="266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97586-D884-9889-6120-7E35E71DE261}" v="552" dt="2020-11-16T06:52:08.728"/>
    <p1510:client id="{C88EF35F-BAC2-42EF-9ABD-632C7482C1B8}" v="2" dt="2020-12-07T13:39:16.518"/>
    <p1510:client id="{D627651A-954F-D507-E2F4-FA278C24E901}" v="49" dt="2020-11-15T17:08:25.995"/>
    <p1510:client id="{D939F5F7-058B-A246-F66D-CF546144DE10}" v="929" dt="2020-11-15T18:16:10.610"/>
    <p1510:client id="{D9A0F751-CAFC-43EA-B2BE-ECBCDA2341ED}" v="111" dt="2020-11-15T16:59:39.436"/>
    <p1510:client id="{F0660F0B-D983-4B1E-9DD8-B4A96319C6C3}" v="20" dt="2020-11-17T15:00:03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tool Abualhaj" userId="S::batool16548@islamic-ec.edu.jo::69f12ef0-558b-4b4d-b9d2-52416e3b135f" providerId="AD" clId="Web-{F0660F0B-D983-4B1E-9DD8-B4A96319C6C3}"/>
    <pc:docChg chg="modSld">
      <pc:chgData name="Batool Abualhaj" userId="S::batool16548@islamic-ec.edu.jo::69f12ef0-558b-4b4d-b9d2-52416e3b135f" providerId="AD" clId="Web-{F0660F0B-D983-4B1E-9DD8-B4A96319C6C3}" dt="2020-11-17T15:00:03.680" v="19"/>
      <pc:docMkLst>
        <pc:docMk/>
      </pc:docMkLst>
      <pc:sldChg chg="addSp delSp">
        <pc:chgData name="Batool Abualhaj" userId="S::batool16548@islamic-ec.edu.jo::69f12ef0-558b-4b4d-b9d2-52416e3b135f" providerId="AD" clId="Web-{F0660F0B-D983-4B1E-9DD8-B4A96319C6C3}" dt="2020-11-17T15:00:03.680" v="19"/>
        <pc:sldMkLst>
          <pc:docMk/>
          <pc:sldMk cId="109857222" sldId="256"/>
        </pc:sldMkLst>
        <pc:inkChg chg="add del">
          <ac:chgData name="Batool Abualhaj" userId="S::batool16548@islamic-ec.edu.jo::69f12ef0-558b-4b4d-b9d2-52416e3b135f" providerId="AD" clId="Web-{F0660F0B-D983-4B1E-9DD8-B4A96319C6C3}" dt="2020-11-17T14:59:47.414" v="14"/>
          <ac:inkMkLst>
            <pc:docMk/>
            <pc:sldMk cId="109857222" sldId="256"/>
            <ac:inkMk id="5" creationId="{7E276EDB-BC60-445D-ACF8-0ACC32D34118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7.399" v="13"/>
          <ac:inkMkLst>
            <pc:docMk/>
            <pc:sldMk cId="109857222" sldId="256"/>
            <ac:inkMk id="6" creationId="{6983C47E-33FA-4DDE-BD40-E846796205B7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7.399" v="12"/>
          <ac:inkMkLst>
            <pc:docMk/>
            <pc:sldMk cId="109857222" sldId="256"/>
            <ac:inkMk id="7" creationId="{9CFAC899-B729-4218-B3B4-95D639D39A2C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9.617" v="17"/>
          <ac:inkMkLst>
            <pc:docMk/>
            <pc:sldMk cId="109857222" sldId="256"/>
            <ac:inkMk id="8" creationId="{756E8F0E-E8E4-40F3-8493-41A044147DEE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9.617" v="16"/>
          <ac:inkMkLst>
            <pc:docMk/>
            <pc:sldMk cId="109857222" sldId="256"/>
            <ac:inkMk id="10" creationId="{23778A27-B63A-49DE-BFD1-8AF22A4B2835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9.617" v="15"/>
          <ac:inkMkLst>
            <pc:docMk/>
            <pc:sldMk cId="109857222" sldId="256"/>
            <ac:inkMk id="11" creationId="{CF253F47-19CD-405E-9B2E-2857CBEFB7D7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7.399" v="11"/>
          <ac:inkMkLst>
            <pc:docMk/>
            <pc:sldMk cId="109857222" sldId="256"/>
            <ac:inkMk id="12" creationId="{1C7B9658-C721-4987-B8E2-B713C17E8924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7.399" v="10"/>
          <ac:inkMkLst>
            <pc:docMk/>
            <pc:sldMk cId="109857222" sldId="256"/>
            <ac:inkMk id="13" creationId="{A2B9BD08-9E43-4350-8DF3-DFDA7CFFD386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4:59:47.399" v="9"/>
          <ac:inkMkLst>
            <pc:docMk/>
            <pc:sldMk cId="109857222" sldId="256"/>
            <ac:inkMk id="14" creationId="{02A86FCC-7DF2-4A4C-8506-F23A55454742}"/>
          </ac:inkMkLst>
        </pc:inkChg>
        <pc:inkChg chg="add del">
          <ac:chgData name="Batool Abualhaj" userId="S::batool16548@islamic-ec.edu.jo::69f12ef0-558b-4b4d-b9d2-52416e3b135f" providerId="AD" clId="Web-{F0660F0B-D983-4B1E-9DD8-B4A96319C6C3}" dt="2020-11-17T15:00:03.680" v="19"/>
          <ac:inkMkLst>
            <pc:docMk/>
            <pc:sldMk cId="109857222" sldId="256"/>
            <ac:inkMk id="15" creationId="{140AF549-A532-44DC-9F78-145DA33F2C27}"/>
          </ac:inkMkLst>
        </pc:inkChg>
      </pc:sldChg>
    </pc:docChg>
  </pc:docChgLst>
  <pc:docChgLst>
    <pc:chgData name="Layan Ramzoun" userId="S::layan18097@islamic-ec.edu.jo::e9645eb3-a312-442d-823b-7846f0593d3e" providerId="AD" clId="Web-{C88EF35F-BAC2-42EF-9ABD-632C7482C1B8}"/>
    <pc:docChg chg="modSld">
      <pc:chgData name="Layan Ramzoun" userId="S::layan18097@islamic-ec.edu.jo::e9645eb3-a312-442d-823b-7846f0593d3e" providerId="AD" clId="Web-{C88EF35F-BAC2-42EF-9ABD-632C7482C1B8}" dt="2020-12-07T13:39:16.518" v="1" actId="1076"/>
      <pc:docMkLst>
        <pc:docMk/>
      </pc:docMkLst>
      <pc:sldChg chg="modSp">
        <pc:chgData name="Layan Ramzoun" userId="S::layan18097@islamic-ec.edu.jo::e9645eb3-a312-442d-823b-7846f0593d3e" providerId="AD" clId="Web-{C88EF35F-BAC2-42EF-9ABD-632C7482C1B8}" dt="2020-12-07T13:39:16.518" v="1" actId="1076"/>
        <pc:sldMkLst>
          <pc:docMk/>
          <pc:sldMk cId="109857222" sldId="256"/>
        </pc:sldMkLst>
        <pc:picChg chg="mod">
          <ac:chgData name="Layan Ramzoun" userId="S::layan18097@islamic-ec.edu.jo::e9645eb3-a312-442d-823b-7846f0593d3e" providerId="AD" clId="Web-{C88EF35F-BAC2-42EF-9ABD-632C7482C1B8}" dt="2020-12-07T13:39:16.518" v="1" actId="1076"/>
          <ac:picMkLst>
            <pc:docMk/>
            <pc:sldMk cId="109857222" sldId="256"/>
            <ac:picMk id="4" creationId="{2818183F-0130-4C95-80EE-1235C22DCE7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32653" units="1/cm"/>
          <inkml:channelProperty channel="Y" name="resolution" value="95.42168" units="1/cm"/>
          <inkml:channelProperty channel="T" name="resolution" value="1" units="1/dev"/>
        </inkml:channelProperties>
      </inkml:inkSource>
      <inkml:timestamp xml:id="ts0" timeString="2024-10-03T11:07:29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11767 9633 0,'0'0'0,"0"0"15,0 0-15,0 0 16,0 0-1,0 0-15,0 0 16,0 0-16,0 0 16,0 0-1,0 0-15,0 0 16,0 0 0,0 0-16,0 0 15,-36 0-15,36 0 16,-47 24-1,47-24-15,-60 24 16,60-24 0,-60 24-16,24-12 15,0-12-15,36 0 16,-48 12 0,48-12-16,-47 0 15,47 0 1,-48 0-16,48 0 15,-36 0-15,36 0 16,0 0 0,-36 0-16,36 0 15,0 0 1,-36 0-16,36 0 16,0 0-1,-36 12-15,36-12 16,0 0-16,-36 25 15,36-25 1,0 0-16,0 36 16,0-36-16,0 0 15,0 48 1,0-48-16,-24 60 16,24-24-1,0 0-15,0 12 16,0 0-1,-12 12-15,12 0 16,-12 1-16,1-1 16,11 0-1,-12-12-15,12 0 16,0 0-16,-12 0 16,0 0-1,12 1-15,0-13 16,-12 0-1,12 0-15,-12 0 16,12-36 0,0 48-16,0-48 15,0 0-15,0 36 16,0-36 0,0 0-16,0 36 15,0-36 1,0 0-16,0 36 15,0-36-15,0 0 16,0 0 0,0 36-16,0-36 15,0 0 1,0 0-16,0 0 16,0 0-16,0 0 15,0 0 1,0 0-16,0 0 15,36 0 1,-36 0-16,47 0 16,-11 0-16,0 0 15,12 0 1,0 0-16,12 0 16,-1 0-1,-11 0-15,12 0 16,-12-12-16,0 0 15,0 12 1,-1 0-16,-11 0 16,0 0-1,-36 0-15,48 0 16,-48 0-16,0 0 16,0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84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0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00B27-DE4C-4B9E-BB11-B9027034A00F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37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51FCE-E4BB-4680-8E50-3C0E348D2609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70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A073D-A903-47F8-8D16-77642FB0DF1F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4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1FA40-626B-4CA1-85D0-7A9016E395BA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489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425EA-B9DC-48A7-991E-9A82573B1B21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1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B97F8-6CEB-469B-AFCC-889F2A2B1D5A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0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9179F-009E-4FA5-B091-7EBB82A185BD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9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65CEB-0076-4E37-B880-BCEA9784DE0A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31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33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49E5E-3896-4118-99A7-7B85668F1C5E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7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F4739-9812-4A9F-890D-2AD6BA5F6EE8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6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45AC5-A3F8-44AA-BA8F-596CDCC976D3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49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3B183-A821-4095-A363-9EC968635539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61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D01B4-0AA5-45E6-B2E6-5FA4078AEBCF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7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7335C-0450-40D7-8612-B3203BED4F28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39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6A105-2A1C-4284-B4EA-07CF89B1A393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457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BE609-F3F2-45E6-BD6A-E03A8C86C1AE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801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4AD68-089C-4467-A8F3-EA2BBCA6B44E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91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5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4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83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99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5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67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53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804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86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194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90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1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965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4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67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4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6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6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66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19" r:id="rId6"/>
    <p:sldLayoutId id="2147483815" r:id="rId7"/>
    <p:sldLayoutId id="2147483816" r:id="rId8"/>
    <p:sldLayoutId id="2147483817" r:id="rId9"/>
    <p:sldLayoutId id="2147483818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D914D-B099-4142-A885-11F276715148}" type="datetimeFigureOut"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67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4E684-10F4-4CC3-A0B9-F03AA7BE37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3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jeopardylabs.com/play/simple-past-regular-and-irregular-verb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yf800046mt" TargetMode="External"/><Relationship Id="rId2" Type="http://schemas.openxmlformats.org/officeDocument/2006/relationships/hyperlink" Target="https://www.liveworksheets.com/it5698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nn1224621x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wizer.me/preview/EJNTZ9" TargetMode="External"/><Relationship Id="rId3" Type="http://schemas.openxmlformats.org/officeDocument/2006/relationships/hyperlink" Target="https://www.liveworksheets.com/ez60046qy" TargetMode="External"/><Relationship Id="rId7" Type="http://schemas.openxmlformats.org/officeDocument/2006/relationships/hyperlink" Target="https://www.liveworksheets.com/ys1014151hf" TargetMode="External"/><Relationship Id="rId2" Type="http://schemas.openxmlformats.org/officeDocument/2006/relationships/hyperlink" Target="https://www.liveworksheets.com/ap31441ck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liveworksheets.com/qr1191233bz" TargetMode="External"/><Relationship Id="rId5" Type="http://schemas.openxmlformats.org/officeDocument/2006/relationships/hyperlink" Target="https://www.liveworksheets.com/ud1091373af" TargetMode="External"/><Relationship Id="rId4" Type="http://schemas.openxmlformats.org/officeDocument/2006/relationships/hyperlink" Target="https://www.liveworksheets.com/zf299790ak" TargetMode="Externa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9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61" y="-401637"/>
            <a:ext cx="10551973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  <a:latin typeface="Segoe Print"/>
                <a:cs typeface="Calibri Light"/>
              </a:rPr>
              <a:t>Grammar - Simple Past Tense</a:t>
            </a:r>
            <a:endParaRPr lang="en-US" sz="4000" b="1" dirty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81" y="2149811"/>
            <a:ext cx="9681287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30" b="-1"/>
          <a:stretch/>
        </p:blipFill>
        <p:spPr>
          <a:xfrm>
            <a:off x="185399" y="236509"/>
            <a:ext cx="4529475" cy="6551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240"/>
          <a:stretch/>
        </p:blipFill>
        <p:spPr>
          <a:xfrm>
            <a:off x="5719582" y="512734"/>
            <a:ext cx="5110343" cy="625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712" y="93634"/>
            <a:ext cx="4410081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3879"/>
            <a:ext cx="11153775" cy="62471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46722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p.30</a:t>
            </a:r>
            <a:endParaRPr kumimoji="0" lang="en-US" sz="4400" b="1" i="0" u="none" strike="noStrike" kern="1200" cap="none" spc="0" normalizeH="0" baseline="0" noProof="0" dirty="0" smtClean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8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6" t="2154" b="2263"/>
          <a:stretch/>
        </p:blipFill>
        <p:spPr>
          <a:xfrm>
            <a:off x="3876675" y="0"/>
            <a:ext cx="7458075" cy="6591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87667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p.30</a:t>
            </a:r>
          </a:p>
        </p:txBody>
      </p:sp>
    </p:spTree>
    <p:extLst>
      <p:ext uri="{BB962C8B-B14F-4D97-AF65-F5344CB8AC3E}">
        <p14:creationId xmlns:p14="http://schemas.microsoft.com/office/powerpoint/2010/main" val="389790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6" t="2154" b="48121"/>
          <a:stretch/>
        </p:blipFill>
        <p:spPr>
          <a:xfrm>
            <a:off x="403938" y="986995"/>
            <a:ext cx="10594164" cy="48708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87667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p.30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5836" y="3243087"/>
            <a:ext cx="1712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notice</a:t>
            </a:r>
            <a:r>
              <a:rPr lang="en-US" sz="3200" b="1" cap="none" spc="0" dirty="0" smtClean="0">
                <a:ln/>
                <a:solidFill>
                  <a:schemeClr val="accent1"/>
                </a:solidFill>
                <a:effectLst/>
              </a:rPr>
              <a:t>d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6562" y="3681709"/>
            <a:ext cx="1218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dr</a:t>
            </a:r>
            <a:r>
              <a:rPr lang="en-US" sz="3200" b="1" cap="none" spc="0" dirty="0" smtClean="0">
                <a:ln/>
                <a:solidFill>
                  <a:schemeClr val="accent1"/>
                </a:solidFill>
                <a:effectLst/>
              </a:rPr>
              <a:t>ied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0525" y="4143763"/>
            <a:ext cx="1596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move</a:t>
            </a:r>
            <a:r>
              <a:rPr lang="en-US" sz="3200" b="1" cap="none" spc="0" dirty="0" smtClean="0">
                <a:ln/>
                <a:solidFill>
                  <a:schemeClr val="accent1"/>
                </a:solidFill>
                <a:effectLst/>
              </a:rPr>
              <a:t>d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6675" y="4542708"/>
            <a:ext cx="1630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rotate</a:t>
            </a:r>
            <a:r>
              <a:rPr lang="en-US" sz="3200" b="1" cap="none" spc="0" dirty="0" smtClean="0">
                <a:ln/>
                <a:solidFill>
                  <a:schemeClr val="accent1"/>
                </a:solidFill>
                <a:effectLst/>
              </a:rPr>
              <a:t>d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14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6" t="51327" b="2263"/>
          <a:stretch/>
        </p:blipFill>
        <p:spPr>
          <a:xfrm>
            <a:off x="110523" y="659578"/>
            <a:ext cx="7458075" cy="58174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87667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p.30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0966" y="4452105"/>
            <a:ext cx="38347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2"/>
                </a:solidFill>
                <a:effectLst/>
              </a:rPr>
              <a:t>Yes, he </a:t>
            </a:r>
            <a:r>
              <a:rPr lang="en-US" sz="2800" b="1" cap="none" spc="0" dirty="0" smtClean="0">
                <a:ln/>
                <a:solidFill>
                  <a:schemeClr val="accent5"/>
                </a:solidFill>
                <a:effectLst/>
              </a:rPr>
              <a:t>perform</a:t>
            </a:r>
            <a:r>
              <a:rPr lang="en-US" sz="2800" b="1" u="sng" cap="none" spc="0" dirty="0" smtClean="0">
                <a:ln/>
                <a:solidFill>
                  <a:schemeClr val="accent5"/>
                </a:solidFill>
                <a:effectLst/>
              </a:rPr>
              <a:t>ed</a:t>
            </a:r>
            <a:r>
              <a:rPr lang="en-US" sz="2800" b="1" u="sng" cap="none" spc="0" dirty="0" smtClean="0">
                <a:ln/>
                <a:solidFill>
                  <a:schemeClr val="accent2"/>
                </a:solidFill>
                <a:effectLst/>
              </a:rPr>
              <a:t> </a:t>
            </a:r>
            <a:r>
              <a:rPr lang="en-US" sz="2800" b="1" cap="none" spc="0" dirty="0" smtClean="0">
                <a:ln/>
                <a:solidFill>
                  <a:schemeClr val="accent2"/>
                </a:solidFill>
                <a:effectLst/>
              </a:rPr>
              <a:t>…</a:t>
            </a:r>
            <a:endParaRPr lang="en-US" sz="48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1745" y="5202942"/>
            <a:ext cx="6104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2"/>
                </a:solidFill>
              </a:rPr>
              <a:t>No</a:t>
            </a:r>
            <a:r>
              <a:rPr lang="en-US" sz="2800" b="1" cap="none" spc="0" dirty="0" smtClean="0">
                <a:ln/>
                <a:solidFill>
                  <a:schemeClr val="accent2"/>
                </a:solidFill>
                <a:effectLst/>
              </a:rPr>
              <a:t>, he </a:t>
            </a:r>
            <a:r>
              <a:rPr lang="en-US" sz="2800" b="1" cap="none" spc="0" dirty="0" smtClean="0">
                <a:ln/>
                <a:solidFill>
                  <a:schemeClr val="accent5"/>
                </a:solidFill>
                <a:effectLst/>
              </a:rPr>
              <a:t>receive</a:t>
            </a:r>
            <a:r>
              <a:rPr lang="en-US" sz="2800" b="1" u="sng" cap="none" spc="0" dirty="0" smtClean="0">
                <a:ln/>
                <a:solidFill>
                  <a:schemeClr val="accent5"/>
                </a:solidFill>
                <a:effectLst/>
              </a:rPr>
              <a:t>d</a:t>
            </a:r>
            <a:r>
              <a:rPr lang="en-US" sz="2800" b="1" cap="none" spc="0" dirty="0" smtClean="0">
                <a:ln/>
                <a:solidFill>
                  <a:schemeClr val="accent2"/>
                </a:solidFill>
                <a:effectLst/>
              </a:rPr>
              <a:t> a patent on 1942.</a:t>
            </a:r>
            <a:endParaRPr lang="en-US" sz="48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5324" y="5929802"/>
            <a:ext cx="4842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2"/>
                </a:solidFill>
              </a:rPr>
              <a:t>Yes</a:t>
            </a:r>
            <a:r>
              <a:rPr lang="en-US" sz="2800" b="1" cap="none" spc="0" dirty="0" smtClean="0">
                <a:ln/>
                <a:solidFill>
                  <a:schemeClr val="accent2"/>
                </a:solidFill>
                <a:effectLst/>
              </a:rPr>
              <a:t>, he </a:t>
            </a:r>
            <a:r>
              <a:rPr lang="en-US" sz="2800" b="1" cap="none" spc="0" dirty="0" smtClean="0">
                <a:ln/>
                <a:solidFill>
                  <a:schemeClr val="accent5"/>
                </a:solidFill>
                <a:effectLst/>
              </a:rPr>
              <a:t>patent</a:t>
            </a:r>
            <a:r>
              <a:rPr lang="en-US" sz="2800" b="1" u="sng" cap="none" spc="0" dirty="0" smtClean="0">
                <a:ln/>
                <a:solidFill>
                  <a:schemeClr val="accent5"/>
                </a:solidFill>
                <a:effectLst/>
              </a:rPr>
              <a:t>ed</a:t>
            </a:r>
            <a:r>
              <a:rPr lang="en-US" sz="2800" b="1" cap="none" spc="0" dirty="0" smtClean="0">
                <a:ln/>
                <a:solidFill>
                  <a:schemeClr val="accent2"/>
                </a:solidFill>
                <a:effectLst/>
              </a:rPr>
              <a:t> it in 1907.</a:t>
            </a:r>
            <a:endParaRPr lang="en-US" sz="48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677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46722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p.31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35"/>
          <a:stretch/>
        </p:blipFill>
        <p:spPr>
          <a:xfrm>
            <a:off x="0" y="773879"/>
            <a:ext cx="7358063" cy="58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32778-7723-FFEB-356F-7A50516CA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4359" y="4627851"/>
            <a:ext cx="10723281" cy="205014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Form the negative of ( </a:t>
            </a:r>
            <a:r>
              <a:rPr lang="en-US" sz="4400" b="1" dirty="0">
                <a:solidFill>
                  <a:srgbClr val="C00000"/>
                </a:solidFill>
              </a:rPr>
              <a:t>be</a:t>
            </a:r>
            <a:r>
              <a:rPr lang="en-US" sz="4400" dirty="0">
                <a:solidFill>
                  <a:srgbClr val="C00000"/>
                </a:solidFill>
              </a:rPr>
              <a:t>)in the simple past with </a:t>
            </a:r>
            <a:r>
              <a:rPr lang="en-US" sz="4400" b="1" u="sng" dirty="0">
                <a:solidFill>
                  <a:srgbClr val="C00000"/>
                </a:solidFill>
              </a:rPr>
              <a:t>wasn’t</a:t>
            </a:r>
            <a:r>
              <a:rPr lang="en-US" sz="4400" dirty="0">
                <a:solidFill>
                  <a:srgbClr val="C00000"/>
                </a:solidFill>
              </a:rPr>
              <a:t> or </a:t>
            </a:r>
            <a:r>
              <a:rPr lang="en-US" sz="4400" b="1" u="sng" dirty="0">
                <a:solidFill>
                  <a:srgbClr val="C00000"/>
                </a:solidFill>
              </a:rPr>
              <a:t>weren’t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D74CD-9A81-AF3E-F0EE-8EAF39BA4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53" y="608523"/>
            <a:ext cx="6589059" cy="40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75" y="987425"/>
            <a:ext cx="10950383" cy="44894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46722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p.31</a:t>
            </a:r>
          </a:p>
        </p:txBody>
      </p:sp>
    </p:spTree>
    <p:extLst>
      <p:ext uri="{BB962C8B-B14F-4D97-AF65-F5344CB8AC3E}">
        <p14:creationId xmlns:p14="http://schemas.microsoft.com/office/powerpoint/2010/main" val="4473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75" y="987425"/>
            <a:ext cx="10950383" cy="44894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46722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p.31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2383" y="3300710"/>
            <a:ext cx="16626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2CC3B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were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2CC3B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6172" y="3862685"/>
            <a:ext cx="2315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2CC3B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bought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2CC3B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8638" y="4491729"/>
            <a:ext cx="13901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2CC3B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flew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2CC3B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0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F7C67-B6D5-7047-E5FE-386F46320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34"/>
            <a:ext cx="9734410" cy="469806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250" y="152400"/>
            <a:ext cx="446722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p.31</a:t>
            </a:r>
          </a:p>
        </p:txBody>
      </p:sp>
    </p:spTree>
    <p:extLst>
      <p:ext uri="{BB962C8B-B14F-4D97-AF65-F5344CB8AC3E}">
        <p14:creationId xmlns:p14="http://schemas.microsoft.com/office/powerpoint/2010/main" val="38741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63" y="479426"/>
            <a:ext cx="4400550" cy="3111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Find Someone Who…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076" y="1300460"/>
            <a:ext cx="36583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Did you…?</a:t>
            </a:r>
          </a:p>
          <a:p>
            <a:r>
              <a:rPr lang="en-US" sz="4400" b="1" dirty="0" smtClean="0">
                <a:ln/>
                <a:solidFill>
                  <a:schemeClr val="accent4"/>
                </a:solidFill>
              </a:rPr>
              <a:t>Were you…?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62" y="79580"/>
            <a:ext cx="6060558" cy="67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6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6F7C67-B6D5-7047-E5FE-386F46320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34"/>
            <a:ext cx="9734410" cy="469806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4467225" cy="7738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Book p.31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7809" y="2622749"/>
            <a:ext cx="2811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idn’t give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C097F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9163" y="3129260"/>
            <a:ext cx="2464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idn’t tell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C097F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7583" y="3611958"/>
            <a:ext cx="28440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Did Lee go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C097F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240" y="4118469"/>
            <a:ext cx="3850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Did they come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C097F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1253" y="4601167"/>
            <a:ext cx="3005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C097F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idn’t bring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C097F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767513" y="4223442"/>
            <a:ext cx="599687" cy="731668"/>
          </a:xfrm>
          <a:prstGeom prst="mathMultiply">
            <a:avLst/>
          </a:prstGeom>
          <a:solidFill>
            <a:srgbClr val="E56B9C"/>
          </a:solidFill>
          <a:ln w="38100">
            <a:solidFill>
              <a:srgbClr val="E56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93801" y="3728853"/>
            <a:ext cx="599687" cy="731668"/>
          </a:xfrm>
          <a:prstGeom prst="mathMultiply">
            <a:avLst/>
          </a:prstGeom>
          <a:solidFill>
            <a:srgbClr val="E56B9C"/>
          </a:solidFill>
          <a:ln w="38100">
            <a:solidFill>
              <a:srgbClr val="E56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27025"/>
            <a:ext cx="3248025" cy="1854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More Practice on Adding –</a:t>
            </a:r>
            <a:r>
              <a:rPr lang="en-US" sz="2400" b="1" spc="5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</a:t>
            </a:r>
            <a:r>
              <a:rPr lang="en-US" sz="24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to Regular Past Verbs</a:t>
            </a:r>
            <a:endParaRPr lang="en-US" sz="2400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11" y="228167"/>
            <a:ext cx="6591689" cy="65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27025"/>
            <a:ext cx="3248025" cy="1854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More Practice on Adding –</a:t>
            </a:r>
            <a:r>
              <a:rPr lang="en-US" sz="2400" b="1" spc="50" dirty="0" err="1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</a:t>
            </a:r>
            <a:r>
              <a:rPr lang="en-US" sz="24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to Regular Past Verbs</a:t>
            </a:r>
            <a:endParaRPr lang="en-US" sz="2400" b="1" spc="50" dirty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611"/>
          <a:stretch/>
        </p:blipFill>
        <p:spPr>
          <a:xfrm>
            <a:off x="3809611" y="1438275"/>
            <a:ext cx="6591689" cy="5292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0565" y="1950392"/>
            <a:ext cx="13067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prayed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8272" y="3619893"/>
            <a:ext cx="1178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8716" y="5279359"/>
            <a:ext cx="18133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happened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7188" y="5650833"/>
            <a:ext cx="17748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employed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8699" y="2412057"/>
            <a:ext cx="15905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replayed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415" y="4848001"/>
            <a:ext cx="13869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swayed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003" y="4467615"/>
            <a:ext cx="13933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listened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8698" y="2824558"/>
            <a:ext cx="15776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annoyed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5504" y="4036257"/>
            <a:ext cx="13997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obeyed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0415" y="3208022"/>
            <a:ext cx="1406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opened</a:t>
            </a:r>
            <a:endParaRPr lang="en-US" sz="5400" b="1" cap="none" spc="50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0843" y="4869080"/>
            <a:ext cx="12827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denied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8756" y="4446403"/>
            <a:ext cx="13885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applied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7097" y="4053123"/>
            <a:ext cx="1268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hurried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9865" y="3645184"/>
            <a:ext cx="1486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emptied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18515" y="3243953"/>
            <a:ext cx="10679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tidied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5510" y="2836014"/>
            <a:ext cx="1713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multiplied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1345" y="1965371"/>
            <a:ext cx="12763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replied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00153" y="2412056"/>
            <a:ext cx="13452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notified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80656" y="5685037"/>
            <a:ext cx="13436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worried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6909" y="5250735"/>
            <a:ext cx="1391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married</a:t>
            </a:r>
            <a:endParaRPr lang="en-US" sz="5400" b="1" cap="none" spc="50" dirty="0">
              <a:ln w="0"/>
              <a:solidFill>
                <a:schemeClr val="accent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36924" y="6054733"/>
            <a:ext cx="15119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cancelled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98534" y="5692947"/>
            <a:ext cx="12971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clapped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07882" y="5379941"/>
            <a:ext cx="15985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committed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13284" y="5048526"/>
            <a:ext cx="12314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trapped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16223" y="4728912"/>
            <a:ext cx="11368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slipped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04183" y="4407415"/>
            <a:ext cx="13179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dropped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02411" y="4074203"/>
            <a:ext cx="13644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admitted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74358" y="3748635"/>
            <a:ext cx="14205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shredded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33936" y="3414663"/>
            <a:ext cx="13901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preferred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31500" y="3080691"/>
            <a:ext cx="11993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flopped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00977" y="2708321"/>
            <a:ext cx="13244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bragged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22806" y="2374349"/>
            <a:ext cx="10807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knitted</a:t>
            </a:r>
            <a:endParaRPr lang="en-US" sz="5400" b="1" cap="none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29656" y="8920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strike="sngStrike" dirty="0">
                <a:solidFill>
                  <a:schemeClr val="accent2"/>
                </a:solidFill>
                <a:latin typeface="Segoe Print" panose="02000600000000000000" pitchFamily="2" charset="0"/>
              </a:rPr>
              <a:t>nod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pray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reply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replay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notify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multiply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knit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brag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flop</a:t>
            </a:r>
          </a:p>
          <a:p>
            <a:pPr>
              <a:lnSpc>
                <a:spcPct val="200000"/>
              </a:lnSpc>
            </a:pPr>
            <a:r>
              <a:rPr lang="en-US" sz="1100" b="1" dirty="0">
                <a:latin typeface="Segoe Print" panose="02000600000000000000" pitchFamily="2" charset="0"/>
              </a:rPr>
              <a:t>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tidy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prefer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annoy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empty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hurry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open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visit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apply</a:t>
            </a:r>
            <a:r>
              <a:rPr lang="en-US" sz="1100" b="1" dirty="0">
                <a:latin typeface="Segoe Print" panose="02000600000000000000" pitchFamily="2" charset="0"/>
              </a:rPr>
              <a:t> –</a:t>
            </a:r>
          </a:p>
          <a:p>
            <a:pPr>
              <a:lnSpc>
                <a:spcPct val="200000"/>
              </a:lnSpc>
            </a:pP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obey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listen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deny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shred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admit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drop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sway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slip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trap</a:t>
            </a:r>
          </a:p>
          <a:p>
            <a:pPr>
              <a:lnSpc>
                <a:spcPct val="200000"/>
              </a:lnSpc>
            </a:pPr>
            <a:r>
              <a:rPr lang="en-US" sz="1100" b="1" dirty="0">
                <a:latin typeface="Segoe Print" panose="02000600000000000000" pitchFamily="2" charset="0"/>
              </a:rPr>
              <a:t>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commit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marry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clap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2"/>
                </a:solidFill>
                <a:latin typeface="Segoe Print" panose="02000600000000000000" pitchFamily="2" charset="0"/>
              </a:rPr>
              <a:t>cancel</a:t>
            </a:r>
            <a:r>
              <a:rPr lang="en-US" sz="1100" b="1" dirty="0">
                <a:latin typeface="Segoe Print" panose="02000600000000000000" pitchFamily="2" charset="0"/>
              </a:rPr>
              <a:t> –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happen</a:t>
            </a:r>
            <a:r>
              <a:rPr lang="en-US" sz="1100" b="1" dirty="0">
                <a:latin typeface="Segoe Print" panose="02000600000000000000" pitchFamily="2" charset="0"/>
              </a:rPr>
              <a:t> - </a:t>
            </a:r>
            <a:r>
              <a:rPr lang="en-US" sz="1100" b="1" dirty="0">
                <a:solidFill>
                  <a:schemeClr val="accent4"/>
                </a:solidFill>
                <a:latin typeface="Segoe Print" panose="02000600000000000000" pitchFamily="2" charset="0"/>
              </a:rPr>
              <a:t>worry</a:t>
            </a:r>
            <a:r>
              <a:rPr lang="en-US" sz="1100" b="1" dirty="0">
                <a:latin typeface="Segoe Print" panose="02000600000000000000" pitchFamily="2" charset="0"/>
              </a:rPr>
              <a:t> - </a:t>
            </a:r>
            <a:r>
              <a:rPr lang="en-US" sz="1100" b="1" dirty="0">
                <a:solidFill>
                  <a:schemeClr val="accent5"/>
                </a:solidFill>
                <a:latin typeface="Segoe Print" panose="02000600000000000000" pitchFamily="2" charset="0"/>
              </a:rPr>
              <a:t>employ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3978000" y="3467880"/>
              <a:ext cx="284400" cy="493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8640" y="3458520"/>
                <a:ext cx="303120" cy="51264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 37"/>
          <p:cNvSpPr/>
          <p:nvPr/>
        </p:nvSpPr>
        <p:spPr>
          <a:xfrm>
            <a:off x="2165776" y="3487025"/>
            <a:ext cx="18165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exceptions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1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500062"/>
            <a:ext cx="447675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Let’s Play a Game!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jeopardylabs.com/play/simple-past-regular-and-irregular-verbs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420" y="361988"/>
            <a:ext cx="7478162" cy="1919485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More </a:t>
            </a:r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Practice on </a:t>
            </a:r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Regular</a:t>
            </a:r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Verbs (adding –</a:t>
            </a:r>
            <a:r>
              <a:rPr lang="en-US" sz="4000" b="1" u="sng" dirty="0" err="1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ed</a:t>
            </a:r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) </a:t>
            </a:r>
            <a:endParaRPr lang="en-US" sz="4000" b="1" u="sng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81150"/>
            <a:ext cx="11191875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latin typeface="Segoe Print" panose="02000600000000000000" pitchFamily="2" charset="0"/>
                <a:hlinkClick r:id="rId2"/>
              </a:rPr>
              <a:t>https://www.liveworksheets.com/it5698ka</a:t>
            </a:r>
            <a:endParaRPr lang="en-US" dirty="0">
              <a:latin typeface="Segoe Print" panose="020006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Segoe Print" panose="02000600000000000000" pitchFamily="2" charset="0"/>
                <a:hlinkClick r:id="rId3"/>
              </a:rPr>
              <a:t>https://www.liveworksheets.com/yf800046mt</a:t>
            </a:r>
            <a:endParaRPr lang="en-US" dirty="0">
              <a:latin typeface="Segoe Print" panose="020006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Segoe Print" panose="02000600000000000000" pitchFamily="2" charset="0"/>
                <a:hlinkClick r:id="rId4"/>
              </a:rPr>
              <a:t>https://www.liveworksheets.com/nn1224621xl</a:t>
            </a:r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44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9220E-F987-43F2-B109-C647DBC7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47" y="19389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i="1" u="sng" dirty="0">
                <a:latin typeface="Segoe Print"/>
              </a:rPr>
              <a:t>More </a:t>
            </a:r>
            <a:r>
              <a:rPr lang="en-US" sz="3200" i="1" u="sng" dirty="0" smtClean="0">
                <a:latin typeface="Segoe Print"/>
              </a:rPr>
              <a:t>Practice – </a:t>
            </a:r>
            <a:r>
              <a:rPr lang="en-US" sz="3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Regular</a:t>
            </a:r>
            <a:r>
              <a:rPr lang="en-US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 </a:t>
            </a:r>
            <a:r>
              <a:rPr lang="en-US" sz="3200" i="1" u="sng" dirty="0" smtClean="0">
                <a:latin typeface="Segoe Print"/>
              </a:rPr>
              <a:t>and </a:t>
            </a:r>
            <a:r>
              <a:rPr lang="en-US" sz="36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Irregular</a:t>
            </a:r>
            <a:r>
              <a:rPr lang="en-US" sz="36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/>
              </a:rPr>
              <a:t> </a:t>
            </a:r>
            <a:r>
              <a:rPr lang="en-US" sz="3200" i="1" u="sng" dirty="0" smtClean="0">
                <a:latin typeface="Segoe Print"/>
              </a:rPr>
              <a:t>Verbs</a:t>
            </a:r>
            <a:endParaRPr lang="en-US" sz="3200" i="1" dirty="0">
              <a:latin typeface="Segoe Pri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BFB11-ABD1-4D26-B8F6-6EF373459BA8}"/>
              </a:ext>
            </a:extLst>
          </p:cNvPr>
          <p:cNvSpPr txBox="1"/>
          <p:nvPr/>
        </p:nvSpPr>
        <p:spPr>
          <a:xfrm>
            <a:off x="336886" y="1559294"/>
            <a:ext cx="5951368" cy="48679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https://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www.liveworksheets.com/uv667104uc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  <a:hlinkClick r:id="rId2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https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://www.liveworksheets.com/ap31441ck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https://www.liveworksheets.com/ez60046qy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https://www.liveworksheets.com/zf299790ak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5"/>
              </a:rPr>
              <a:t>https://www.liveworksheets.com/ud1091373af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/>
              </a:rPr>
              <a:t>https://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/>
              </a:rPr>
              <a:t>www.liveworksheets.com/qr1191233bz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7"/>
              </a:rPr>
              <a:t>https://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7"/>
              </a:rPr>
              <a:t>www.liveworksheets.com/ys1014151hf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8"/>
              </a:rPr>
              <a:t>https://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8"/>
              </a:rPr>
              <a:t>app.wizer.me/preview/EJNTZ9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4" descr="Website Logos">
            <a:extLst>
              <a:ext uri="{FF2B5EF4-FFF2-40B4-BE49-F238E27FC236}">
                <a16:creationId xmlns:a16="http://schemas.microsoft.com/office/drawing/2014/main" id="{D95CFA86-91B5-40A7-AEFC-FB9A02F81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7123406" y="3139017"/>
            <a:ext cx="2397266" cy="23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1" y="175800"/>
            <a:ext cx="6834569" cy="6580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1849" y="833025"/>
            <a:ext cx="423862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accent1"/>
                </a:solidFill>
                <a:latin typeface="Segoe Print" panose="02000600000000000000" pitchFamily="2" charset="0"/>
              </a:rPr>
              <a:t>Complete the following paragraph with the simple past </a:t>
            </a:r>
            <a:r>
              <a:rPr lang="en-US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form of </a:t>
            </a:r>
            <a:r>
              <a:rPr lang="en-US" b="1" dirty="0">
                <a:solidFill>
                  <a:schemeClr val="accent1"/>
                </a:solidFill>
                <a:latin typeface="Segoe Print" panose="02000600000000000000" pitchFamily="2" charset="0"/>
              </a:rPr>
              <a:t>each of the verbs in parenthesis.</a:t>
            </a:r>
          </a:p>
        </p:txBody>
      </p:sp>
    </p:spTree>
    <p:extLst>
      <p:ext uri="{BB962C8B-B14F-4D97-AF65-F5344CB8AC3E}">
        <p14:creationId xmlns:p14="http://schemas.microsoft.com/office/powerpoint/2010/main" val="272337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1" y="175800"/>
            <a:ext cx="6834569" cy="6580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1849" y="833025"/>
            <a:ext cx="423862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accent1"/>
                </a:solidFill>
                <a:latin typeface="Segoe Print" panose="02000600000000000000" pitchFamily="2" charset="0"/>
              </a:rPr>
              <a:t>Complete the following paragraph with the simple past </a:t>
            </a:r>
            <a:r>
              <a:rPr lang="en-US" b="1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form of </a:t>
            </a:r>
            <a:r>
              <a:rPr lang="en-US" b="1" dirty="0">
                <a:solidFill>
                  <a:schemeClr val="accent1"/>
                </a:solidFill>
                <a:latin typeface="Segoe Print" panose="02000600000000000000" pitchFamily="2" charset="0"/>
              </a:rPr>
              <a:t>each of the verbs in parenthesis.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889" y="1612859"/>
            <a:ext cx="123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played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9338" y="1103420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was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9338" y="635395"/>
            <a:ext cx="987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went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4734" y="3466124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had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7021" y="191805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had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0621" y="1598568"/>
            <a:ext cx="13276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danced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4973" y="2518102"/>
            <a:ext cx="13532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w</a:t>
            </a:r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asn’t 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01" y="2056437"/>
            <a:ext cx="8996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sang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0621" y="3021336"/>
            <a:ext cx="1401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decided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041" y="3004459"/>
            <a:ext cx="12121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rained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6549" y="3923993"/>
            <a:ext cx="15231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w</a:t>
            </a:r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eren’t 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0378" y="4402535"/>
            <a:ext cx="1117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baked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1083" y="4410350"/>
            <a:ext cx="14654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planned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702" y="4826650"/>
            <a:ext cx="6864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ate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1068" y="5288315"/>
            <a:ext cx="7841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was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747" y="5751965"/>
            <a:ext cx="7393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Did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3947" y="5756123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do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737" y="6238322"/>
            <a:ext cx="9541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were</a:t>
            </a:r>
            <a:endParaRPr lang="en-US" sz="5400" b="1" cap="none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/>
          <a:lstStyle/>
          <a:p>
            <a:r>
              <a:rPr lang="en-US" u="sng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Correct the verbs.</a:t>
            </a:r>
            <a:endParaRPr lang="en-US" u="sng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A13F1-1A9D-D27A-FA49-C7D9B8738AB6}"/>
              </a:ext>
            </a:extLst>
          </p:cNvPr>
          <p:cNvSpPr txBox="1"/>
          <p:nvPr/>
        </p:nvSpPr>
        <p:spPr>
          <a:xfrm>
            <a:off x="577664" y="1247776"/>
            <a:ext cx="9537886" cy="49398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1- She were a student in our school.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2- Did they bought a new house last week?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3- Did he was a teacher before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4- Was there problems with the new app?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5- I didn’t saw the sunset yesterday ?</a:t>
            </a:r>
            <a:endParaRPr kumimoji="0" lang="en-US" sz="2800" b="0" i="0" u="none" strike="noStrike" kern="0" cap="none" spc="0" normalizeH="0" baseline="0" noProof="0" dirty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6- After I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studyied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, I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chated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online with my friends. </a:t>
            </a:r>
          </a:p>
        </p:txBody>
      </p:sp>
    </p:spTree>
    <p:extLst>
      <p:ext uri="{BB962C8B-B14F-4D97-AF65-F5344CB8AC3E}">
        <p14:creationId xmlns:p14="http://schemas.microsoft.com/office/powerpoint/2010/main" val="8601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10515600" cy="863600"/>
          </a:xfrm>
        </p:spPr>
        <p:txBody>
          <a:bodyPr/>
          <a:lstStyle/>
          <a:p>
            <a:r>
              <a:rPr lang="en-US" u="sng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Correct the verbs.</a:t>
            </a:r>
            <a:endParaRPr lang="en-US" u="sng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A13F1-1A9D-D27A-FA49-C7D9B8738AB6}"/>
              </a:ext>
            </a:extLst>
          </p:cNvPr>
          <p:cNvSpPr txBox="1"/>
          <p:nvPr/>
        </p:nvSpPr>
        <p:spPr>
          <a:xfrm>
            <a:off x="539564" y="1000126"/>
            <a:ext cx="11214286" cy="5262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1- She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were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a student in our school. 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was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2- Did they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bought</a:t>
            </a:r>
            <a:r>
              <a:rPr kumimoji="0" lang="en-US" sz="2800" b="1" i="0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 new house last week?  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buy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3-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Did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he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was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a teacher before 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  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Was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he a teacher before?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4- </a:t>
            </a:r>
            <a:r>
              <a:rPr kumimoji="0" lang="en-US" sz="2800" b="1" i="0" u="sng" strike="noStrike" kern="0" cap="none" spc="0" normalizeH="0" baseline="0" noProof="0" dirty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W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as 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there problems with the new app?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Were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 w="0"/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5- I didn’t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saw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the sunset yesterday ?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 w="0"/>
              <a:solidFill>
                <a:srgbClr val="EE7661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6- After I </a:t>
            </a:r>
            <a:r>
              <a:rPr kumimoji="0" lang="en-US" sz="2800" b="1" i="0" u="sng" strike="noStrike" kern="0" cap="none" spc="0" normalizeH="0" baseline="0" noProof="0" dirty="0" err="1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studyied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, I </a:t>
            </a:r>
            <a:r>
              <a:rPr kumimoji="0" lang="en-US" sz="2800" b="1" i="0" u="sng" strike="noStrike" kern="0" cap="none" spc="0" normalizeH="0" baseline="0" noProof="0" dirty="0" err="1" smtClean="0">
                <a:ln w="0"/>
                <a:solidFill>
                  <a:srgbClr val="EE766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chated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with my friend. 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studied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en-US" sz="2800" b="1" i="0" u="sng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chatted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8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41300"/>
            <a:ext cx="3448050" cy="739775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Fix the Mistakes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74" y="136525"/>
            <a:ext cx="8396776" cy="66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1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241300"/>
            <a:ext cx="3448050" cy="73977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Fix the Mistakes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74" y="136525"/>
            <a:ext cx="8396776" cy="66146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096500" y="733425"/>
            <a:ext cx="1095375" cy="952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90925" y="6638925"/>
            <a:ext cx="714375" cy="952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67287" y="5810250"/>
            <a:ext cx="766763" cy="952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09974" y="4067175"/>
            <a:ext cx="819150" cy="952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24362" y="3228975"/>
            <a:ext cx="700088" cy="1905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620125" y="2390774"/>
            <a:ext cx="695325" cy="952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81650" y="733425"/>
            <a:ext cx="790575" cy="952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791825" y="1581150"/>
            <a:ext cx="800100" cy="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69506" y="5846324"/>
            <a:ext cx="1757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enjoyed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3869" y="4994418"/>
            <a:ext cx="1588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bought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88318" y="-646"/>
            <a:ext cx="1221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went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59544" y="10385"/>
            <a:ext cx="1369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swam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14974" y="863886"/>
            <a:ext cx="830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ate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88328" y="1695449"/>
            <a:ext cx="958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was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8692" y="2498006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woke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83432" y="3349912"/>
            <a:ext cx="1494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visited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3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237" y="162612"/>
            <a:ext cx="4410081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4263"/>
          <a:stretch/>
        </p:blipFill>
        <p:spPr>
          <a:xfrm>
            <a:off x="94692" y="228600"/>
            <a:ext cx="5039283" cy="6438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72" y="581712"/>
            <a:ext cx="5091067" cy="62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265CB3B5DDF4985A5647CE4F9CF04" ma:contentTypeVersion="7" ma:contentTypeDescription="Create a new document." ma:contentTypeScope="" ma:versionID="0e4811017d9f6be563e861bf076c8961">
  <xsd:schema xmlns:xsd="http://www.w3.org/2001/XMLSchema" xmlns:xs="http://www.w3.org/2001/XMLSchema" xmlns:p="http://schemas.microsoft.com/office/2006/metadata/properties" xmlns:ns2="5bc109b8-e8dd-4129-8b2c-49163291f746" targetNamespace="http://schemas.microsoft.com/office/2006/metadata/properties" ma:root="true" ma:fieldsID="24b13fcd25bd3eef5208d881b324d55f" ns2:_="">
    <xsd:import namespace="5bc109b8-e8dd-4129-8b2c-49163291f7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109b8-e8dd-4129-8b2c-49163291f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DDC50-1569-4D63-B7D2-F4BE55B810F2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5bc109b8-e8dd-4129-8b2c-49163291f746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55EED2-A5C0-4882-A264-942FC1F28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F32DC2-1865-4775-B7EF-184A02503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109b8-e8dd-4129-8b2c-49163291f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468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Segoe Print</vt:lpstr>
      <vt:lpstr>Wingdings 3</vt:lpstr>
      <vt:lpstr>ShapesVTI</vt:lpstr>
      <vt:lpstr>Ion Boardroom</vt:lpstr>
      <vt:lpstr>BrushVTI</vt:lpstr>
      <vt:lpstr>Grammar - Simple Past Tense</vt:lpstr>
      <vt:lpstr>Find Someone Who…</vt:lpstr>
      <vt:lpstr>PowerPoint Presentation</vt:lpstr>
      <vt:lpstr>PowerPoint Presentation</vt:lpstr>
      <vt:lpstr>Correct the verbs.</vt:lpstr>
      <vt:lpstr>Correct the verbs.</vt:lpstr>
      <vt:lpstr>Fix the Mistakes</vt:lpstr>
      <vt:lpstr>Fix the Mistakes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Practice on Adding –ed to Regular Past Verbs</vt:lpstr>
      <vt:lpstr>More Practice on Adding –ed to Regular Past Verbs</vt:lpstr>
      <vt:lpstr>Let’s Play a Game!</vt:lpstr>
      <vt:lpstr>More Practice on Regular Verbs (adding –ed) </vt:lpstr>
      <vt:lpstr>More Practice – Regular and Irregular 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</dc:creator>
  <cp:lastModifiedBy>Diana Shaban</cp:lastModifiedBy>
  <cp:revision>504</cp:revision>
  <dcterms:created xsi:type="dcterms:W3CDTF">2020-11-15T16:54:54Z</dcterms:created>
  <dcterms:modified xsi:type="dcterms:W3CDTF">2025-09-15T11:33:21Z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0x010100C2E265CB3B5DDF4985A5647CE4F9CF04</vt:lpwstr>
  </property>
</Properties>
</file>