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66" r:id="rId4"/>
    <p:sldId id="268" r:id="rId5"/>
    <p:sldId id="283" r:id="rId6"/>
    <p:sldId id="275" r:id="rId7"/>
    <p:sldId id="292" r:id="rId8"/>
    <p:sldId id="287" r:id="rId9"/>
    <p:sldId id="276" r:id="rId10"/>
    <p:sldId id="293" r:id="rId11"/>
    <p:sldId id="296" r:id="rId12"/>
    <p:sldId id="295" r:id="rId13"/>
    <p:sldId id="278" r:id="rId14"/>
    <p:sldId id="279" r:id="rId15"/>
    <p:sldId id="294" r:id="rId16"/>
    <p:sldId id="289" r:id="rId17"/>
    <p:sldId id="29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2A3F-D154-4C05-9473-A6BBBEDEF06D}"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A256F-6906-46BE-9184-854C095F1400}" type="slidenum">
              <a:rPr lang="en-US" smtClean="0"/>
              <a:t>‹#›</a:t>
            </a:fld>
            <a:endParaRPr lang="en-US"/>
          </a:p>
        </p:txBody>
      </p:sp>
    </p:spTree>
    <p:extLst>
      <p:ext uri="{BB962C8B-B14F-4D97-AF65-F5344CB8AC3E}">
        <p14:creationId xmlns:p14="http://schemas.microsoft.com/office/powerpoint/2010/main" val="42330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9/6/2025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jfif"/><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1982" y="2092034"/>
            <a:ext cx="8214522" cy="4431983"/>
          </a:xfrm>
          <a:prstGeom prst="rect">
            <a:avLst/>
          </a:prstGeom>
          <a:noFill/>
        </p:spPr>
        <p:txBody>
          <a:bodyPr wrap="square" rtlCol="1">
            <a:spAutoFit/>
          </a:bodyPr>
          <a:lstStyle/>
          <a:p>
            <a:pPr algn="r" rtl="1">
              <a:lnSpc>
                <a:spcPct val="150000"/>
              </a:lnSpc>
            </a:pPr>
            <a:r>
              <a:rPr lang="ar-SA" sz="4400" dirty="0">
                <a:cs typeface="AGA Battouta Regular" pitchFamily="2" charset="-78"/>
              </a:rPr>
              <a:t>الوحدة: </a:t>
            </a:r>
            <a:r>
              <a:rPr lang="ar-JO" sz="4400" dirty="0">
                <a:cs typeface="AGA Battouta Regular" pitchFamily="2" charset="-78"/>
              </a:rPr>
              <a:t>أحسنوا جوارَكم</a:t>
            </a:r>
            <a:endParaRPr lang="ar-SA" sz="4400" dirty="0">
              <a:cs typeface="AGA Battouta Regular" pitchFamily="2" charset="-78"/>
            </a:endParaRPr>
          </a:p>
          <a:p>
            <a:pPr algn="r" rtl="1">
              <a:lnSpc>
                <a:spcPct val="150000"/>
              </a:lnSpc>
            </a:pPr>
            <a:r>
              <a:rPr lang="ar-SA" sz="4400" dirty="0">
                <a:cs typeface="AGA Battouta Regular" pitchFamily="2" charset="-78"/>
              </a:rPr>
              <a:t>الد</a:t>
            </a:r>
            <a:r>
              <a:rPr lang="ar-JO" sz="4400" dirty="0">
                <a:cs typeface="AGA Battouta Regular" pitchFamily="2" charset="-78"/>
              </a:rPr>
              <a:t>ّ</a:t>
            </a:r>
            <a:r>
              <a:rPr lang="ar-SA" sz="4400" dirty="0">
                <a:cs typeface="AGA Battouta Regular" pitchFamily="2" charset="-78"/>
              </a:rPr>
              <a:t>رس:  </a:t>
            </a:r>
            <a:r>
              <a:rPr lang="ar-JO" sz="3200" b="1" dirty="0">
                <a:cs typeface="AGA Battouta Regular" pitchFamily="2" charset="-78"/>
              </a:rPr>
              <a:t>تعاهدُوا جيرانكم </a:t>
            </a:r>
          </a:p>
          <a:p>
            <a:pPr algn="r" rtl="1">
              <a:lnSpc>
                <a:spcPct val="150000"/>
              </a:lnSpc>
            </a:pPr>
            <a:r>
              <a:rPr lang="ar-SA" sz="4400" dirty="0">
                <a:cs typeface="AGA Battouta Regular" pitchFamily="2" charset="-78"/>
              </a:rPr>
              <a:t>المبحث:  </a:t>
            </a:r>
            <a:r>
              <a:rPr lang="ar-JO" sz="4400" dirty="0">
                <a:cs typeface="AGA Battouta Regular" pitchFamily="2" charset="-78"/>
              </a:rPr>
              <a:t>العربيّة لغتي </a:t>
            </a:r>
            <a:endParaRPr lang="ar-SA" sz="4400" dirty="0">
              <a:cs typeface="AGA Battouta Regular" pitchFamily="2" charset="-78"/>
            </a:endParaRPr>
          </a:p>
          <a:p>
            <a:pPr algn="r" rtl="1">
              <a:lnSpc>
                <a:spcPct val="150000"/>
              </a:lnSpc>
            </a:pPr>
            <a:r>
              <a:rPr lang="ar-SA" sz="4400" dirty="0">
                <a:cs typeface="AGA Battouta Regular" pitchFamily="2" charset="-78"/>
              </a:rPr>
              <a:t>الص</a:t>
            </a:r>
            <a:r>
              <a:rPr lang="ar-JO" sz="4400" dirty="0">
                <a:cs typeface="AGA Battouta Regular" pitchFamily="2" charset="-78"/>
              </a:rPr>
              <a:t>ّ</a:t>
            </a:r>
            <a:r>
              <a:rPr lang="ar-SA" sz="4400" dirty="0">
                <a:cs typeface="AGA Battouta Regular" pitchFamily="2" charset="-78"/>
              </a:rPr>
              <a:t>ف</a:t>
            </a:r>
            <a:r>
              <a:rPr lang="ar-JO" sz="4400" dirty="0">
                <a:cs typeface="AGA Battouta Regular" pitchFamily="2" charset="-78"/>
              </a:rPr>
              <a:t>ّ</a:t>
            </a:r>
            <a:r>
              <a:rPr lang="ar-SA" sz="4400" dirty="0">
                <a:cs typeface="AGA Battouta Regular" pitchFamily="2" charset="-78"/>
              </a:rPr>
              <a:t>:  </a:t>
            </a:r>
            <a:r>
              <a:rPr lang="ar-JO" sz="4400" dirty="0">
                <a:cs typeface="AGA Battouta Regular" pitchFamily="2" charset="-78"/>
              </a:rPr>
              <a:t>الثّامن.</a:t>
            </a: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05" y="328517"/>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03:00 minutes</a:t>
              </a:r>
            </a:p>
          </p:txBody>
        </p:sp>
      </p:grpSp>
      <p:sp>
        <p:nvSpPr>
          <p:cNvPr id="4" name="TextBox 3"/>
          <p:cNvSpPr txBox="1"/>
          <p:nvPr/>
        </p:nvSpPr>
        <p:spPr>
          <a:xfrm>
            <a:off x="2137890" y="1448514"/>
            <a:ext cx="7232924" cy="523220"/>
          </a:xfrm>
          <a:prstGeom prst="rect">
            <a:avLst/>
          </a:prstGeom>
          <a:noFill/>
        </p:spPr>
        <p:txBody>
          <a:bodyPr wrap="square" rtlCol="0">
            <a:spAutoFit/>
          </a:bodyPr>
          <a:lstStyle/>
          <a:p>
            <a:pPr algn="r" rtl="1"/>
            <a:r>
              <a:rPr lang="ar-SA" sz="2800" b="1" dirty="0"/>
              <a:t> </a:t>
            </a:r>
            <a:r>
              <a:rPr lang="ar-JO" sz="2800" b="1" dirty="0">
                <a:solidFill>
                  <a:srgbClr val="0070C0"/>
                </a:solidFill>
              </a:rPr>
              <a:t>ال</a:t>
            </a:r>
            <a:r>
              <a:rPr lang="ar-SA" sz="2800" b="1" dirty="0">
                <a:solidFill>
                  <a:srgbClr val="0070C0"/>
                </a:solidFill>
              </a:rPr>
              <a:t>تقويم </a:t>
            </a:r>
            <a:r>
              <a:rPr lang="ar-JO" sz="2800" b="1" dirty="0">
                <a:solidFill>
                  <a:srgbClr val="0070C0"/>
                </a:solidFill>
              </a:rPr>
              <a:t>ال</a:t>
            </a:r>
            <a:r>
              <a:rPr lang="ar-SA" sz="2800" b="1" dirty="0">
                <a:solidFill>
                  <a:srgbClr val="0070C0"/>
                </a:solidFill>
              </a:rPr>
              <a:t>تكويني :</a:t>
            </a:r>
            <a:r>
              <a:rPr lang="ar-JO" sz="2800" b="1" dirty="0">
                <a:solidFill>
                  <a:srgbClr val="0070C0"/>
                </a:solidFill>
              </a:rPr>
              <a:t> </a:t>
            </a:r>
            <a:r>
              <a:rPr lang="ar-JO" sz="2800" b="1" dirty="0">
                <a:solidFill>
                  <a:srgbClr val="FF0000"/>
                </a:solidFill>
              </a:rPr>
              <a:t>التغذية الرّاجعة</a:t>
            </a: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273" y="3268805"/>
            <a:ext cx="5633369" cy="290730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61030030"/>
              </p:ext>
            </p:extLst>
          </p:nvPr>
        </p:nvGraphicFramePr>
        <p:xfrm>
          <a:off x="447849" y="1946890"/>
          <a:ext cx="4803591" cy="3441885"/>
        </p:xfrm>
        <a:graphic>
          <a:graphicData uri="http://schemas.openxmlformats.org/drawingml/2006/table">
            <a:tbl>
              <a:tblPr firstRow="1" bandRow="1">
                <a:tableStyleId>{5C22544A-7EE6-4342-B048-85BDC9FD1C3A}</a:tableStyleId>
              </a:tblPr>
              <a:tblGrid>
                <a:gridCol w="1753477">
                  <a:extLst>
                    <a:ext uri="{9D8B030D-6E8A-4147-A177-3AD203B41FA5}">
                      <a16:colId xmlns:a16="http://schemas.microsoft.com/office/drawing/2014/main" val="3900424069"/>
                    </a:ext>
                  </a:extLst>
                </a:gridCol>
                <a:gridCol w="1711234">
                  <a:extLst>
                    <a:ext uri="{9D8B030D-6E8A-4147-A177-3AD203B41FA5}">
                      <a16:colId xmlns:a16="http://schemas.microsoft.com/office/drawing/2014/main" val="906440947"/>
                    </a:ext>
                  </a:extLst>
                </a:gridCol>
                <a:gridCol w="1338880">
                  <a:extLst>
                    <a:ext uri="{9D8B030D-6E8A-4147-A177-3AD203B41FA5}">
                      <a16:colId xmlns:a16="http://schemas.microsoft.com/office/drawing/2014/main" val="2547604250"/>
                    </a:ext>
                  </a:extLst>
                </a:gridCol>
              </a:tblGrid>
              <a:tr h="1094063">
                <a:tc>
                  <a:txBody>
                    <a:bodyPr/>
                    <a:lstStyle/>
                    <a:p>
                      <a:pPr algn="ctr"/>
                      <a:r>
                        <a:rPr lang="ar-JO" sz="2400" b="1" dirty="0"/>
                        <a:t>أبو فراس الحمدانيّ</a:t>
                      </a:r>
                      <a:endParaRPr lang="en-US" sz="2400" b="1" dirty="0"/>
                    </a:p>
                  </a:txBody>
                  <a:tcPr/>
                </a:tc>
                <a:tc>
                  <a:txBody>
                    <a:bodyPr/>
                    <a:lstStyle/>
                    <a:p>
                      <a:pPr algn="ctr"/>
                      <a:r>
                        <a:rPr lang="ar-JO" sz="2400" b="1" dirty="0"/>
                        <a:t>الأعرابيّ</a:t>
                      </a:r>
                      <a:endParaRPr lang="en-US" sz="2400" b="1" dirty="0"/>
                    </a:p>
                  </a:txBody>
                  <a:tcPr/>
                </a:tc>
                <a:tc>
                  <a:txBody>
                    <a:bodyPr/>
                    <a:lstStyle/>
                    <a:p>
                      <a:pPr algn="ctr"/>
                      <a:r>
                        <a:rPr lang="ar-JO" sz="2400" b="1" dirty="0"/>
                        <a:t>المقارنة</a:t>
                      </a:r>
                    </a:p>
                    <a:p>
                      <a:pPr algn="ctr" rtl="1"/>
                      <a:endParaRPr lang="ar-JO" sz="2400" b="1" dirty="0"/>
                    </a:p>
                    <a:p>
                      <a:pPr algn="ctr"/>
                      <a:endParaRPr lang="en-US" sz="2400" b="1" dirty="0"/>
                    </a:p>
                  </a:txBody>
                  <a:tcPr/>
                </a:tc>
                <a:extLst>
                  <a:ext uri="{0D108BD9-81ED-4DB2-BD59-A6C34878D82A}">
                    <a16:rowId xmlns:a16="http://schemas.microsoft.com/office/drawing/2014/main" val="2594635147"/>
                  </a:ext>
                </a:extLst>
              </a:tr>
              <a:tr h="976371">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r>
                        <a:rPr lang="ar-JO" sz="2400" b="1" dirty="0"/>
                        <a:t>الشّبه</a:t>
                      </a:r>
                      <a:endParaRPr lang="en-US" sz="2400" b="1" dirty="0"/>
                    </a:p>
                  </a:txBody>
                  <a:tcPr/>
                </a:tc>
                <a:extLst>
                  <a:ext uri="{0D108BD9-81ED-4DB2-BD59-A6C34878D82A}">
                    <a16:rowId xmlns:a16="http://schemas.microsoft.com/office/drawing/2014/main" val="3741183659"/>
                  </a:ext>
                </a:extLst>
              </a:tr>
              <a:tr h="1276794">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r>
                        <a:rPr lang="ar-JO" sz="2400" b="1" dirty="0"/>
                        <a:t>الاختلاف</a:t>
                      </a:r>
                      <a:endParaRPr lang="en-US" sz="2400" b="1" dirty="0"/>
                    </a:p>
                  </a:txBody>
                  <a:tcPr/>
                </a:tc>
                <a:extLst>
                  <a:ext uri="{0D108BD9-81ED-4DB2-BD59-A6C34878D82A}">
                    <a16:rowId xmlns:a16="http://schemas.microsoft.com/office/drawing/2014/main" val="3895915831"/>
                  </a:ext>
                </a:extLst>
              </a:tr>
            </a:tbl>
          </a:graphicData>
        </a:graphic>
      </p:graphicFrame>
      <p:pic>
        <p:nvPicPr>
          <p:cNvPr id="5" name="Picture 3">
            <a:extLst>
              <a:ext uri="{FF2B5EF4-FFF2-40B4-BE49-F238E27FC236}">
                <a16:creationId xmlns:a16="http://schemas.microsoft.com/office/drawing/2014/main" id="{4057FEA3-27BD-B9F1-A770-BAE0A25C10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50" y="6204386"/>
            <a:ext cx="952688" cy="40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687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03:00 minutes</a:t>
              </a:r>
            </a:p>
          </p:txBody>
        </p:sp>
      </p:grpSp>
      <p:sp>
        <p:nvSpPr>
          <p:cNvPr id="4" name="TextBox 3"/>
          <p:cNvSpPr txBox="1"/>
          <p:nvPr/>
        </p:nvSpPr>
        <p:spPr>
          <a:xfrm>
            <a:off x="2137890" y="1448514"/>
            <a:ext cx="7232924" cy="523220"/>
          </a:xfrm>
          <a:prstGeom prst="rect">
            <a:avLst/>
          </a:prstGeom>
          <a:noFill/>
        </p:spPr>
        <p:txBody>
          <a:bodyPr wrap="square" rtlCol="0">
            <a:spAutoFit/>
          </a:bodyPr>
          <a:lstStyle/>
          <a:p>
            <a:pPr algn="r" rtl="1"/>
            <a:r>
              <a:rPr lang="ar-SA" sz="2800" b="1" dirty="0"/>
              <a:t> </a:t>
            </a:r>
            <a:r>
              <a:rPr lang="ar-JO" sz="2800" b="1" dirty="0">
                <a:solidFill>
                  <a:srgbClr val="0070C0"/>
                </a:solidFill>
              </a:rPr>
              <a:t>ال</a:t>
            </a:r>
            <a:r>
              <a:rPr lang="ar-SA" sz="2800" b="1" dirty="0">
                <a:solidFill>
                  <a:srgbClr val="0070C0"/>
                </a:solidFill>
              </a:rPr>
              <a:t>تقويم </a:t>
            </a:r>
            <a:r>
              <a:rPr lang="ar-JO" sz="2800" b="1" dirty="0">
                <a:solidFill>
                  <a:srgbClr val="0070C0"/>
                </a:solidFill>
              </a:rPr>
              <a:t>ال</a:t>
            </a:r>
            <a:r>
              <a:rPr lang="ar-SA" sz="2800" b="1" dirty="0">
                <a:solidFill>
                  <a:srgbClr val="0070C0"/>
                </a:solidFill>
              </a:rPr>
              <a:t>تكويني :</a:t>
            </a:r>
            <a:r>
              <a:rPr lang="ar-JO" sz="2800" b="1" dirty="0">
                <a:solidFill>
                  <a:srgbClr val="0070C0"/>
                </a:solidFill>
              </a:rPr>
              <a:t> </a:t>
            </a:r>
            <a:r>
              <a:rPr lang="ar-JO" sz="2800" b="1" dirty="0">
                <a:solidFill>
                  <a:srgbClr val="FF0000"/>
                </a:solidFill>
              </a:rPr>
              <a:t>التغذية الرّاجعة</a:t>
            </a: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537" y="2218958"/>
            <a:ext cx="5980456" cy="3797953"/>
          </a:xfrm>
          <a:prstGeom prst="rect">
            <a:avLst/>
          </a:prstGeom>
        </p:spPr>
      </p:pic>
      <p:graphicFrame>
        <p:nvGraphicFramePr>
          <p:cNvPr id="2" name="Table 1"/>
          <p:cNvGraphicFramePr>
            <a:graphicFrameLocks noGrp="1"/>
          </p:cNvGraphicFramePr>
          <p:nvPr/>
        </p:nvGraphicFramePr>
        <p:xfrm>
          <a:off x="166764" y="1947277"/>
          <a:ext cx="4803591" cy="4343406"/>
        </p:xfrm>
        <a:graphic>
          <a:graphicData uri="http://schemas.openxmlformats.org/drawingml/2006/table">
            <a:tbl>
              <a:tblPr firstRow="1" bandRow="1">
                <a:tableStyleId>{5C22544A-7EE6-4342-B048-85BDC9FD1C3A}</a:tableStyleId>
              </a:tblPr>
              <a:tblGrid>
                <a:gridCol w="1753477">
                  <a:extLst>
                    <a:ext uri="{9D8B030D-6E8A-4147-A177-3AD203B41FA5}">
                      <a16:colId xmlns:a16="http://schemas.microsoft.com/office/drawing/2014/main" val="3900424069"/>
                    </a:ext>
                  </a:extLst>
                </a:gridCol>
                <a:gridCol w="1711234">
                  <a:extLst>
                    <a:ext uri="{9D8B030D-6E8A-4147-A177-3AD203B41FA5}">
                      <a16:colId xmlns:a16="http://schemas.microsoft.com/office/drawing/2014/main" val="906440947"/>
                    </a:ext>
                  </a:extLst>
                </a:gridCol>
                <a:gridCol w="1338880">
                  <a:extLst>
                    <a:ext uri="{9D8B030D-6E8A-4147-A177-3AD203B41FA5}">
                      <a16:colId xmlns:a16="http://schemas.microsoft.com/office/drawing/2014/main" val="2547604250"/>
                    </a:ext>
                  </a:extLst>
                </a:gridCol>
              </a:tblGrid>
              <a:tr h="1419670">
                <a:tc>
                  <a:txBody>
                    <a:bodyPr/>
                    <a:lstStyle/>
                    <a:p>
                      <a:pPr algn="ctr"/>
                      <a:r>
                        <a:rPr lang="ar-JO" sz="2400" b="1" dirty="0"/>
                        <a:t>أبو فراس الحمدانيّ</a:t>
                      </a:r>
                      <a:endParaRPr lang="en-US" sz="2400" b="1" dirty="0"/>
                    </a:p>
                  </a:txBody>
                  <a:tcPr/>
                </a:tc>
                <a:tc>
                  <a:txBody>
                    <a:bodyPr/>
                    <a:lstStyle/>
                    <a:p>
                      <a:pPr algn="ctr"/>
                      <a:r>
                        <a:rPr lang="ar-JO" sz="2400" b="1" dirty="0"/>
                        <a:t>الأعرابيّ</a:t>
                      </a:r>
                      <a:endParaRPr lang="en-US" sz="2400" b="1" dirty="0"/>
                    </a:p>
                  </a:txBody>
                  <a:tcPr/>
                </a:tc>
                <a:tc>
                  <a:txBody>
                    <a:bodyPr/>
                    <a:lstStyle/>
                    <a:p>
                      <a:pPr algn="ctr"/>
                      <a:r>
                        <a:rPr lang="ar-JO" sz="2400" b="1" dirty="0"/>
                        <a:t>المقارنة</a:t>
                      </a:r>
                    </a:p>
                    <a:p>
                      <a:pPr algn="ctr" rtl="1"/>
                      <a:endParaRPr lang="ar-JO" sz="2400" b="1" dirty="0"/>
                    </a:p>
                    <a:p>
                      <a:pPr algn="ctr"/>
                      <a:endParaRPr lang="en-US" sz="2400" b="1" dirty="0"/>
                    </a:p>
                  </a:txBody>
                  <a:tcPr/>
                </a:tc>
                <a:extLst>
                  <a:ext uri="{0D108BD9-81ED-4DB2-BD59-A6C34878D82A}">
                    <a16:rowId xmlns:a16="http://schemas.microsoft.com/office/drawing/2014/main" val="2594635147"/>
                  </a:ext>
                </a:extLst>
              </a:tr>
              <a:tr h="1266952">
                <a:tc>
                  <a:txBody>
                    <a:bodyPr/>
                    <a:lstStyle/>
                    <a:p>
                      <a:pPr algn="ctr"/>
                      <a:r>
                        <a:rPr lang="ar-JO" sz="2400" b="1" dirty="0">
                          <a:solidFill>
                            <a:srgbClr val="FF0000"/>
                          </a:solidFill>
                        </a:rPr>
                        <a:t>اعتبار</a:t>
                      </a:r>
                      <a:r>
                        <a:rPr lang="ar-JO" sz="2400" b="1" baseline="0" dirty="0">
                          <a:solidFill>
                            <a:srgbClr val="FF0000"/>
                          </a:solidFill>
                        </a:rPr>
                        <a:t> الحمامة إنسانًا يشكي له همومه كجاره</a:t>
                      </a:r>
                      <a:endParaRPr lang="en-US" sz="2400" b="1" dirty="0">
                        <a:solidFill>
                          <a:srgbClr val="FF0000"/>
                        </a:solidFill>
                      </a:endParaRPr>
                    </a:p>
                  </a:txBody>
                  <a:tcPr/>
                </a:tc>
                <a:tc>
                  <a:txBody>
                    <a:bodyPr/>
                    <a:lstStyle/>
                    <a:p>
                      <a:pPr algn="ctr"/>
                      <a:r>
                        <a:rPr lang="ar-JO" sz="2400" b="1" dirty="0">
                          <a:solidFill>
                            <a:srgbClr val="FF0000"/>
                          </a:solidFill>
                        </a:rPr>
                        <a:t>اعتبار</a:t>
                      </a:r>
                      <a:r>
                        <a:rPr lang="ar-JO" sz="2400" b="1" baseline="0" dirty="0">
                          <a:solidFill>
                            <a:srgbClr val="FF0000"/>
                          </a:solidFill>
                        </a:rPr>
                        <a:t> القبّرة إنسانًا يستحق حسن الجوار</a:t>
                      </a:r>
                      <a:endParaRPr lang="en-US" sz="2400" b="1" dirty="0">
                        <a:solidFill>
                          <a:srgbClr val="FF0000"/>
                        </a:solidFill>
                      </a:endParaRPr>
                    </a:p>
                  </a:txBody>
                  <a:tcPr/>
                </a:tc>
                <a:tc>
                  <a:txBody>
                    <a:bodyPr/>
                    <a:lstStyle/>
                    <a:p>
                      <a:pPr algn="ctr"/>
                      <a:r>
                        <a:rPr lang="ar-JO" sz="2400" b="1" dirty="0"/>
                        <a:t>الشّبه</a:t>
                      </a:r>
                      <a:endParaRPr lang="en-US" sz="2400" b="1" dirty="0"/>
                    </a:p>
                  </a:txBody>
                  <a:tcPr/>
                </a:tc>
                <a:extLst>
                  <a:ext uri="{0D108BD9-81ED-4DB2-BD59-A6C34878D82A}">
                    <a16:rowId xmlns:a16="http://schemas.microsoft.com/office/drawing/2014/main" val="3741183659"/>
                  </a:ext>
                </a:extLst>
              </a:tr>
              <a:tr h="1656784">
                <a:tc>
                  <a:txBody>
                    <a:bodyPr/>
                    <a:lstStyle/>
                    <a:p>
                      <a:pPr algn="ctr"/>
                      <a:r>
                        <a:rPr lang="ar-JO" sz="2400" b="1" dirty="0">
                          <a:solidFill>
                            <a:srgbClr val="FF0000"/>
                          </a:solidFill>
                        </a:rPr>
                        <a:t>لم</a:t>
                      </a:r>
                      <a:r>
                        <a:rPr lang="ar-JO" sz="2400" b="1" baseline="0" dirty="0">
                          <a:solidFill>
                            <a:srgbClr val="FF0000"/>
                          </a:solidFill>
                        </a:rPr>
                        <a:t> يستطع إلا أن يشكو همّه إلى الحمامة لأنه سجين</a:t>
                      </a:r>
                      <a:endParaRPr lang="en-US" sz="2400" b="1" dirty="0">
                        <a:solidFill>
                          <a:srgbClr val="FF0000"/>
                        </a:solidFill>
                      </a:endParaRPr>
                    </a:p>
                  </a:txBody>
                  <a:tcPr/>
                </a:tc>
                <a:tc>
                  <a:txBody>
                    <a:bodyPr/>
                    <a:lstStyle/>
                    <a:p>
                      <a:pPr algn="ctr"/>
                      <a:r>
                        <a:rPr lang="ar-JO" sz="2400" b="1" dirty="0">
                          <a:solidFill>
                            <a:srgbClr val="FF0000"/>
                          </a:solidFill>
                        </a:rPr>
                        <a:t>استطاع حماية القبرة لأنه حر طليق</a:t>
                      </a:r>
                      <a:endParaRPr lang="en-US" sz="2400" b="1" dirty="0">
                        <a:solidFill>
                          <a:srgbClr val="FF0000"/>
                        </a:solidFill>
                      </a:endParaRPr>
                    </a:p>
                  </a:txBody>
                  <a:tcPr/>
                </a:tc>
                <a:tc>
                  <a:txBody>
                    <a:bodyPr/>
                    <a:lstStyle/>
                    <a:p>
                      <a:pPr algn="ctr"/>
                      <a:r>
                        <a:rPr lang="ar-JO" sz="2400" b="1" dirty="0"/>
                        <a:t>الاختلاف</a:t>
                      </a:r>
                      <a:endParaRPr lang="en-US" sz="2400" b="1" dirty="0"/>
                    </a:p>
                  </a:txBody>
                  <a:tcPr/>
                </a:tc>
                <a:extLst>
                  <a:ext uri="{0D108BD9-81ED-4DB2-BD59-A6C34878D82A}">
                    <a16:rowId xmlns:a16="http://schemas.microsoft.com/office/drawing/2014/main" val="3895915831"/>
                  </a:ext>
                </a:extLst>
              </a:tr>
            </a:tbl>
          </a:graphicData>
        </a:graphic>
      </p:graphicFrame>
      <p:pic>
        <p:nvPicPr>
          <p:cNvPr id="5" name="Picture 3">
            <a:extLst>
              <a:ext uri="{FF2B5EF4-FFF2-40B4-BE49-F238E27FC236}">
                <a16:creationId xmlns:a16="http://schemas.microsoft.com/office/drawing/2014/main" id="{59A906A6-EC67-55A7-B8C4-884391C86B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520" y="6309097"/>
            <a:ext cx="1009372" cy="42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05:00 minutes</a:t>
              </a:r>
            </a:p>
          </p:txBody>
        </p:sp>
      </p:grpSp>
      <p:sp>
        <p:nvSpPr>
          <p:cNvPr id="4" name="TextBox 3"/>
          <p:cNvSpPr txBox="1"/>
          <p:nvPr/>
        </p:nvSpPr>
        <p:spPr>
          <a:xfrm>
            <a:off x="5118014" y="1448514"/>
            <a:ext cx="4252800" cy="523220"/>
          </a:xfrm>
          <a:prstGeom prst="rect">
            <a:avLst/>
          </a:prstGeom>
          <a:noFill/>
        </p:spPr>
        <p:txBody>
          <a:bodyPr wrap="square" rtlCol="0">
            <a:spAutoFit/>
          </a:bodyPr>
          <a:lstStyle/>
          <a:p>
            <a:pPr algn="r" rtl="1"/>
            <a:r>
              <a:rPr lang="ar-SA" sz="2800" b="1" dirty="0"/>
              <a:t> </a:t>
            </a:r>
            <a:r>
              <a:rPr lang="ar-JO" sz="2800" b="1" dirty="0">
                <a:solidFill>
                  <a:srgbClr val="0070C0"/>
                </a:solidFill>
              </a:rPr>
              <a:t>ال</a:t>
            </a:r>
            <a:r>
              <a:rPr lang="ar-SA" sz="2800" b="1" dirty="0">
                <a:solidFill>
                  <a:srgbClr val="0070C0"/>
                </a:solidFill>
              </a:rPr>
              <a:t>تقويم </a:t>
            </a:r>
            <a:r>
              <a:rPr lang="ar-JO" sz="2800" b="1" dirty="0">
                <a:solidFill>
                  <a:srgbClr val="0070C0"/>
                </a:solidFill>
              </a:rPr>
              <a:t>ال</a:t>
            </a:r>
            <a:r>
              <a:rPr lang="ar-SA" sz="2800" b="1" dirty="0">
                <a:solidFill>
                  <a:srgbClr val="0070C0"/>
                </a:solidFill>
              </a:rPr>
              <a:t>تكويني : </a:t>
            </a:r>
            <a:r>
              <a:rPr lang="ar-JO" sz="2800" b="1" dirty="0">
                <a:solidFill>
                  <a:srgbClr val="0070C0"/>
                </a:solidFill>
              </a:rPr>
              <a:t>ص20</a:t>
            </a: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11" name="TextBox 10"/>
          <p:cNvSpPr txBox="1"/>
          <p:nvPr/>
        </p:nvSpPr>
        <p:spPr>
          <a:xfrm>
            <a:off x="2536045" y="3544754"/>
            <a:ext cx="540942" cy="461665"/>
          </a:xfrm>
          <a:prstGeom prst="rect">
            <a:avLst/>
          </a:prstGeom>
          <a:noFill/>
        </p:spPr>
        <p:txBody>
          <a:bodyPr wrap="square" rtlCol="0">
            <a:spAutoFit/>
          </a:bodyPr>
          <a:lstStyle/>
          <a:p>
            <a:pPr algn="r" rtl="1"/>
            <a:endParaRPr lang="en-US" sz="2400" b="1" dirty="0">
              <a:solidFill>
                <a:srgbClr val="FF0000"/>
              </a:solidFill>
            </a:endParaRPr>
          </a:p>
        </p:txBody>
      </p:sp>
      <p:sp>
        <p:nvSpPr>
          <p:cNvPr id="14" name="TextBox 13"/>
          <p:cNvSpPr txBox="1"/>
          <p:nvPr/>
        </p:nvSpPr>
        <p:spPr>
          <a:xfrm>
            <a:off x="2771002" y="4592657"/>
            <a:ext cx="358987" cy="369332"/>
          </a:xfrm>
          <a:prstGeom prst="rect">
            <a:avLst/>
          </a:prstGeom>
          <a:noFill/>
        </p:spPr>
        <p:txBody>
          <a:bodyPr wrap="square" rtlCol="0">
            <a:spAutoFit/>
          </a:bodyPr>
          <a:lstStyle/>
          <a:p>
            <a:pPr algn="r" rtl="1"/>
            <a:endParaRPr lang="en-US" b="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164" y="1956872"/>
            <a:ext cx="7491982" cy="247334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8155" y="4677440"/>
            <a:ext cx="7344800" cy="1238423"/>
          </a:xfrm>
          <a:prstGeom prst="rect">
            <a:avLst/>
          </a:prstGeom>
        </p:spPr>
      </p:pic>
      <p:sp>
        <p:nvSpPr>
          <p:cNvPr id="31" name="TextBox 30"/>
          <p:cNvSpPr txBox="1"/>
          <p:nvPr/>
        </p:nvSpPr>
        <p:spPr>
          <a:xfrm>
            <a:off x="321605" y="2021108"/>
            <a:ext cx="2715743" cy="707886"/>
          </a:xfrm>
          <a:prstGeom prst="rect">
            <a:avLst/>
          </a:prstGeom>
          <a:noFill/>
        </p:spPr>
        <p:txBody>
          <a:bodyPr wrap="square" rtlCol="0">
            <a:spAutoFit/>
          </a:bodyPr>
          <a:lstStyle/>
          <a:p>
            <a:pPr algn="r" rtl="1"/>
            <a:r>
              <a:rPr lang="ar-JO" sz="2000" b="1" dirty="0">
                <a:solidFill>
                  <a:srgbClr val="FF0000"/>
                </a:solidFill>
              </a:rPr>
              <a:t>تأكيد المعنى ولفت انتباه السّامع ولوم نفسه على الخطأ</a:t>
            </a:r>
            <a:endParaRPr lang="en-US" sz="2000" b="1" dirty="0">
              <a:solidFill>
                <a:srgbClr val="FF0000"/>
              </a:solidFill>
            </a:endParaRPr>
          </a:p>
        </p:txBody>
      </p:sp>
      <p:sp>
        <p:nvSpPr>
          <p:cNvPr id="32" name="TextBox 31"/>
          <p:cNvSpPr txBox="1"/>
          <p:nvPr/>
        </p:nvSpPr>
        <p:spPr>
          <a:xfrm>
            <a:off x="4244713" y="4327547"/>
            <a:ext cx="4665686" cy="400110"/>
          </a:xfrm>
          <a:prstGeom prst="rect">
            <a:avLst/>
          </a:prstGeom>
          <a:noFill/>
        </p:spPr>
        <p:txBody>
          <a:bodyPr wrap="square" rtlCol="0">
            <a:spAutoFit/>
          </a:bodyPr>
          <a:lstStyle/>
          <a:p>
            <a:pPr algn="r" rtl="1"/>
            <a:r>
              <a:rPr lang="ar-JO" sz="2000" b="1" dirty="0">
                <a:solidFill>
                  <a:srgbClr val="FF0000"/>
                </a:solidFill>
              </a:rPr>
              <a:t>أسهل للحفظ والانتشار بين الناس على مرّ العصور</a:t>
            </a:r>
            <a:endParaRPr lang="en-US" sz="2000" b="1" dirty="0">
              <a:solidFill>
                <a:srgbClr val="FF000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037340501"/>
              </p:ext>
            </p:extLst>
          </p:nvPr>
        </p:nvGraphicFramePr>
        <p:xfrm>
          <a:off x="5974159" y="5793768"/>
          <a:ext cx="2936240" cy="792480"/>
        </p:xfrm>
        <a:graphic>
          <a:graphicData uri="http://schemas.openxmlformats.org/drawingml/2006/table">
            <a:tbl>
              <a:tblPr firstRow="1" bandRow="1">
                <a:tableStyleId>{5940675A-B579-460E-94D1-54222C63F5DA}</a:tableStyleId>
              </a:tblPr>
              <a:tblGrid>
                <a:gridCol w="1959429">
                  <a:extLst>
                    <a:ext uri="{9D8B030D-6E8A-4147-A177-3AD203B41FA5}">
                      <a16:colId xmlns:a16="http://schemas.microsoft.com/office/drawing/2014/main" val="1883046519"/>
                    </a:ext>
                  </a:extLst>
                </a:gridCol>
                <a:gridCol w="976811">
                  <a:extLst>
                    <a:ext uri="{9D8B030D-6E8A-4147-A177-3AD203B41FA5}">
                      <a16:colId xmlns:a16="http://schemas.microsoft.com/office/drawing/2014/main" val="126423556"/>
                    </a:ext>
                  </a:extLst>
                </a:gridCol>
              </a:tblGrid>
              <a:tr h="370840">
                <a:tc>
                  <a:txBody>
                    <a:bodyPr/>
                    <a:lstStyle/>
                    <a:p>
                      <a:pPr algn="r" rtl="1"/>
                      <a:r>
                        <a:rPr lang="ar-JO" sz="2000" b="1" dirty="0">
                          <a:solidFill>
                            <a:srgbClr val="FF0000"/>
                          </a:solidFill>
                        </a:rPr>
                        <a:t>بيضي</a:t>
                      </a:r>
                      <a:endParaRPr lang="en-US" sz="2000" b="1" dirty="0">
                        <a:solidFill>
                          <a:srgbClr val="FF0000"/>
                        </a:solidFill>
                      </a:endParaRPr>
                    </a:p>
                  </a:txBody>
                  <a:tcPr/>
                </a:tc>
                <a:tc>
                  <a:txBody>
                    <a:bodyPr/>
                    <a:lstStyle/>
                    <a:p>
                      <a:pPr algn="r" rtl="1"/>
                      <a:r>
                        <a:rPr lang="ar-JO" sz="2000" b="1" dirty="0">
                          <a:solidFill>
                            <a:srgbClr val="FF0000"/>
                          </a:solidFill>
                        </a:rPr>
                        <a:t>الحركة</a:t>
                      </a:r>
                      <a:endParaRPr lang="en-US" sz="2000" b="1" dirty="0">
                        <a:solidFill>
                          <a:srgbClr val="FF0000"/>
                        </a:solidFill>
                      </a:endParaRPr>
                    </a:p>
                  </a:txBody>
                  <a:tcPr/>
                </a:tc>
                <a:extLst>
                  <a:ext uri="{0D108BD9-81ED-4DB2-BD59-A6C34878D82A}">
                    <a16:rowId xmlns:a16="http://schemas.microsoft.com/office/drawing/2014/main" val="1684688269"/>
                  </a:ext>
                </a:extLst>
              </a:tr>
              <a:tr h="370840">
                <a:tc>
                  <a:txBody>
                    <a:bodyPr/>
                    <a:lstStyle/>
                    <a:p>
                      <a:pPr algn="r" rtl="1"/>
                      <a:r>
                        <a:rPr lang="ar-JO" sz="2000" b="1" dirty="0">
                          <a:solidFill>
                            <a:srgbClr val="FF0000"/>
                          </a:solidFill>
                        </a:rPr>
                        <a:t>اصفِري ، نقِّري</a:t>
                      </a:r>
                      <a:endParaRPr lang="en-US" sz="2000" b="1" dirty="0">
                        <a:solidFill>
                          <a:srgbClr val="FF0000"/>
                        </a:solidFill>
                      </a:endParaRPr>
                    </a:p>
                  </a:txBody>
                  <a:tcPr/>
                </a:tc>
                <a:tc>
                  <a:txBody>
                    <a:bodyPr/>
                    <a:lstStyle/>
                    <a:p>
                      <a:pPr algn="r" rtl="1"/>
                      <a:r>
                        <a:rPr lang="ar-JO" sz="2000" b="1" dirty="0">
                          <a:solidFill>
                            <a:srgbClr val="FF0000"/>
                          </a:solidFill>
                        </a:rPr>
                        <a:t>الصوت</a:t>
                      </a:r>
                      <a:endParaRPr lang="en-US" sz="2000" b="1" dirty="0">
                        <a:solidFill>
                          <a:srgbClr val="FF0000"/>
                        </a:solidFill>
                      </a:endParaRPr>
                    </a:p>
                  </a:txBody>
                  <a:tcPr/>
                </a:tc>
                <a:extLst>
                  <a:ext uri="{0D108BD9-81ED-4DB2-BD59-A6C34878D82A}">
                    <a16:rowId xmlns:a16="http://schemas.microsoft.com/office/drawing/2014/main" val="4225231272"/>
                  </a:ext>
                </a:extLst>
              </a:tr>
            </a:tbl>
          </a:graphicData>
        </a:graphic>
      </p:graphicFrame>
      <p:sp>
        <p:nvSpPr>
          <p:cNvPr id="35" name="TextBox 34"/>
          <p:cNvSpPr txBox="1"/>
          <p:nvPr/>
        </p:nvSpPr>
        <p:spPr>
          <a:xfrm>
            <a:off x="2192162" y="5838916"/>
            <a:ext cx="3645956" cy="646331"/>
          </a:xfrm>
          <a:prstGeom prst="rect">
            <a:avLst/>
          </a:prstGeom>
          <a:noFill/>
        </p:spPr>
        <p:txBody>
          <a:bodyPr wrap="square" rtlCol="0">
            <a:spAutoFit/>
          </a:bodyPr>
          <a:lstStyle/>
          <a:p>
            <a:pPr algn="r" rtl="1"/>
            <a:r>
              <a:rPr lang="ar-JO" b="1" dirty="0">
                <a:solidFill>
                  <a:srgbClr val="FF0000"/>
                </a:solidFill>
              </a:rPr>
              <a:t>توضيح أثرعنصريّ الصوت والحركة : يساعدان المتلقي على فهم المعنى وتصوّرهُ</a:t>
            </a:r>
            <a:endParaRPr lang="en-US" b="1" dirty="0">
              <a:solidFill>
                <a:srgbClr val="FF0000"/>
              </a:solidFill>
            </a:endParaRPr>
          </a:p>
        </p:txBody>
      </p:sp>
      <p:pic>
        <p:nvPicPr>
          <p:cNvPr id="5" name="Picture 4">
            <a:extLst>
              <a:ext uri="{FF2B5EF4-FFF2-40B4-BE49-F238E27FC236}">
                <a16:creationId xmlns:a16="http://schemas.microsoft.com/office/drawing/2014/main" id="{A5DE4A2D-619C-3D1B-F828-74346ACDA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269" y="3339011"/>
            <a:ext cx="1704860" cy="2066313"/>
          </a:xfrm>
          <a:prstGeom prst="rect">
            <a:avLst/>
          </a:prstGeom>
        </p:spPr>
      </p:pic>
      <p:pic>
        <p:nvPicPr>
          <p:cNvPr id="6" name="Picture 3">
            <a:extLst>
              <a:ext uri="{FF2B5EF4-FFF2-40B4-BE49-F238E27FC236}">
                <a16:creationId xmlns:a16="http://schemas.microsoft.com/office/drawing/2014/main" id="{4B4FE07E-FD21-515E-1D4D-D996301948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849" y="6285627"/>
            <a:ext cx="761191" cy="32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326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03:00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التمايز</a:t>
            </a:r>
            <a:r>
              <a:rPr lang="ar-JO" sz="2800" b="1" dirty="0"/>
              <a:t> </a:t>
            </a:r>
            <a:r>
              <a:rPr lang="ar-SA" sz="2800" b="1" dirty="0"/>
              <a:t>: </a:t>
            </a: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7" name="Group 26"/>
          <p:cNvGrpSpPr/>
          <p:nvPr/>
        </p:nvGrpSpPr>
        <p:grpSpPr>
          <a:xfrm>
            <a:off x="4125614" y="1869939"/>
            <a:ext cx="2055138" cy="4382095"/>
            <a:chOff x="6287512" y="2493050"/>
            <a:chExt cx="2055138" cy="4382095"/>
          </a:xfrm>
        </p:grpSpPr>
        <p:sp>
          <p:nvSpPr>
            <p:cNvPr id="29" name="Shape 2">
              <a:extLst>
                <a:ext uri="{FF2B5EF4-FFF2-40B4-BE49-F238E27FC236}">
                  <a16:creationId xmlns:a16="http://schemas.microsoft.com/office/drawing/2014/main" id="{E7AC2A34-6142-E906-338F-AEC60747B39E}"/>
                </a:ext>
              </a:extLst>
            </p:cNvPr>
            <p:cNvSpPr/>
            <p:nvPr/>
          </p:nvSpPr>
          <p:spPr>
            <a:xfrm>
              <a:off x="7292935" y="2493050"/>
              <a:ext cx="44410" cy="4382095"/>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 name="Shape 3">
              <a:extLst>
                <a:ext uri="{FF2B5EF4-FFF2-40B4-BE49-F238E27FC236}">
                  <a16:creationId xmlns:a16="http://schemas.microsoft.com/office/drawing/2014/main" id="{7F6B48C4-E63C-C065-BC44-13176ABDEC50}"/>
                </a:ext>
              </a:extLst>
            </p:cNvPr>
            <p:cNvSpPr/>
            <p:nvPr/>
          </p:nvSpPr>
          <p:spPr>
            <a:xfrm>
              <a:off x="7565053" y="2894350"/>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 name="Shape 4">
              <a:extLst>
                <a:ext uri="{FF2B5EF4-FFF2-40B4-BE49-F238E27FC236}">
                  <a16:creationId xmlns:a16="http://schemas.microsoft.com/office/drawing/2014/main" id="{638B7FF1-2629-0300-ECCB-FEBEDB7A220B}"/>
                </a:ext>
              </a:extLst>
            </p:cNvPr>
            <p:cNvSpPr/>
            <p:nvPr/>
          </p:nvSpPr>
          <p:spPr>
            <a:xfrm>
              <a:off x="7076816" y="2655884"/>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 name="Text 5">
              <a:extLst>
                <a:ext uri="{FF2B5EF4-FFF2-40B4-BE49-F238E27FC236}">
                  <a16:creationId xmlns:a16="http://schemas.microsoft.com/office/drawing/2014/main" id="{26859F2F-3E10-7852-2CE4-C439CF85BD63}"/>
                </a:ext>
              </a:extLst>
            </p:cNvPr>
            <p:cNvSpPr/>
            <p:nvPr/>
          </p:nvSpPr>
          <p:spPr>
            <a:xfrm>
              <a:off x="7223105" y="2708315"/>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1</a:t>
              </a:r>
              <a:endParaRPr kumimoji="0" lang="en-US" sz="2624" b="0" i="0" u="none" strike="noStrike" kern="0" cap="none" spc="0" normalizeH="0" baseline="0" noProof="0" dirty="0">
                <a:ln>
                  <a:noFill/>
                </a:ln>
                <a:solidFill>
                  <a:sysClr val="windowText" lastClr="000000"/>
                </a:solidFill>
                <a:effectLst/>
                <a:uLnTx/>
                <a:uFillTx/>
              </a:endParaRPr>
            </a:p>
          </p:txBody>
        </p:sp>
        <p:sp>
          <p:nvSpPr>
            <p:cNvPr id="34" name="Shape 8">
              <a:extLst>
                <a:ext uri="{FF2B5EF4-FFF2-40B4-BE49-F238E27FC236}">
                  <a16:creationId xmlns:a16="http://schemas.microsoft.com/office/drawing/2014/main" id="{87F88120-07C1-DA73-FE01-511617E1C071}"/>
                </a:ext>
              </a:extLst>
            </p:cNvPr>
            <p:cNvSpPr/>
            <p:nvPr/>
          </p:nvSpPr>
          <p:spPr>
            <a:xfrm>
              <a:off x="6287512" y="4005203"/>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 name="Shape 9">
              <a:extLst>
                <a:ext uri="{FF2B5EF4-FFF2-40B4-BE49-F238E27FC236}">
                  <a16:creationId xmlns:a16="http://schemas.microsoft.com/office/drawing/2014/main" id="{2BC01055-80C0-77E7-B6B8-79D5B3349246}"/>
                </a:ext>
              </a:extLst>
            </p:cNvPr>
            <p:cNvSpPr/>
            <p:nvPr/>
          </p:nvSpPr>
          <p:spPr>
            <a:xfrm>
              <a:off x="7065109" y="3777496"/>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4" name="Text 10">
              <a:extLst>
                <a:ext uri="{FF2B5EF4-FFF2-40B4-BE49-F238E27FC236}">
                  <a16:creationId xmlns:a16="http://schemas.microsoft.com/office/drawing/2014/main" id="{8EE93098-4EC1-B0BB-5A82-76A76BDDFABD}"/>
                </a:ext>
              </a:extLst>
            </p:cNvPr>
            <p:cNvSpPr/>
            <p:nvPr/>
          </p:nvSpPr>
          <p:spPr>
            <a:xfrm>
              <a:off x="7223105" y="3819168"/>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2</a:t>
              </a:r>
              <a:endParaRPr kumimoji="0" lang="en-US" sz="2624" b="0" i="0" u="none" strike="noStrike" kern="0" cap="none" spc="0" normalizeH="0" baseline="0" noProof="0" dirty="0">
                <a:ln>
                  <a:noFill/>
                </a:ln>
                <a:solidFill>
                  <a:sysClr val="windowText" lastClr="000000"/>
                </a:solidFill>
                <a:effectLst/>
                <a:uLnTx/>
                <a:uFillTx/>
              </a:endParaRPr>
            </a:p>
          </p:txBody>
        </p:sp>
        <p:sp>
          <p:nvSpPr>
            <p:cNvPr id="55" name="Shape 13">
              <a:extLst>
                <a:ext uri="{FF2B5EF4-FFF2-40B4-BE49-F238E27FC236}">
                  <a16:creationId xmlns:a16="http://schemas.microsoft.com/office/drawing/2014/main" id="{90D2BED4-4E81-51D4-EEE9-283E9A341BA1}"/>
                </a:ext>
              </a:extLst>
            </p:cNvPr>
            <p:cNvSpPr/>
            <p:nvPr/>
          </p:nvSpPr>
          <p:spPr>
            <a:xfrm>
              <a:off x="7565053" y="5196423"/>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6" name="Shape 14">
              <a:extLst>
                <a:ext uri="{FF2B5EF4-FFF2-40B4-BE49-F238E27FC236}">
                  <a16:creationId xmlns:a16="http://schemas.microsoft.com/office/drawing/2014/main" id="{F1EEB422-CD7D-C49E-AE4A-0F50444C3C4E}"/>
                </a:ext>
              </a:extLst>
            </p:cNvPr>
            <p:cNvSpPr/>
            <p:nvPr/>
          </p:nvSpPr>
          <p:spPr>
            <a:xfrm>
              <a:off x="7065109" y="4968716"/>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7" name="Text 15">
              <a:extLst>
                <a:ext uri="{FF2B5EF4-FFF2-40B4-BE49-F238E27FC236}">
                  <a16:creationId xmlns:a16="http://schemas.microsoft.com/office/drawing/2014/main" id="{8595E128-06CD-8863-5C3A-72B76A9A0CD9}"/>
                </a:ext>
              </a:extLst>
            </p:cNvPr>
            <p:cNvSpPr/>
            <p:nvPr/>
          </p:nvSpPr>
          <p:spPr>
            <a:xfrm>
              <a:off x="7223105" y="5010388"/>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3</a:t>
              </a:r>
              <a:endParaRPr kumimoji="0" lang="en-US" sz="2624" b="0" i="0" u="none" strike="noStrike" kern="0" cap="none" spc="0" normalizeH="0" baseline="0" noProof="0" dirty="0">
                <a:ln>
                  <a:noFill/>
                </a:ln>
                <a:solidFill>
                  <a:sysClr val="windowText" lastClr="000000"/>
                </a:solidFill>
                <a:effectLst/>
                <a:uLnTx/>
                <a:uFillTx/>
              </a:endParaRPr>
            </a:p>
          </p:txBody>
        </p:sp>
        <p:sp>
          <p:nvSpPr>
            <p:cNvPr id="58" name="Shape 4">
              <a:extLst>
                <a:ext uri="{FF2B5EF4-FFF2-40B4-BE49-F238E27FC236}">
                  <a16:creationId xmlns:a16="http://schemas.microsoft.com/office/drawing/2014/main" id="{575EAB91-AA07-F831-947E-C34E8C1F6743}"/>
                </a:ext>
              </a:extLst>
            </p:cNvPr>
            <p:cNvSpPr/>
            <p:nvPr/>
          </p:nvSpPr>
          <p:spPr>
            <a:xfrm>
              <a:off x="7065108" y="6224863"/>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400" b="1" i="0" u="none" strike="noStrike" kern="0" cap="none" spc="0" normalizeH="0" baseline="0" noProof="0" dirty="0">
                  <a:ln>
                    <a:noFill/>
                  </a:ln>
                  <a:solidFill>
                    <a:sysClr val="windowText" lastClr="000000"/>
                  </a:solidFill>
                  <a:effectLst/>
                  <a:uLnTx/>
                  <a:uFillTx/>
                </a:rPr>
                <a:t>4</a:t>
              </a:r>
              <a:endParaRPr kumimoji="0" lang="en-GB" sz="1800" b="1" i="0" u="none" strike="noStrike" kern="0" cap="none" spc="0" normalizeH="0" baseline="0" noProof="0" dirty="0">
                <a:ln>
                  <a:noFill/>
                </a:ln>
                <a:solidFill>
                  <a:sysClr val="windowText" lastClr="000000"/>
                </a:solidFill>
                <a:effectLst/>
                <a:uLnTx/>
                <a:uFillTx/>
              </a:endParaRPr>
            </a:p>
          </p:txBody>
        </p:sp>
        <p:sp>
          <p:nvSpPr>
            <p:cNvPr id="59" name="Shape 8">
              <a:extLst>
                <a:ext uri="{FF2B5EF4-FFF2-40B4-BE49-F238E27FC236}">
                  <a16:creationId xmlns:a16="http://schemas.microsoft.com/office/drawing/2014/main" id="{0D5A7EAB-D4DB-CEAE-1EEA-5E1D2011FFD3}"/>
                </a:ext>
              </a:extLst>
            </p:cNvPr>
            <p:cNvSpPr/>
            <p:nvPr/>
          </p:nvSpPr>
          <p:spPr>
            <a:xfrm>
              <a:off x="6304181" y="6452629"/>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3" name="Picture 3">
            <a:extLst>
              <a:ext uri="{FF2B5EF4-FFF2-40B4-BE49-F238E27FC236}">
                <a16:creationId xmlns:a16="http://schemas.microsoft.com/office/drawing/2014/main" id="{98CF3D2C-7518-1C59-07D2-D99D7D11CE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38" y="6393161"/>
            <a:ext cx="988509" cy="41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a:extLst>
              <a:ext uri="{FF2B5EF4-FFF2-40B4-BE49-F238E27FC236}">
                <a16:creationId xmlns:a16="http://schemas.microsoft.com/office/drawing/2014/main" id="{F327A18A-0519-FF93-5EA2-813E7F42CC37}"/>
              </a:ext>
            </a:extLst>
          </p:cNvPr>
          <p:cNvSpPr/>
          <p:nvPr/>
        </p:nvSpPr>
        <p:spPr>
          <a:xfrm>
            <a:off x="5561007" y="1777282"/>
            <a:ext cx="4081424" cy="1377103"/>
          </a:xfrm>
          <a:prstGeom prst="rect">
            <a:avLst/>
          </a:prstGeom>
          <a:solidFill>
            <a:schemeClr val="accent1">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JO" sz="2000" b="1" dirty="0">
                <a:ln w="0"/>
                <a:solidFill>
                  <a:schemeClr val="tx1"/>
                </a:solidFill>
              </a:rPr>
              <a:t>من الأمثلة على الرّفق والتسامح : قصة رسولنا الكريم مع جاره اليهوديّ، اذكرها لنا.</a:t>
            </a:r>
          </a:p>
        </p:txBody>
      </p:sp>
      <p:sp>
        <p:nvSpPr>
          <p:cNvPr id="9" name="TextBox 8"/>
          <p:cNvSpPr txBox="1"/>
          <p:nvPr/>
        </p:nvSpPr>
        <p:spPr>
          <a:xfrm>
            <a:off x="581367" y="3085116"/>
            <a:ext cx="4045850" cy="1015663"/>
          </a:xfrm>
          <a:prstGeom prst="rect">
            <a:avLst/>
          </a:prstGeom>
          <a:solidFill>
            <a:srgbClr val="92D050"/>
          </a:solidFill>
        </p:spPr>
        <p:txBody>
          <a:bodyPr wrap="square" rtlCol="0">
            <a:spAutoFit/>
          </a:bodyPr>
          <a:lstStyle/>
          <a:p>
            <a:pPr algn="ctr"/>
            <a:r>
              <a:rPr lang="ar-JO" sz="2000" b="1" dirty="0">
                <a:ln w="0"/>
              </a:rPr>
              <a:t>اذكر السّمات الفنية التي تظهر في الأحاديث النّبويّة الشّريفة.</a:t>
            </a:r>
          </a:p>
          <a:p>
            <a:pPr algn="ctr"/>
            <a:r>
              <a:rPr lang="ar-JO" sz="2000" b="1" dirty="0">
                <a:ln w="0"/>
              </a:rPr>
              <a:t>ص20 س2</a:t>
            </a:r>
          </a:p>
        </p:txBody>
      </p:sp>
      <p:sp>
        <p:nvSpPr>
          <p:cNvPr id="12" name="TextBox 11"/>
          <p:cNvSpPr txBox="1"/>
          <p:nvPr/>
        </p:nvSpPr>
        <p:spPr>
          <a:xfrm>
            <a:off x="927463" y="5485350"/>
            <a:ext cx="3887726" cy="707886"/>
          </a:xfrm>
          <a:prstGeom prst="rect">
            <a:avLst/>
          </a:prstGeom>
          <a:solidFill>
            <a:srgbClr val="FFFF00"/>
          </a:solidFill>
        </p:spPr>
        <p:txBody>
          <a:bodyPr wrap="square" rtlCol="0">
            <a:spAutoFit/>
          </a:bodyPr>
          <a:lstStyle/>
          <a:p>
            <a:pPr algn="r" rtl="1"/>
            <a:r>
              <a:rPr lang="ar-JO" sz="2000" b="1" dirty="0"/>
              <a:t>من خلال الأحاديث والقصص التي قرأت، اذكر ما أعجبك منها وعلّل السبب.</a:t>
            </a:r>
            <a:endParaRPr lang="en-US" sz="2000" b="1" dirty="0"/>
          </a:p>
        </p:txBody>
      </p:sp>
      <p:sp>
        <p:nvSpPr>
          <p:cNvPr id="13" name="TextBox 12"/>
          <p:cNvSpPr txBox="1"/>
          <p:nvPr/>
        </p:nvSpPr>
        <p:spPr>
          <a:xfrm>
            <a:off x="5974293" y="4389677"/>
            <a:ext cx="3313398" cy="1015663"/>
          </a:xfrm>
          <a:prstGeom prst="rect">
            <a:avLst/>
          </a:prstGeom>
          <a:solidFill>
            <a:schemeClr val="accent2">
              <a:lumMod val="40000"/>
              <a:lumOff val="60000"/>
            </a:schemeClr>
          </a:solidFill>
        </p:spPr>
        <p:txBody>
          <a:bodyPr wrap="square" rtlCol="0">
            <a:spAutoFit/>
          </a:bodyPr>
          <a:lstStyle/>
          <a:p>
            <a:pPr algn="ctr"/>
            <a:r>
              <a:rPr lang="ar-JO" sz="2000" b="1" dirty="0">
                <a:ln w="0"/>
              </a:rPr>
              <a:t>ابحث في مُحرّك البحث عن حديث نبويّ شريف يتحدّث عن حقّ الجوار غير مذكور في الدّرس.</a:t>
            </a:r>
          </a:p>
        </p:txBody>
      </p:sp>
    </p:spTree>
    <p:extLst>
      <p:ext uri="{BB962C8B-B14F-4D97-AF65-F5344CB8AC3E}">
        <p14:creationId xmlns:p14="http://schemas.microsoft.com/office/powerpoint/2010/main" val="21506079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02:00 minutes</a:t>
              </a:r>
            </a:p>
          </p:txBody>
        </p:sp>
      </p:grpSp>
      <p:sp>
        <p:nvSpPr>
          <p:cNvPr id="4" name="TextBox 3"/>
          <p:cNvSpPr txBox="1"/>
          <p:nvPr/>
        </p:nvSpPr>
        <p:spPr>
          <a:xfrm>
            <a:off x="1764347" y="1174543"/>
            <a:ext cx="7701423" cy="523220"/>
          </a:xfrm>
          <a:prstGeom prst="rect">
            <a:avLst/>
          </a:prstGeom>
          <a:noFill/>
        </p:spPr>
        <p:txBody>
          <a:bodyPr wrap="square" rtlCol="0">
            <a:spAutoFit/>
          </a:bodyPr>
          <a:lstStyle/>
          <a:p>
            <a:pPr algn="r" rtl="1"/>
            <a:r>
              <a:rPr lang="ar-SA" sz="2800" b="1" dirty="0"/>
              <a:t>الربط بال</a:t>
            </a:r>
            <a:r>
              <a:rPr lang="ar-JO" sz="2800" b="1" dirty="0"/>
              <a:t>واقع</a:t>
            </a:r>
            <a:r>
              <a:rPr lang="ar-SA" sz="2800" b="1" dirty="0"/>
              <a:t> </a:t>
            </a:r>
            <a:r>
              <a:rPr lang="ar-JO" sz="2800" b="1" dirty="0" smtClean="0"/>
              <a:t>:</a:t>
            </a:r>
            <a:endParaRPr lang="ar-JO" sz="2800" b="1" dirty="0">
              <a:solidFill>
                <a:schemeClr val="accent1">
                  <a:lumMod val="75000"/>
                </a:schemeClr>
              </a:solidFill>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53" y="2075749"/>
            <a:ext cx="7849695" cy="10669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876" y="3317596"/>
            <a:ext cx="2256767" cy="3082413"/>
          </a:xfrm>
          <a:prstGeom prst="rect">
            <a:avLst/>
          </a:prstGeom>
        </p:spPr>
      </p:pic>
      <p:pic>
        <p:nvPicPr>
          <p:cNvPr id="7" name="Picture 3">
            <a:extLst>
              <a:ext uri="{FF2B5EF4-FFF2-40B4-BE49-F238E27FC236}">
                <a16:creationId xmlns:a16="http://schemas.microsoft.com/office/drawing/2014/main" id="{8B249B1E-BFAC-AFDB-B295-676D2FE4A5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849" y="6166631"/>
            <a:ext cx="1041682" cy="4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0147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037611"/>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02:00 minutes</a:t>
              </a:r>
            </a:p>
          </p:txBody>
        </p:sp>
      </p:grpSp>
      <p:sp>
        <p:nvSpPr>
          <p:cNvPr id="4" name="TextBox 3"/>
          <p:cNvSpPr txBox="1"/>
          <p:nvPr/>
        </p:nvSpPr>
        <p:spPr>
          <a:xfrm>
            <a:off x="1730983" y="1186508"/>
            <a:ext cx="7701423" cy="523220"/>
          </a:xfrm>
          <a:prstGeom prst="rect">
            <a:avLst/>
          </a:prstGeom>
          <a:noFill/>
        </p:spPr>
        <p:txBody>
          <a:bodyPr wrap="square" rtlCol="0">
            <a:spAutoFit/>
          </a:bodyPr>
          <a:lstStyle/>
          <a:p>
            <a:pPr algn="r" rtl="1"/>
            <a:r>
              <a:rPr lang="ar-JO" sz="2800" b="1" dirty="0"/>
              <a:t>التفكير الناقد:</a:t>
            </a:r>
            <a:endParaRPr lang="ar-JO" sz="2800" b="1" dirty="0">
              <a:solidFill>
                <a:schemeClr val="accent1">
                  <a:lumMod val="75000"/>
                </a:schemeClr>
              </a:solidFill>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558" y="1854027"/>
            <a:ext cx="5910963" cy="347543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060" y="4006667"/>
            <a:ext cx="4599334" cy="649720"/>
          </a:xfrm>
          <a:prstGeom prst="rect">
            <a:avLst/>
          </a:prstGeom>
        </p:spPr>
      </p:pic>
      <p:sp>
        <p:nvSpPr>
          <p:cNvPr id="8" name="TextBox 7"/>
          <p:cNvSpPr txBox="1"/>
          <p:nvPr/>
        </p:nvSpPr>
        <p:spPr>
          <a:xfrm>
            <a:off x="7349594" y="5393658"/>
            <a:ext cx="1758815" cy="400110"/>
          </a:xfrm>
          <a:prstGeom prst="rect">
            <a:avLst/>
          </a:prstGeom>
          <a:noFill/>
          <a:ln>
            <a:solidFill>
              <a:srgbClr val="FF0000"/>
            </a:solidFill>
          </a:ln>
        </p:spPr>
        <p:txBody>
          <a:bodyPr wrap="none" rtlCol="0">
            <a:spAutoFit/>
          </a:bodyPr>
          <a:lstStyle/>
          <a:p>
            <a:r>
              <a:rPr lang="ar-JO" sz="2000" b="1" dirty="0">
                <a:solidFill>
                  <a:srgbClr val="002060"/>
                </a:solidFill>
              </a:rPr>
              <a:t>احترام حقوق الجار</a:t>
            </a:r>
            <a:endParaRPr lang="en-US" sz="2000" b="1" dirty="0">
              <a:solidFill>
                <a:srgbClr val="002060"/>
              </a:solidFill>
            </a:endParaRPr>
          </a:p>
        </p:txBody>
      </p:sp>
      <p:sp>
        <p:nvSpPr>
          <p:cNvPr id="9" name="TextBox 8"/>
          <p:cNvSpPr txBox="1"/>
          <p:nvPr/>
        </p:nvSpPr>
        <p:spPr>
          <a:xfrm>
            <a:off x="4661687" y="5381987"/>
            <a:ext cx="2516411" cy="400110"/>
          </a:xfrm>
          <a:prstGeom prst="rect">
            <a:avLst/>
          </a:prstGeom>
          <a:noFill/>
          <a:ln>
            <a:solidFill>
              <a:srgbClr val="FF0000"/>
            </a:solidFill>
          </a:ln>
        </p:spPr>
        <p:txBody>
          <a:bodyPr wrap="square" rtlCol="0">
            <a:spAutoFit/>
          </a:bodyPr>
          <a:lstStyle/>
          <a:p>
            <a:r>
              <a:rPr lang="ar-JO" sz="2000" b="1" dirty="0">
                <a:solidFill>
                  <a:srgbClr val="002060"/>
                </a:solidFill>
              </a:rPr>
              <a:t>المحافظة على بيته وعِرضه</a:t>
            </a:r>
            <a:endParaRPr lang="en-US" sz="2000" b="1" dirty="0">
              <a:solidFill>
                <a:srgbClr val="002060"/>
              </a:solidFill>
            </a:endParaRPr>
          </a:p>
        </p:txBody>
      </p:sp>
      <p:sp>
        <p:nvSpPr>
          <p:cNvPr id="10" name="TextBox 9"/>
          <p:cNvSpPr txBox="1"/>
          <p:nvPr/>
        </p:nvSpPr>
        <p:spPr>
          <a:xfrm>
            <a:off x="5538692" y="5889610"/>
            <a:ext cx="3278811" cy="400110"/>
          </a:xfrm>
          <a:prstGeom prst="rect">
            <a:avLst/>
          </a:prstGeom>
          <a:noFill/>
          <a:ln>
            <a:solidFill>
              <a:srgbClr val="FF0000"/>
            </a:solidFill>
          </a:ln>
        </p:spPr>
        <p:txBody>
          <a:bodyPr wrap="square" rtlCol="0">
            <a:spAutoFit/>
          </a:bodyPr>
          <a:lstStyle/>
          <a:p>
            <a:r>
              <a:rPr lang="ar-JO" sz="2000" b="1" dirty="0">
                <a:solidFill>
                  <a:srgbClr val="002060"/>
                </a:solidFill>
              </a:rPr>
              <a:t>إغاثة الجار ومساعدته ماديًا ومعنويًا</a:t>
            </a:r>
            <a:endParaRPr lang="en-US" sz="2000" b="1" dirty="0">
              <a:solidFill>
                <a:srgbClr val="002060"/>
              </a:solidFill>
            </a:endParaRPr>
          </a:p>
        </p:txBody>
      </p:sp>
      <p:sp>
        <p:nvSpPr>
          <p:cNvPr id="11" name="TextBox 10"/>
          <p:cNvSpPr txBox="1"/>
          <p:nvPr/>
        </p:nvSpPr>
        <p:spPr>
          <a:xfrm>
            <a:off x="1489531" y="5381987"/>
            <a:ext cx="2929205" cy="400110"/>
          </a:xfrm>
          <a:prstGeom prst="rect">
            <a:avLst/>
          </a:prstGeom>
          <a:noFill/>
          <a:ln>
            <a:solidFill>
              <a:srgbClr val="FF0000"/>
            </a:solidFill>
          </a:ln>
        </p:spPr>
        <p:txBody>
          <a:bodyPr wrap="square" rtlCol="0">
            <a:spAutoFit/>
          </a:bodyPr>
          <a:lstStyle/>
          <a:p>
            <a:r>
              <a:rPr lang="ar-JO" sz="2000" b="1" dirty="0">
                <a:solidFill>
                  <a:srgbClr val="002060"/>
                </a:solidFill>
              </a:rPr>
              <a:t>احترام حق الحيوان وعدم إيذائه</a:t>
            </a:r>
            <a:endParaRPr lang="en-US" sz="2000" b="1" dirty="0">
              <a:solidFill>
                <a:srgbClr val="002060"/>
              </a:solidFill>
            </a:endParaRPr>
          </a:p>
        </p:txBody>
      </p:sp>
      <p:pic>
        <p:nvPicPr>
          <p:cNvPr id="3" name="Picture 2">
            <a:extLst>
              <a:ext uri="{FF2B5EF4-FFF2-40B4-BE49-F238E27FC236}">
                <a16:creationId xmlns:a16="http://schemas.microsoft.com/office/drawing/2014/main" id="{B814A9D6-763E-F78C-32D9-359DD52AE03A}"/>
              </a:ext>
            </a:extLst>
          </p:cNvPr>
          <p:cNvPicPr>
            <a:picLocks noChangeAspect="1"/>
          </p:cNvPicPr>
          <p:nvPr/>
        </p:nvPicPr>
        <p:blipFill>
          <a:blip r:embed="rId6"/>
          <a:stretch>
            <a:fillRect/>
          </a:stretch>
        </p:blipFill>
        <p:spPr>
          <a:xfrm>
            <a:off x="514956" y="6196852"/>
            <a:ext cx="1228861" cy="483575"/>
          </a:xfrm>
          <a:prstGeom prst="rect">
            <a:avLst/>
          </a:prstGeom>
        </p:spPr>
      </p:pic>
      <p:sp>
        <p:nvSpPr>
          <p:cNvPr id="6" name="TextBox 5">
            <a:extLst>
              <a:ext uri="{FF2B5EF4-FFF2-40B4-BE49-F238E27FC236}">
                <a16:creationId xmlns:a16="http://schemas.microsoft.com/office/drawing/2014/main" id="{206A715F-D487-1A60-535D-D33CDE6DABFA}"/>
              </a:ext>
            </a:extLst>
          </p:cNvPr>
          <p:cNvSpPr txBox="1"/>
          <p:nvPr/>
        </p:nvSpPr>
        <p:spPr>
          <a:xfrm>
            <a:off x="692191" y="6261002"/>
            <a:ext cx="886231" cy="369332"/>
          </a:xfrm>
          <a:prstGeom prst="rect">
            <a:avLst/>
          </a:prstGeom>
          <a:noFill/>
        </p:spPr>
        <p:txBody>
          <a:bodyPr wrap="square" rtlCol="0">
            <a:spAutoFit/>
          </a:bodyPr>
          <a:lstStyle/>
          <a:p>
            <a:r>
              <a:rPr lang="en-US" dirty="0"/>
              <a:t>Buzz In</a:t>
            </a:r>
          </a:p>
        </p:txBody>
      </p:sp>
    </p:spTree>
    <p:extLst>
      <p:ext uri="{BB962C8B-B14F-4D97-AF65-F5344CB8AC3E}">
        <p14:creationId xmlns:p14="http://schemas.microsoft.com/office/powerpoint/2010/main" val="1938274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smtClean="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a:t>
            </a:r>
            <a:r>
              <a:rPr lang="ar-JO" sz="1600" b="1" dirty="0" smtClean="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الختامي</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6" y="6300045"/>
            <a:ext cx="10366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0BFFAD2-1420-596A-264C-A39F747353CD}"/>
              </a:ext>
            </a:extLst>
          </p:cNvPr>
          <p:cNvSpPr txBox="1"/>
          <p:nvPr/>
        </p:nvSpPr>
        <p:spPr>
          <a:xfrm>
            <a:off x="816413" y="1319099"/>
            <a:ext cx="7935702" cy="3539430"/>
          </a:xfrm>
          <a:prstGeom prst="rect">
            <a:avLst/>
          </a:prstGeom>
          <a:noFill/>
        </p:spPr>
        <p:txBody>
          <a:bodyPr wrap="square" rtlCol="0">
            <a:spAutoFit/>
          </a:bodyPr>
          <a:lstStyle/>
          <a:p>
            <a:pPr algn="r" rtl="1"/>
            <a:r>
              <a:rPr lang="ar-JO" sz="2800" b="1" dirty="0"/>
              <a:t>تقويم ختامي :</a:t>
            </a:r>
          </a:p>
          <a:p>
            <a:pPr algn="r" rtl="1"/>
            <a:endParaRPr lang="ar-JO" sz="2800" b="1" dirty="0"/>
          </a:p>
          <a:p>
            <a:pPr algn="r" rtl="1"/>
            <a:r>
              <a:rPr lang="ar-JO" sz="2800" b="1" dirty="0"/>
              <a:t>معنى كلمة (صُروف) :</a:t>
            </a:r>
          </a:p>
          <a:p>
            <a:pPr algn="r" rtl="1"/>
            <a:endParaRPr lang="ar-JO" sz="2800" b="1" dirty="0"/>
          </a:p>
          <a:p>
            <a:pPr algn="r" rtl="1"/>
            <a:r>
              <a:rPr lang="ar-JO" sz="2800" b="1" dirty="0"/>
              <a:t>1- أنواع</a:t>
            </a:r>
          </a:p>
          <a:p>
            <a:pPr algn="r" rtl="1"/>
            <a:r>
              <a:rPr lang="ar-JO" sz="2800" b="1" dirty="0"/>
              <a:t>2- متاع</a:t>
            </a:r>
          </a:p>
          <a:p>
            <a:pPr algn="r" rtl="1"/>
            <a:r>
              <a:rPr lang="ar-JO" sz="2800" b="1" dirty="0"/>
              <a:t>3- جميع</a:t>
            </a:r>
          </a:p>
          <a:p>
            <a:pPr algn="r" rtl="1"/>
            <a:r>
              <a:rPr lang="ar-JO" sz="2800" b="1" dirty="0"/>
              <a:t>4- الأعراب</a:t>
            </a:r>
            <a:endParaRPr lang="ar-SA" sz="2800" b="1" dirty="0"/>
          </a:p>
        </p:txBody>
      </p:sp>
      <p:sp>
        <p:nvSpPr>
          <p:cNvPr id="5" name="Footer Placeholder 6">
            <a:extLst>
              <a:ext uri="{FF2B5EF4-FFF2-40B4-BE49-F238E27FC236}">
                <a16:creationId xmlns:a16="http://schemas.microsoft.com/office/drawing/2014/main" id="{D6B8D6FA-68A7-ABB5-F446-AFBE492485EB}"/>
              </a:ext>
            </a:extLst>
          </p:cNvPr>
          <p:cNvSpPr txBox="1">
            <a:spLocks/>
          </p:cNvSpPr>
          <p:nvPr/>
        </p:nvSpPr>
        <p:spPr>
          <a:xfrm>
            <a:off x="264160" y="8493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19" y="2130226"/>
            <a:ext cx="3925707" cy="3925707"/>
          </a:xfrm>
          <a:prstGeom prst="rect">
            <a:avLst/>
          </a:prstGeom>
        </p:spPr>
      </p:pic>
    </p:spTree>
    <p:extLst>
      <p:ext uri="{BB962C8B-B14F-4D97-AF65-F5344CB8AC3E}">
        <p14:creationId xmlns:p14="http://schemas.microsoft.com/office/powerpoint/2010/main" val="2356041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smtClean="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a:t>
            </a:r>
            <a:r>
              <a:rPr lang="ar-JO" sz="1600" b="1" dirty="0" smtClean="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قويم الختامي</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6" y="6300045"/>
            <a:ext cx="10366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0BFFAD2-1420-596A-264C-A39F747353CD}"/>
              </a:ext>
            </a:extLst>
          </p:cNvPr>
          <p:cNvSpPr txBox="1"/>
          <p:nvPr/>
        </p:nvSpPr>
        <p:spPr>
          <a:xfrm>
            <a:off x="816413" y="1319099"/>
            <a:ext cx="7935702" cy="3539430"/>
          </a:xfrm>
          <a:prstGeom prst="rect">
            <a:avLst/>
          </a:prstGeom>
          <a:noFill/>
        </p:spPr>
        <p:txBody>
          <a:bodyPr wrap="square" rtlCol="0">
            <a:spAutoFit/>
          </a:bodyPr>
          <a:lstStyle/>
          <a:p>
            <a:pPr algn="r" rtl="1"/>
            <a:r>
              <a:rPr lang="ar-JO" sz="2800" b="1" dirty="0"/>
              <a:t>تقويم ختامي : </a:t>
            </a:r>
            <a:r>
              <a:rPr lang="ar-JO" sz="2800" b="1" dirty="0">
                <a:solidFill>
                  <a:srgbClr val="FF0000"/>
                </a:solidFill>
              </a:rPr>
              <a:t>التغذية الراجعة</a:t>
            </a:r>
          </a:p>
          <a:p>
            <a:pPr algn="r" rtl="1"/>
            <a:endParaRPr lang="ar-JO" sz="2800" b="1" dirty="0"/>
          </a:p>
          <a:p>
            <a:pPr algn="r" rtl="1"/>
            <a:r>
              <a:rPr lang="ar-JO" sz="2800" b="1" dirty="0"/>
              <a:t>معنى كلمة (صُروف) :</a:t>
            </a:r>
          </a:p>
          <a:p>
            <a:pPr algn="r" rtl="1"/>
            <a:endParaRPr lang="ar-JO" sz="2800" b="1" dirty="0"/>
          </a:p>
          <a:p>
            <a:pPr algn="r" rtl="1"/>
            <a:r>
              <a:rPr lang="ar-JO" sz="2800" b="1" dirty="0">
                <a:solidFill>
                  <a:srgbClr val="FF0000"/>
                </a:solidFill>
              </a:rPr>
              <a:t>1- أنواع</a:t>
            </a:r>
          </a:p>
          <a:p>
            <a:pPr algn="r" rtl="1"/>
            <a:r>
              <a:rPr lang="ar-JO" sz="2800" b="1" dirty="0"/>
              <a:t>2- متاع</a:t>
            </a:r>
          </a:p>
          <a:p>
            <a:pPr algn="r" rtl="1"/>
            <a:r>
              <a:rPr lang="ar-JO" sz="2800" b="1" dirty="0"/>
              <a:t>3- جميع</a:t>
            </a:r>
          </a:p>
          <a:p>
            <a:pPr algn="r" rtl="1"/>
            <a:r>
              <a:rPr lang="ar-JO" sz="2800" b="1" dirty="0"/>
              <a:t>4- الأعراب</a:t>
            </a:r>
            <a:endParaRPr lang="ar-SA" sz="2800" b="1" dirty="0"/>
          </a:p>
        </p:txBody>
      </p:sp>
      <p:sp>
        <p:nvSpPr>
          <p:cNvPr id="5" name="Footer Placeholder 6">
            <a:extLst>
              <a:ext uri="{FF2B5EF4-FFF2-40B4-BE49-F238E27FC236}">
                <a16:creationId xmlns:a16="http://schemas.microsoft.com/office/drawing/2014/main" id="{D6B8D6FA-68A7-ABB5-F446-AFBE492485EB}"/>
              </a:ext>
            </a:extLst>
          </p:cNvPr>
          <p:cNvSpPr txBox="1">
            <a:spLocks/>
          </p:cNvSpPr>
          <p:nvPr/>
        </p:nvSpPr>
        <p:spPr>
          <a:xfrm>
            <a:off x="264160" y="8493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76122" y="3071071"/>
            <a:ext cx="498707" cy="49870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827" y="2053396"/>
            <a:ext cx="3229426" cy="3134162"/>
          </a:xfrm>
          <a:prstGeom prst="rect">
            <a:avLst/>
          </a:prstGeom>
        </p:spPr>
      </p:pic>
    </p:spTree>
    <p:extLst>
      <p:ext uri="{BB962C8B-B14F-4D97-AF65-F5344CB8AC3E}">
        <p14:creationId xmlns:p14="http://schemas.microsoft.com/office/powerpoint/2010/main" val="219624280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02:00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بطاقة خروج : </a:t>
            </a: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890" y="2751048"/>
            <a:ext cx="3849735" cy="31980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93" y="1719979"/>
            <a:ext cx="2014358" cy="4420358"/>
          </a:xfrm>
          <a:prstGeom prst="rect">
            <a:avLst/>
          </a:prstGeom>
        </p:spPr>
      </p:pic>
      <p:pic>
        <p:nvPicPr>
          <p:cNvPr id="5" name="Picture 3">
            <a:extLst>
              <a:ext uri="{FF2B5EF4-FFF2-40B4-BE49-F238E27FC236}">
                <a16:creationId xmlns:a16="http://schemas.microsoft.com/office/drawing/2014/main" id="{1F1D6D47-420C-64EF-0ADF-4FDDE89443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849" y="6166631"/>
            <a:ext cx="1041682" cy="4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82070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p:cNvSpPr txBox="1"/>
          <p:nvPr/>
        </p:nvSpPr>
        <p:spPr>
          <a:xfrm>
            <a:off x="862149" y="1120985"/>
            <a:ext cx="8710453" cy="4524315"/>
          </a:xfrm>
          <a:prstGeom prst="rect">
            <a:avLst/>
          </a:prstGeom>
          <a:noFill/>
        </p:spPr>
        <p:txBody>
          <a:bodyPr wrap="square" rtlCol="1">
            <a:spAutoFit/>
          </a:bodyPr>
          <a:lstStyle/>
          <a:p>
            <a:pPr algn="r" rtl="1">
              <a:lnSpc>
                <a:spcPct val="250000"/>
              </a:lnSpc>
            </a:pPr>
            <a:r>
              <a:rPr lang="ar-SA" sz="3200" b="1" dirty="0">
                <a:solidFill>
                  <a:srgbClr val="FF0000"/>
                </a:solidFill>
                <a:latin typeface="GE SS Text Bold" pitchFamily="18" charset="-78"/>
                <a:ea typeface="GE SS Text Bold" pitchFamily="18" charset="-78"/>
                <a:cs typeface="GE SS Text Bold" pitchFamily="18" charset="-78"/>
              </a:rPr>
              <a:t>النتاجات المتوقعة :</a:t>
            </a:r>
          </a:p>
          <a:p>
            <a:pPr algn="r" rtl="1"/>
            <a:r>
              <a:rPr lang="ar-JO" sz="2800" b="1" dirty="0"/>
              <a:t>يتوقّع من الطالب بعد دراسة هذه القطعة من الدرس : </a:t>
            </a:r>
            <a:endParaRPr lang="en-US" sz="2800" b="1" dirty="0"/>
          </a:p>
          <a:p>
            <a:pPr algn="r" rtl="1"/>
            <a:endParaRPr lang="ar-JO" sz="2800" b="1" dirty="0"/>
          </a:p>
          <a:p>
            <a:pPr algn="r" rtl="1"/>
            <a:r>
              <a:rPr lang="ar-JO" sz="2800" b="1" dirty="0"/>
              <a:t>1- </a:t>
            </a:r>
            <a:r>
              <a:rPr lang="ar-JO" sz="2800" b="1" dirty="0" smtClean="0"/>
              <a:t>أن يقرأ</a:t>
            </a:r>
            <a:r>
              <a:rPr lang="ar-JO" sz="2800" b="1" dirty="0" smtClean="0"/>
              <a:t> </a:t>
            </a:r>
            <a:r>
              <a:rPr lang="ar-JO" sz="2800" b="1" dirty="0"/>
              <a:t>الفقرات قراءة جهرية سليمة مع التنغيم الصوتي.</a:t>
            </a:r>
          </a:p>
          <a:p>
            <a:pPr algn="r" rtl="1"/>
            <a:r>
              <a:rPr lang="ar-JO" sz="2800" b="1" dirty="0"/>
              <a:t>2- </a:t>
            </a:r>
            <a:r>
              <a:rPr lang="ar-JO" sz="2800" b="1" dirty="0" smtClean="0"/>
              <a:t>أن يستأذن الجار ويُحافظ </a:t>
            </a:r>
            <a:r>
              <a:rPr lang="ar-JO" sz="2800" b="1" dirty="0"/>
              <a:t>على بيته .</a:t>
            </a:r>
          </a:p>
          <a:p>
            <a:pPr algn="r" rtl="1"/>
            <a:r>
              <a:rPr lang="ar-JO" sz="2800" b="1" dirty="0"/>
              <a:t>3- </a:t>
            </a:r>
            <a:r>
              <a:rPr lang="ar-JO" sz="2800" b="1" dirty="0" smtClean="0"/>
              <a:t>أن </a:t>
            </a:r>
            <a:r>
              <a:rPr lang="ar-JO" sz="2800" b="1" dirty="0" smtClean="0"/>
              <a:t>يوضّح </a:t>
            </a:r>
            <a:r>
              <a:rPr lang="ar-JO" sz="2800" b="1" dirty="0"/>
              <a:t>معاني المفردات الملوّنة.</a:t>
            </a:r>
          </a:p>
          <a:p>
            <a:pPr algn="r" rtl="1"/>
            <a:r>
              <a:rPr lang="ar-JO" sz="2800" b="1" dirty="0"/>
              <a:t>4- </a:t>
            </a:r>
            <a:r>
              <a:rPr lang="ar-JO" sz="2800" b="1" dirty="0" smtClean="0"/>
              <a:t>أن تنمو لديه قيمة </a:t>
            </a:r>
            <a:r>
              <a:rPr lang="ar-JO" sz="2800" b="1" dirty="0"/>
              <a:t>الرّفق بالحيوان.</a:t>
            </a:r>
            <a:endParaRPr lang="en-US" sz="2800" b="1" dirty="0"/>
          </a:p>
          <a:p>
            <a:pPr algn="r"/>
            <a:r>
              <a:rPr lang="ar-JO" sz="2000" b="1" dirty="0"/>
              <a:t> </a:t>
            </a:r>
            <a:endParaRPr lang="en-US" sz="2000" b="1" dirty="0"/>
          </a:p>
          <a:p>
            <a:pPr algn="r"/>
            <a:endParaRPr lang="ar-JO" sz="2000" b="1" dirty="0"/>
          </a:p>
        </p:txBody>
      </p:sp>
    </p:spTree>
    <p:extLst>
      <p:ext uri="{BB962C8B-B14F-4D97-AF65-F5344CB8AC3E}">
        <p14:creationId xmlns:p14="http://schemas.microsoft.com/office/powerpoint/2010/main" val="363365894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168601" y="992175"/>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4</a:t>
              </a:r>
              <a:r>
                <a:rPr lang="en-US" sz="1600" b="1" dirty="0">
                  <a:latin typeface="Calibri" panose="020F0502020204030204" pitchFamily="34" charset="0"/>
                  <a:cs typeface="Calibri" panose="020F0502020204030204" pitchFamily="34" charset="0"/>
                </a:rPr>
                <a:t>:00 minutes</a:t>
              </a:r>
            </a:p>
          </p:txBody>
        </p:sp>
      </p:grpSp>
      <p:sp>
        <p:nvSpPr>
          <p:cNvPr id="3" name="Rectangle 2"/>
          <p:cNvSpPr/>
          <p:nvPr/>
        </p:nvSpPr>
        <p:spPr>
          <a:xfrm>
            <a:off x="7525350" y="1178522"/>
            <a:ext cx="2000869" cy="92333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F_Najed" pitchFamily="2" charset="-78"/>
              </a:rPr>
              <a:t>التمهيد :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F_Najed" pitchFamily="2" charset="-78"/>
            </a:endParaRPr>
          </a:p>
        </p:txBody>
      </p:sp>
      <p:sp>
        <p:nvSpPr>
          <p:cNvPr id="50" name="Rounded Rectangle 49"/>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6" name="TextBox 5"/>
          <p:cNvSpPr txBox="1"/>
          <p:nvPr/>
        </p:nvSpPr>
        <p:spPr>
          <a:xfrm>
            <a:off x="1209040" y="1586613"/>
            <a:ext cx="6083167" cy="461665"/>
          </a:xfrm>
          <a:prstGeom prst="rect">
            <a:avLst/>
          </a:prstGeom>
          <a:noFill/>
        </p:spPr>
        <p:txBody>
          <a:bodyPr wrap="square" rtlCol="0">
            <a:spAutoFit/>
          </a:bodyPr>
          <a:lstStyle/>
          <a:p>
            <a:pPr algn="r" rtl="1"/>
            <a:r>
              <a:rPr lang="ar-JO" sz="2400" b="1" dirty="0"/>
              <a:t>شاهد المقطع المرئي واربطه بالإحسان في ديننا الكريم.</a:t>
            </a:r>
            <a:endParaRPr lang="en-US" sz="2400" b="1" dirty="0"/>
          </a:p>
        </p:txBody>
      </p:sp>
      <p:pic>
        <p:nvPicPr>
          <p:cNvPr id="4"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81715" y="2177088"/>
            <a:ext cx="6039089" cy="4184763"/>
          </a:xfrm>
          <a:prstGeom prst="rect">
            <a:avLst/>
          </a:prstGeom>
        </p:spPr>
      </p:pic>
      <p:pic>
        <p:nvPicPr>
          <p:cNvPr id="2" name="Picture 3">
            <a:extLst>
              <a:ext uri="{FF2B5EF4-FFF2-40B4-BE49-F238E27FC236}">
                <a16:creationId xmlns:a16="http://schemas.microsoft.com/office/drawing/2014/main" id="{45647A22-0C3C-827A-F338-2ACADFDA34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9554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r>
              <a:rPr lang="ar-SA" sz="2800" b="1" dirty="0">
                <a:solidFill>
                  <a:srgbClr val="FF0000"/>
                </a:solidFill>
              </a:rPr>
              <a:t>التقويم القبلي : </a:t>
            </a:r>
          </a:p>
        </p:txBody>
      </p:sp>
      <p:sp>
        <p:nvSpPr>
          <p:cNvPr id="2" name="TextBox 1"/>
          <p:cNvSpPr txBox="1"/>
          <p:nvPr/>
        </p:nvSpPr>
        <p:spPr>
          <a:xfrm>
            <a:off x="895927" y="2265526"/>
            <a:ext cx="8666987" cy="3416320"/>
          </a:xfrm>
          <a:prstGeom prst="rect">
            <a:avLst/>
          </a:prstGeom>
          <a:noFill/>
        </p:spPr>
        <p:txBody>
          <a:bodyPr wrap="square" rtlCol="0">
            <a:spAutoFit/>
          </a:bodyPr>
          <a:lstStyle/>
          <a:p>
            <a:pPr algn="r" rtl="1"/>
            <a:r>
              <a:rPr lang="ar-JO" sz="3600" b="1" dirty="0"/>
              <a:t>من أنواع الطيور: </a:t>
            </a:r>
          </a:p>
          <a:p>
            <a:pPr algn="r" rtl="1"/>
            <a:endParaRPr lang="ar-JO" sz="3600" b="1" dirty="0"/>
          </a:p>
          <a:p>
            <a:pPr algn="r" rtl="1"/>
            <a:r>
              <a:rPr lang="ar-JO" sz="3600" b="1" dirty="0">
                <a:solidFill>
                  <a:schemeClr val="accent1">
                    <a:lumMod val="75000"/>
                  </a:schemeClr>
                </a:solidFill>
              </a:rPr>
              <a:t>أ – ابن آوى.</a:t>
            </a:r>
          </a:p>
          <a:p>
            <a:pPr algn="r" rtl="1"/>
            <a:r>
              <a:rPr lang="ar-JO" sz="3600" b="1" dirty="0">
                <a:solidFill>
                  <a:schemeClr val="accent1">
                    <a:lumMod val="75000"/>
                  </a:schemeClr>
                </a:solidFill>
              </a:rPr>
              <a:t>ب- القُبَّرة.</a:t>
            </a:r>
          </a:p>
          <a:p>
            <a:pPr algn="r" rtl="1"/>
            <a:r>
              <a:rPr lang="ar-JO" sz="3600" b="1" dirty="0">
                <a:solidFill>
                  <a:schemeClr val="accent1">
                    <a:lumMod val="75000"/>
                  </a:schemeClr>
                </a:solidFill>
              </a:rPr>
              <a:t>ج- تنين البحر.</a:t>
            </a:r>
          </a:p>
          <a:p>
            <a:pPr algn="r" rtl="1"/>
            <a:r>
              <a:rPr lang="ar-JO" sz="3600" b="1" dirty="0">
                <a:solidFill>
                  <a:schemeClr val="accent1">
                    <a:lumMod val="75000"/>
                  </a:schemeClr>
                </a:solidFill>
              </a:rPr>
              <a:t>د- الحوت.</a:t>
            </a:r>
          </a:p>
        </p:txBody>
      </p:sp>
      <p:sp>
        <p:nvSpPr>
          <p:cNvPr id="44" name="Flowchart: Alternate Process 43"/>
          <p:cNvSpPr/>
          <p:nvPr/>
        </p:nvSpPr>
        <p:spPr>
          <a:xfrm>
            <a:off x="0" y="6511267"/>
            <a:ext cx="1322329"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b="1" dirty="0"/>
              <a:t>ألواح صغيرة </a:t>
            </a:r>
            <a:endParaRPr lang="en-US" b="1" dirty="0"/>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21" y="1215471"/>
            <a:ext cx="2594936" cy="2209800"/>
          </a:xfrm>
          <a:prstGeom prst="rect">
            <a:avLst/>
          </a:prstGeom>
        </p:spPr>
      </p:pic>
    </p:spTree>
    <p:extLst>
      <p:ext uri="{BB962C8B-B14F-4D97-AF65-F5344CB8AC3E}">
        <p14:creationId xmlns:p14="http://schemas.microsoft.com/office/powerpoint/2010/main" val="743101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r>
              <a:rPr lang="ar-SA" sz="2800" b="1" dirty="0">
                <a:solidFill>
                  <a:srgbClr val="FF0000"/>
                </a:solidFill>
              </a:rPr>
              <a:t>التقويم القبلي : </a:t>
            </a:r>
          </a:p>
        </p:txBody>
      </p:sp>
      <p:sp>
        <p:nvSpPr>
          <p:cNvPr id="2" name="TextBox 1"/>
          <p:cNvSpPr txBox="1"/>
          <p:nvPr/>
        </p:nvSpPr>
        <p:spPr>
          <a:xfrm>
            <a:off x="895927" y="2265526"/>
            <a:ext cx="8666987" cy="3416320"/>
          </a:xfrm>
          <a:prstGeom prst="rect">
            <a:avLst/>
          </a:prstGeom>
          <a:noFill/>
        </p:spPr>
        <p:txBody>
          <a:bodyPr wrap="square" rtlCol="0">
            <a:spAutoFit/>
          </a:bodyPr>
          <a:lstStyle/>
          <a:p>
            <a:pPr algn="r" rtl="1"/>
            <a:r>
              <a:rPr lang="ar-JO" sz="3600" b="1" dirty="0"/>
              <a:t>من أنواع الطيور: </a:t>
            </a:r>
          </a:p>
          <a:p>
            <a:pPr algn="r" rtl="1"/>
            <a:endParaRPr lang="ar-JO" sz="3600" b="1" dirty="0"/>
          </a:p>
          <a:p>
            <a:pPr algn="r" rtl="1"/>
            <a:r>
              <a:rPr lang="ar-JO" sz="3600" b="1" dirty="0">
                <a:solidFill>
                  <a:schemeClr val="accent1">
                    <a:lumMod val="75000"/>
                  </a:schemeClr>
                </a:solidFill>
              </a:rPr>
              <a:t>أ – ابن آوى.</a:t>
            </a:r>
          </a:p>
          <a:p>
            <a:pPr algn="r" rtl="1"/>
            <a:r>
              <a:rPr lang="ar-JO" sz="3600" b="1" dirty="0">
                <a:solidFill>
                  <a:srgbClr val="FF0000"/>
                </a:solidFill>
              </a:rPr>
              <a:t>ب- القُبَّرة.</a:t>
            </a:r>
          </a:p>
          <a:p>
            <a:pPr algn="r" rtl="1"/>
            <a:r>
              <a:rPr lang="ar-JO" sz="3600" b="1" dirty="0">
                <a:solidFill>
                  <a:schemeClr val="accent1">
                    <a:lumMod val="75000"/>
                  </a:schemeClr>
                </a:solidFill>
              </a:rPr>
              <a:t>ج- تنين البحر.</a:t>
            </a:r>
          </a:p>
          <a:p>
            <a:pPr algn="r" rtl="1"/>
            <a:r>
              <a:rPr lang="ar-JO" sz="3600" b="1" dirty="0">
                <a:solidFill>
                  <a:schemeClr val="accent1">
                    <a:lumMod val="75000"/>
                  </a:schemeClr>
                </a:solidFill>
              </a:rPr>
              <a:t>د- الحوت.</a:t>
            </a:r>
          </a:p>
        </p:txBody>
      </p:sp>
      <p:sp>
        <p:nvSpPr>
          <p:cNvPr id="44" name="Flowchart: Alternate Process 43"/>
          <p:cNvSpPr/>
          <p:nvPr/>
        </p:nvSpPr>
        <p:spPr>
          <a:xfrm>
            <a:off x="0" y="6511267"/>
            <a:ext cx="1322329"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b="1" dirty="0"/>
              <a:t>ألواح صغيرة </a:t>
            </a:r>
            <a:endParaRPr lang="en-US" b="1" dirty="0"/>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883" y="3950814"/>
            <a:ext cx="633516" cy="6335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698" y="1916536"/>
            <a:ext cx="3523562" cy="3358061"/>
          </a:xfrm>
          <a:prstGeom prst="rect">
            <a:avLst/>
          </a:prstGeom>
        </p:spPr>
      </p:pic>
    </p:spTree>
    <p:extLst>
      <p:ext uri="{BB962C8B-B14F-4D97-AF65-F5344CB8AC3E}">
        <p14:creationId xmlns:p14="http://schemas.microsoft.com/office/powerpoint/2010/main" val="61853127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01</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1739784" y="1174543"/>
            <a:ext cx="7725986" cy="584775"/>
          </a:xfrm>
          <a:prstGeom prst="rect">
            <a:avLst/>
          </a:prstGeom>
          <a:noFill/>
        </p:spPr>
        <p:txBody>
          <a:bodyPr wrap="square" rtlCol="0">
            <a:spAutoFit/>
          </a:bodyPr>
          <a:lstStyle/>
          <a:p>
            <a:pPr algn="r" rtl="1"/>
            <a:r>
              <a:rPr lang="ar-SA" sz="3200" b="1" dirty="0"/>
              <a:t>التقديم :</a:t>
            </a:r>
            <a:r>
              <a:rPr lang="ar-JO" sz="3200" b="1" dirty="0"/>
              <a:t> القراءة الصّامتة </a:t>
            </a: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38" y="3387419"/>
            <a:ext cx="3491358" cy="258897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095" y="1230630"/>
            <a:ext cx="2110262" cy="226534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3955" y="1855155"/>
            <a:ext cx="4363640" cy="4692351"/>
          </a:xfrm>
          <a:prstGeom prst="rect">
            <a:avLst/>
          </a:prstGeom>
        </p:spPr>
      </p:pic>
    </p:spTree>
    <p:extLst>
      <p:ext uri="{BB962C8B-B14F-4D97-AF65-F5344CB8AC3E}">
        <p14:creationId xmlns:p14="http://schemas.microsoft.com/office/powerpoint/2010/main" val="43337550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a:t>
              </a:r>
              <a:r>
                <a:rPr lang="en-US" sz="1600" b="1" dirty="0">
                  <a:latin typeface="Calibri" panose="020F0502020204030204" pitchFamily="34" charset="0"/>
                  <a:cs typeface="Calibri" panose="020F0502020204030204" pitchFamily="34" charset="0"/>
                </a:rPr>
                <a:t>5:00 minutes</a:t>
              </a:r>
            </a:p>
          </p:txBody>
        </p:sp>
      </p:grpSp>
      <p:sp>
        <p:nvSpPr>
          <p:cNvPr id="4" name="TextBox 3"/>
          <p:cNvSpPr txBox="1"/>
          <p:nvPr/>
        </p:nvSpPr>
        <p:spPr>
          <a:xfrm>
            <a:off x="1739784" y="1174543"/>
            <a:ext cx="7725986" cy="584775"/>
          </a:xfrm>
          <a:prstGeom prst="rect">
            <a:avLst/>
          </a:prstGeom>
          <a:noFill/>
        </p:spPr>
        <p:txBody>
          <a:bodyPr wrap="square" rtlCol="0">
            <a:spAutoFit/>
          </a:bodyPr>
          <a:lstStyle/>
          <a:p>
            <a:pPr algn="r" rtl="1"/>
            <a:r>
              <a:rPr lang="ar-SA" sz="3200" b="1" dirty="0"/>
              <a:t>التقديم :</a:t>
            </a:r>
            <a:r>
              <a:rPr lang="ar-JO" sz="3200" b="1" dirty="0"/>
              <a:t> </a:t>
            </a:r>
            <a:r>
              <a:rPr lang="ar-JO" sz="3200" b="1" dirty="0">
                <a:solidFill>
                  <a:srgbClr val="FF0000"/>
                </a:solidFill>
              </a:rPr>
              <a:t>مهمّة جماعية</a:t>
            </a: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3955" y="1855155"/>
            <a:ext cx="4363640" cy="4692351"/>
          </a:xfrm>
          <a:prstGeom prst="rect">
            <a:avLst/>
          </a:prstGeom>
        </p:spPr>
      </p:pic>
      <p:sp>
        <p:nvSpPr>
          <p:cNvPr id="5" name="Rectangle 4"/>
          <p:cNvSpPr/>
          <p:nvPr/>
        </p:nvSpPr>
        <p:spPr>
          <a:xfrm>
            <a:off x="447850" y="2507484"/>
            <a:ext cx="4312136" cy="2677656"/>
          </a:xfrm>
          <a:prstGeom prst="rect">
            <a:avLst/>
          </a:prstGeom>
        </p:spPr>
        <p:txBody>
          <a:bodyPr wrap="square">
            <a:spAutoFit/>
          </a:bodyPr>
          <a:lstStyle/>
          <a:p>
            <a:pPr algn="r" rtl="1"/>
            <a:r>
              <a:rPr lang="ar-JO" sz="2800" b="1" dirty="0">
                <a:solidFill>
                  <a:schemeClr val="accent5">
                    <a:lumMod val="75000"/>
                  </a:schemeClr>
                </a:solidFill>
              </a:rPr>
              <a:t>1- فسّر الموقف والقصّة.</a:t>
            </a:r>
          </a:p>
          <a:p>
            <a:pPr algn="r" rtl="1"/>
            <a:endParaRPr lang="ar-JO" sz="2800" b="1" dirty="0">
              <a:solidFill>
                <a:schemeClr val="accent5">
                  <a:lumMod val="75000"/>
                </a:schemeClr>
              </a:solidFill>
            </a:endParaRPr>
          </a:p>
          <a:p>
            <a:pPr algn="r" rtl="1"/>
            <a:r>
              <a:rPr lang="ar-JO" sz="2800" b="1" dirty="0">
                <a:solidFill>
                  <a:schemeClr val="accent5">
                    <a:lumMod val="75000"/>
                  </a:schemeClr>
                </a:solidFill>
              </a:rPr>
              <a:t>2- وضّح معاني الكلمات الملوّنة.</a:t>
            </a:r>
          </a:p>
          <a:p>
            <a:pPr algn="r" rtl="1"/>
            <a:endParaRPr lang="ar-JO" sz="2800" b="1" dirty="0">
              <a:solidFill>
                <a:schemeClr val="accent5">
                  <a:lumMod val="75000"/>
                </a:schemeClr>
              </a:solidFill>
            </a:endParaRPr>
          </a:p>
          <a:p>
            <a:pPr algn="r" rtl="1"/>
            <a:r>
              <a:rPr lang="ar-JO" sz="2800" b="1" dirty="0">
                <a:solidFill>
                  <a:schemeClr val="accent5">
                    <a:lumMod val="75000"/>
                  </a:schemeClr>
                </a:solidFill>
              </a:rPr>
              <a:t>3- وظّف كلمة (عشّشَ) في جملة مفيدة من إنشائكَ. </a:t>
            </a:r>
            <a:endParaRPr lang="en-US" sz="2800" b="1" dirty="0">
              <a:solidFill>
                <a:schemeClr val="accent5">
                  <a:lumMod val="75000"/>
                </a:schemeClr>
              </a:solidFill>
            </a:endParaRPr>
          </a:p>
        </p:txBody>
      </p:sp>
    </p:spTree>
    <p:extLst>
      <p:ext uri="{BB962C8B-B14F-4D97-AF65-F5344CB8AC3E}">
        <p14:creationId xmlns:p14="http://schemas.microsoft.com/office/powerpoint/2010/main" val="249256495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a:t>
              </a:r>
              <a:r>
                <a:rPr lang="en-US" sz="1600" b="1" dirty="0">
                  <a:latin typeface="Calibri" panose="020F0502020204030204" pitchFamily="34" charset="0"/>
                  <a:cs typeface="Calibri" panose="020F0502020204030204" pitchFamily="34" charset="0"/>
                </a:rPr>
                <a:t>3:00 minutes</a:t>
              </a:r>
            </a:p>
          </p:txBody>
        </p:sp>
      </p:grpSp>
      <p:sp>
        <p:nvSpPr>
          <p:cNvPr id="4" name="TextBox 3"/>
          <p:cNvSpPr txBox="1"/>
          <p:nvPr/>
        </p:nvSpPr>
        <p:spPr>
          <a:xfrm>
            <a:off x="1739784" y="1174543"/>
            <a:ext cx="7725986" cy="584775"/>
          </a:xfrm>
          <a:prstGeom prst="rect">
            <a:avLst/>
          </a:prstGeom>
          <a:noFill/>
        </p:spPr>
        <p:txBody>
          <a:bodyPr wrap="square" rtlCol="0">
            <a:spAutoFit/>
          </a:bodyPr>
          <a:lstStyle/>
          <a:p>
            <a:pPr algn="r" rtl="1"/>
            <a:r>
              <a:rPr lang="ar-SA" sz="3200" b="1" dirty="0"/>
              <a:t>التقديم :</a:t>
            </a:r>
            <a:r>
              <a:rPr lang="ar-JO" sz="3200" b="1" dirty="0"/>
              <a:t> </a:t>
            </a:r>
            <a:r>
              <a:rPr lang="ar-JO" sz="3200" b="1" dirty="0">
                <a:solidFill>
                  <a:srgbClr val="FF0000"/>
                </a:solidFill>
              </a:rPr>
              <a:t>تغذية راجعة.</a:t>
            </a: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10" name="TextBox 9"/>
          <p:cNvSpPr txBox="1"/>
          <p:nvPr/>
        </p:nvSpPr>
        <p:spPr>
          <a:xfrm>
            <a:off x="3436747" y="1740581"/>
            <a:ext cx="6095063" cy="5262979"/>
          </a:xfrm>
          <a:prstGeom prst="rect">
            <a:avLst/>
          </a:prstGeom>
          <a:noFill/>
        </p:spPr>
        <p:txBody>
          <a:bodyPr wrap="square" rtlCol="0">
            <a:spAutoFit/>
          </a:bodyPr>
          <a:lstStyle/>
          <a:p>
            <a:pPr algn="just" rtl="1"/>
            <a:r>
              <a:rPr lang="ar-JO" sz="2400" b="1" dirty="0">
                <a:solidFill>
                  <a:srgbClr val="FF0000"/>
                </a:solidFill>
              </a:rPr>
              <a:t>تفسير موقف من السّلف الصالح (8): </a:t>
            </a:r>
          </a:p>
          <a:p>
            <a:pPr algn="just" rtl="1"/>
            <a:r>
              <a:rPr lang="ar-JO" sz="2400" b="1" dirty="0"/>
              <a:t>من مكارم الأخلاق أن يستأذن الجارُ جارهُ عند الصُّعود إلى السّطح أو الاقتراب من أبواب منزله والنوافذ؛ حتى لا يكشِف بيته أو أهل بيته، وعندما صعد الأحنف فوق سطح بيته وكشف بيت جارهِ دون إذن حلفَ ألا يصعد مرة أخرى غضبًا من فعلته وكرمَ أخلاقٍ منه.</a:t>
            </a:r>
          </a:p>
          <a:p>
            <a:pPr algn="just" rtl="1"/>
            <a:endParaRPr lang="ar-JO" sz="2400" b="1" dirty="0"/>
          </a:p>
          <a:p>
            <a:pPr algn="just" rtl="1"/>
            <a:endParaRPr lang="ar-JO" sz="2400" b="1" dirty="0"/>
          </a:p>
          <a:p>
            <a:pPr algn="just" rtl="1"/>
            <a:r>
              <a:rPr lang="ar-JO" sz="2400" b="1" dirty="0">
                <a:solidFill>
                  <a:srgbClr val="FF0000"/>
                </a:solidFill>
              </a:rPr>
              <a:t>تفسير قصة من قصص التراث (9) : </a:t>
            </a:r>
          </a:p>
          <a:p>
            <a:pPr algn="just" rtl="1"/>
            <a:r>
              <a:rPr lang="ar-JO" sz="2400" b="1" dirty="0"/>
              <a:t>حُسن الجوار لايكون للإنسان فقط بل للحيوان أيضًا، وهذه قصة القُبّرة التي اتخذت لها عُشًّا في جوار الأعرابي فلم يُؤذها، بل خاف عليها وهدّأ من روعها عندما خافت من الجمل أن يدوس بيضها.</a:t>
            </a:r>
          </a:p>
          <a:p>
            <a:pPr algn="just" rtl="1"/>
            <a:endParaRPr lang="ar-JO" sz="2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53" y="1754880"/>
            <a:ext cx="2068101" cy="4865047"/>
          </a:xfrm>
          <a:prstGeom prst="rect">
            <a:avLst/>
          </a:prstGeom>
        </p:spPr>
      </p:pic>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67" y="6019533"/>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2695" y="3689978"/>
            <a:ext cx="2037396" cy="1350882"/>
          </a:xfrm>
          <a:prstGeom prst="rect">
            <a:avLst/>
          </a:prstGeom>
        </p:spPr>
      </p:pic>
    </p:spTree>
    <p:extLst>
      <p:ext uri="{BB962C8B-B14F-4D97-AF65-F5344CB8AC3E}">
        <p14:creationId xmlns:p14="http://schemas.microsoft.com/office/powerpoint/2010/main" val="35179219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القراءة</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03:00 minutes</a:t>
              </a:r>
            </a:p>
          </p:txBody>
        </p:sp>
      </p:grpSp>
      <p:sp>
        <p:nvSpPr>
          <p:cNvPr id="4" name="TextBox 3"/>
          <p:cNvSpPr txBox="1"/>
          <p:nvPr/>
        </p:nvSpPr>
        <p:spPr>
          <a:xfrm>
            <a:off x="2137890" y="1448514"/>
            <a:ext cx="7232924" cy="954107"/>
          </a:xfrm>
          <a:prstGeom prst="rect">
            <a:avLst/>
          </a:prstGeom>
          <a:noFill/>
        </p:spPr>
        <p:txBody>
          <a:bodyPr wrap="square" rtlCol="0">
            <a:spAutoFit/>
          </a:bodyPr>
          <a:lstStyle/>
          <a:p>
            <a:pPr algn="r" rtl="1"/>
            <a:r>
              <a:rPr lang="ar-SA" sz="2800" b="1" dirty="0"/>
              <a:t> </a:t>
            </a:r>
            <a:r>
              <a:rPr lang="ar-JO" sz="2800" b="1" dirty="0">
                <a:solidFill>
                  <a:srgbClr val="0070C0"/>
                </a:solidFill>
              </a:rPr>
              <a:t>ال</a:t>
            </a:r>
            <a:r>
              <a:rPr lang="ar-SA" sz="2800" b="1" dirty="0">
                <a:solidFill>
                  <a:srgbClr val="0070C0"/>
                </a:solidFill>
              </a:rPr>
              <a:t>تقويم </a:t>
            </a:r>
            <a:r>
              <a:rPr lang="ar-JO" sz="2800" b="1" dirty="0">
                <a:solidFill>
                  <a:srgbClr val="0070C0"/>
                </a:solidFill>
              </a:rPr>
              <a:t>ال</a:t>
            </a:r>
            <a:r>
              <a:rPr lang="ar-SA" sz="2800" b="1" dirty="0">
                <a:solidFill>
                  <a:srgbClr val="0070C0"/>
                </a:solidFill>
              </a:rPr>
              <a:t>تكويني :</a:t>
            </a:r>
            <a:r>
              <a:rPr lang="ar-JO" sz="2800" b="1" dirty="0">
                <a:solidFill>
                  <a:srgbClr val="0070C0"/>
                </a:solidFill>
              </a:rPr>
              <a:t> استخدم مُحرّك البحث للوصول إلى شرح البيتين والإجابة عن السؤال.</a:t>
            </a:r>
            <a:r>
              <a:rPr lang="ar-SA" sz="2800" b="1" dirty="0">
                <a:solidFill>
                  <a:srgbClr val="0070C0"/>
                </a:solidFill>
              </a:rPr>
              <a:t> </a:t>
            </a:r>
            <a:endParaRPr lang="ar-JO" sz="2800" b="1" dirty="0">
              <a:solidFill>
                <a:srgbClr val="0070C0"/>
              </a:solidFill>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658" y="2423387"/>
            <a:ext cx="7728556" cy="389909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95" y="2431450"/>
            <a:ext cx="2942787" cy="2547146"/>
          </a:xfrm>
          <a:prstGeom prst="rect">
            <a:avLst/>
          </a:prstGeom>
        </p:spPr>
      </p:pic>
      <p:pic>
        <p:nvPicPr>
          <p:cNvPr id="2" name="Picture 3">
            <a:extLst>
              <a:ext uri="{FF2B5EF4-FFF2-40B4-BE49-F238E27FC236}">
                <a16:creationId xmlns:a16="http://schemas.microsoft.com/office/drawing/2014/main" id="{8FA40F9A-A437-3FF3-7677-CF7D95D86F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849" y="6210862"/>
            <a:ext cx="937422" cy="3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48017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866</Words>
  <Application>Microsoft Office PowerPoint</Application>
  <PresentationFormat>Widescreen</PresentationFormat>
  <Paragraphs>224</Paragraphs>
  <Slides>18</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Adobe Arabic</vt:lpstr>
      <vt:lpstr>adonis-web</vt:lpstr>
      <vt:lpstr>AF_Najed</vt:lpstr>
      <vt:lpstr>AGA Aladdin Regular</vt:lpstr>
      <vt:lpstr>AGA Battouta Regular</vt:lpstr>
      <vt:lpstr>Arial</vt:lpstr>
      <vt:lpstr>Calibri</vt:lpstr>
      <vt:lpstr>Calibri Light</vt:lpstr>
      <vt:lpstr>GE SS Text Bold</vt:lpstr>
      <vt:lpstr>HelveticaNeueLT Arabic 45 Light</vt:lpstr>
      <vt:lpstr>HelveticaNeueLT Arabic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Maali</cp:lastModifiedBy>
  <cp:revision>191</cp:revision>
  <dcterms:created xsi:type="dcterms:W3CDTF">2019-06-13T08:00:41Z</dcterms:created>
  <dcterms:modified xsi:type="dcterms:W3CDTF">2025-09-06T11:41:06Z</dcterms:modified>
</cp:coreProperties>
</file>