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66" r:id="rId4"/>
    <p:sldId id="268" r:id="rId5"/>
    <p:sldId id="283" r:id="rId6"/>
    <p:sldId id="275" r:id="rId7"/>
    <p:sldId id="288" r:id="rId8"/>
    <p:sldId id="287" r:id="rId9"/>
    <p:sldId id="294" r:id="rId10"/>
    <p:sldId id="292" r:id="rId11"/>
    <p:sldId id="276" r:id="rId12"/>
    <p:sldId id="293" r:id="rId13"/>
    <p:sldId id="291" r:id="rId14"/>
    <p:sldId id="278" r:id="rId15"/>
    <p:sldId id="285" r:id="rId16"/>
    <p:sldId id="279" r:id="rId17"/>
    <p:sldId id="289" r:id="rId18"/>
    <p:sldId id="290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42A3F-D154-4C05-9473-A6BBBEDEF06D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A256F-6906-46BE-9184-854C095F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2.jfi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2.jf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الوحدة: </a:t>
            </a:r>
            <a:r>
              <a:rPr lang="ar-JO" sz="4400" dirty="0">
                <a:cs typeface="AGA Battouta Regular" pitchFamily="2" charset="-78"/>
              </a:rPr>
              <a:t>أحسنوا جوارَكم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</a:t>
            </a:r>
            <a:r>
              <a:rPr lang="ar-JO" sz="4400" dirty="0">
                <a:cs typeface="AGA Battouta Regular" pitchFamily="2" charset="-78"/>
              </a:rPr>
              <a:t>ّ</a:t>
            </a:r>
            <a:r>
              <a:rPr lang="ar-SA" sz="4400" dirty="0">
                <a:cs typeface="AGA Battouta Regular" pitchFamily="2" charset="-78"/>
              </a:rPr>
              <a:t>رس</a:t>
            </a:r>
            <a:r>
              <a:rPr lang="ar-JO" sz="4400" dirty="0">
                <a:cs typeface="AGA Battouta Regular" pitchFamily="2" charset="-78"/>
              </a:rPr>
              <a:t>:</a:t>
            </a:r>
            <a:r>
              <a:rPr lang="ar-SA" sz="4400" dirty="0">
                <a:cs typeface="AGA Battouta Regular" pitchFamily="2" charset="-78"/>
              </a:rPr>
              <a:t>  </a:t>
            </a:r>
            <a:r>
              <a:rPr lang="ar-JO" sz="3200" b="1" dirty="0">
                <a:cs typeface="AGA Battouta Regular" pitchFamily="2" charset="-78"/>
              </a:rPr>
              <a:t>تعاهدُوا جيرانكم 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المبحث:  </a:t>
            </a:r>
            <a:r>
              <a:rPr lang="ar-JO" sz="4400" dirty="0">
                <a:cs typeface="AGA Battouta Regular" pitchFamily="2" charset="-78"/>
              </a:rPr>
              <a:t>العربيّة لغتي 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</a:t>
            </a:r>
            <a:r>
              <a:rPr lang="ar-JO" sz="4400" dirty="0">
                <a:cs typeface="AGA Battouta Regular" pitchFamily="2" charset="-78"/>
              </a:rPr>
              <a:t>ّ</a:t>
            </a:r>
            <a:r>
              <a:rPr lang="ar-SA" sz="4400" dirty="0">
                <a:cs typeface="AGA Battouta Regular" pitchFamily="2" charset="-78"/>
              </a:rPr>
              <a:t>ف</a:t>
            </a:r>
            <a:r>
              <a:rPr lang="ar-JO" sz="4400" dirty="0">
                <a:cs typeface="AGA Battouta Regular" pitchFamily="2" charset="-78"/>
              </a:rPr>
              <a:t>ّ</a:t>
            </a:r>
            <a:r>
              <a:rPr lang="ar-SA" sz="4400" dirty="0">
                <a:cs typeface="AGA Battouta Regular" pitchFamily="2" charset="-78"/>
              </a:rPr>
              <a:t>:  </a:t>
            </a:r>
            <a:r>
              <a:rPr lang="ar-JO" sz="4400" dirty="0">
                <a:cs typeface="AGA Battouta Regular" pitchFamily="2" charset="-78"/>
              </a:rPr>
              <a:t>الثّامن.</a:t>
            </a: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الكلية العلمية الإسلامية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	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18014" y="1448514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تقويم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تكويني : </a:t>
            </a:r>
            <a:endParaRPr kumimoji="0" lang="ar-JO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85" y="2383728"/>
            <a:ext cx="7933929" cy="4034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" y="1923007"/>
            <a:ext cx="2085975" cy="2190750"/>
          </a:xfrm>
          <a:prstGeom prst="rect">
            <a:avLst/>
          </a:prstGeom>
        </p:spPr>
      </p:pic>
      <p:sp>
        <p:nvSpPr>
          <p:cNvPr id="3" name="Double Wave 2">
            <a:extLst>
              <a:ext uri="{FF2B5EF4-FFF2-40B4-BE49-F238E27FC236}">
                <a16:creationId xmlns:a16="http://schemas.microsoft.com/office/drawing/2014/main" id="{34066332-3F68-68C7-6CEB-77CF4DFC3863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4C8B9896-5327-D860-C25E-11F662844600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C11F6C0E-15B4-E36E-5F3D-A7953E9F7FC3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F6C9E07D-C808-0A7F-C874-394C529047B2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D74E584-8B62-9854-7B24-00F35AB2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224028"/>
            <a:ext cx="906389" cy="38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26455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18014" y="1448514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>
                <a:solidFill>
                  <a:srgbClr val="0070C0"/>
                </a:solidFill>
              </a:rPr>
              <a:t>ال</a:t>
            </a:r>
            <a:r>
              <a:rPr lang="ar-SA" sz="2800" b="1" dirty="0">
                <a:solidFill>
                  <a:srgbClr val="0070C0"/>
                </a:solidFill>
              </a:rPr>
              <a:t>تقويم </a:t>
            </a:r>
            <a:r>
              <a:rPr lang="ar-JO" sz="2800" b="1" dirty="0">
                <a:solidFill>
                  <a:srgbClr val="0070C0"/>
                </a:solidFill>
              </a:rPr>
              <a:t>ال</a:t>
            </a:r>
            <a:r>
              <a:rPr lang="ar-SA" sz="2800" b="1" dirty="0">
                <a:solidFill>
                  <a:srgbClr val="0070C0"/>
                </a:solidFill>
              </a:rPr>
              <a:t>تكويني : </a:t>
            </a:r>
            <a:r>
              <a:rPr lang="ar-JO" sz="2800" b="1" dirty="0">
                <a:solidFill>
                  <a:srgbClr val="0070C0"/>
                </a:solidFill>
              </a:rPr>
              <a:t>التغذية الرَّاجعة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85" y="2383728"/>
            <a:ext cx="7933929" cy="4034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" y="1923007"/>
            <a:ext cx="2085975" cy="2190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2341" y="5202895"/>
            <a:ext cx="124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>
                <a:solidFill>
                  <a:srgbClr val="FF0000"/>
                </a:solidFill>
              </a:rPr>
              <a:t>الجوع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2341" y="4601981"/>
            <a:ext cx="163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dirty="0">
                <a:solidFill>
                  <a:srgbClr val="FF0000"/>
                </a:solidFill>
              </a:rPr>
              <a:t>تابَ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2989" y="4062623"/>
            <a:ext cx="3213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dirty="0">
                <a:solidFill>
                  <a:srgbClr val="FF0000"/>
                </a:solidFill>
              </a:rPr>
              <a:t>ثنتها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2CAA16EA-4038-5292-C787-6C5B0D0A4823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DE93E46B-B921-E2C9-50D0-8673B4A3DB2E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9D51BEEC-90F4-6D95-7B0D-76706ED2438B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5554A85B-C179-3975-6470-E23E15C39CC7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7475B46-355A-4A65-4587-D79FBAFB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134582"/>
            <a:ext cx="1117226" cy="47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480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الكلية العلمية الإسلامية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	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18014" y="1448514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تقويم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تكويني : </a:t>
            </a:r>
            <a:endParaRPr kumimoji="0" lang="ar-JO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3" y="2908765"/>
            <a:ext cx="2197613" cy="2663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69" y="2049607"/>
            <a:ext cx="7170251" cy="4522494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12A4BD66-573D-240D-7072-88271AFA6A80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125A3441-882D-4998-DC02-BA45AB7FDE17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8D0467D3-8906-6CBA-DD59-1BC732DADF00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5CCA85A9-0057-233D-0004-601AE08D7C90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A6FFA87-9C21-5550-0CEE-8F524D161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111433"/>
            <a:ext cx="1171791" cy="49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08816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18014" y="1448514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>
                <a:solidFill>
                  <a:srgbClr val="0070C0"/>
                </a:solidFill>
              </a:rPr>
              <a:t>ال</a:t>
            </a:r>
            <a:r>
              <a:rPr lang="ar-SA" sz="2800" b="1" dirty="0">
                <a:solidFill>
                  <a:srgbClr val="0070C0"/>
                </a:solidFill>
              </a:rPr>
              <a:t>تقويم </a:t>
            </a:r>
            <a:r>
              <a:rPr lang="ar-JO" sz="2800" b="1" dirty="0">
                <a:solidFill>
                  <a:srgbClr val="0070C0"/>
                </a:solidFill>
              </a:rPr>
              <a:t>ال</a:t>
            </a:r>
            <a:r>
              <a:rPr lang="ar-SA" sz="2800" b="1" dirty="0">
                <a:solidFill>
                  <a:srgbClr val="0070C0"/>
                </a:solidFill>
              </a:rPr>
              <a:t>تكويني : </a:t>
            </a:r>
            <a:endParaRPr lang="ar-JO" sz="2800" b="1" dirty="0">
              <a:solidFill>
                <a:srgbClr val="0070C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3" y="2908765"/>
            <a:ext cx="2197613" cy="2663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69" y="2049607"/>
            <a:ext cx="7170251" cy="4522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36045" y="3544754"/>
            <a:ext cx="540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002" y="4592657"/>
            <a:ext cx="35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49168" y="5696831"/>
            <a:ext cx="35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0B9B3A11-B966-0A48-5085-6D5F92D1AD03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800E7405-1ECB-8CC4-9BB9-D98DB8A84160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AD295EBF-C206-4DF1-6DFF-2174948AE959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92693A5D-3EDF-DBC0-5DA1-13F841B33A10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F68BACC-D9BE-8689-601C-C3550E444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113547"/>
            <a:ext cx="1166809" cy="49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427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" y="1878784"/>
            <a:ext cx="1522674" cy="4316989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التمايز</a:t>
            </a:r>
            <a:r>
              <a:rPr lang="ar-JO" sz="2800" b="1" dirty="0"/>
              <a:t> </a:t>
            </a:r>
            <a:r>
              <a:rPr lang="ar-SA" sz="2800" b="1" dirty="0"/>
              <a:t>: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0737" y="1872339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" y="6309096"/>
            <a:ext cx="1186663" cy="50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327A18A-0519-FF93-5EA2-813E7F42CC37}"/>
              </a:ext>
            </a:extLst>
          </p:cNvPr>
          <p:cNvSpPr/>
          <p:nvPr/>
        </p:nvSpPr>
        <p:spPr>
          <a:xfrm>
            <a:off x="5706273" y="1777282"/>
            <a:ext cx="3833722" cy="1113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ln w="0"/>
                <a:solidFill>
                  <a:schemeClr val="tx1"/>
                </a:solidFill>
              </a:rPr>
              <a:t>ابحث في محرّك البحث عن حديث شريف يتحدّث عن الجار غير وارد في نصّ القراءة.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0938" y="3061326"/>
            <a:ext cx="347181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ln w="0"/>
              </a:rPr>
              <a:t>ما الجذر اللّغوي لكلمة ( </a:t>
            </a:r>
            <a:r>
              <a:rPr lang="ar-JO" b="1" dirty="0">
                <a:ln w="0"/>
                <a:solidFill>
                  <a:srgbClr val="002060"/>
                </a:solidFill>
              </a:rPr>
              <a:t>يؤذيني</a:t>
            </a:r>
            <a:r>
              <a:rPr lang="ar-JO" b="1" dirty="0">
                <a:ln w="0"/>
              </a:rPr>
              <a:t> )؟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5619" y="5485350"/>
            <a:ext cx="31595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b="1" dirty="0">
                <a:ln w="0"/>
              </a:rPr>
              <a:t>استخرج من الحديث الخامس ضدّ كلمة (</a:t>
            </a:r>
            <a:r>
              <a:rPr lang="ar-JO" b="1" dirty="0">
                <a:ln w="0"/>
                <a:solidFill>
                  <a:srgbClr val="FF0000"/>
                </a:solidFill>
              </a:rPr>
              <a:t> خير </a:t>
            </a:r>
            <a:r>
              <a:rPr lang="ar-JO" b="1" dirty="0">
                <a:ln w="0"/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4293" y="4389677"/>
            <a:ext cx="33133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b="1" dirty="0"/>
              <a:t>وظّف كلمة ( </a:t>
            </a:r>
            <a:r>
              <a:rPr lang="ar-JO" b="1" dirty="0">
                <a:solidFill>
                  <a:srgbClr val="FF0000"/>
                </a:solidFill>
              </a:rPr>
              <a:t>الطّاوي </a:t>
            </a:r>
            <a:r>
              <a:rPr lang="ar-JO" b="1" dirty="0"/>
              <a:t>) في جملة مفيدة من إنشائك.</a:t>
            </a:r>
            <a:endParaRPr lang="en-US" b="1" dirty="0"/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0767416-FA54-4DB0-BDE6-77D0D701AD3A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D952E139-DF53-7D9C-BF3A-3963CC577036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F02D64E0-C7DD-9FF5-0950-1769E1855AFC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FFE31C85-E5F0-4F08-0536-6013B1A854DF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1" y="2058482"/>
            <a:ext cx="8753523" cy="3881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3184" y="2265526"/>
            <a:ext cx="117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dirty="0"/>
              <a:t>ص18</a:t>
            </a:r>
            <a:endParaRPr lang="en-US" sz="2000" b="1" dirty="0"/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C664F02A-F4EF-4C60-DCDA-532EF99ABC49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DE7735EB-A420-A4D6-7743-88516478AC75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35F41E8B-E329-C012-CE84-E1B1FCE66558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35E8C061-D4E5-4574-DFD5-9D8AB33D5343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7BDFC434-AF21-31B7-0AEE-1B2054C39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1" y="6204461"/>
            <a:ext cx="1166809" cy="49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62366" y="3648618"/>
            <a:ext cx="312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dirty="0" smtClean="0">
                <a:solidFill>
                  <a:srgbClr val="FF0000"/>
                </a:solidFill>
              </a:rPr>
              <a:t>أُحضّرُ الطعامَ وأُرسلهُ لهُ.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9391" y="4876157"/>
            <a:ext cx="312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dirty="0" smtClean="0">
                <a:solidFill>
                  <a:srgbClr val="FF0000"/>
                </a:solidFill>
              </a:rPr>
              <a:t>أتحدّث معهُ صباحًا وأُخبرهُ </a:t>
            </a:r>
          </a:p>
          <a:p>
            <a:pPr algn="ctr" rtl="1"/>
            <a:r>
              <a:rPr lang="ar-JO" sz="2400" dirty="0" smtClean="0">
                <a:solidFill>
                  <a:srgbClr val="FF0000"/>
                </a:solidFill>
              </a:rPr>
              <a:t>أن يُخفض الصوت.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49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64347" y="1174543"/>
            <a:ext cx="7701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الربط بالحياة </a:t>
            </a:r>
            <a:r>
              <a:rPr lang="ar-JO" sz="2800" b="1" dirty="0"/>
              <a:t>+ التفكير الناقد </a:t>
            </a:r>
            <a:r>
              <a:rPr lang="ar-SA" sz="2800" b="1" dirty="0"/>
              <a:t>: </a:t>
            </a:r>
            <a:endParaRPr lang="ar-JO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800" b="1" dirty="0">
                <a:solidFill>
                  <a:schemeClr val="accent1">
                    <a:lumMod val="75000"/>
                  </a:schemeClr>
                </a:solidFill>
              </a:rPr>
              <a:t>شاهد المقطع المرئي واربطه بواقع الحياة.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B0C78F22-C13E-1EB4-E665-EC000774F529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F485EED-B814-2908-A1D7-0BD1FD3E3DA3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0B735D72-E206-DAA1-5350-F47AC28FC9CD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038E020A-8448-FAE4-5B5F-E96091D5251E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6B14F-B4CE-BED0-F3C6-AD40A441E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956" y="6196852"/>
            <a:ext cx="1228861" cy="483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017D5-86F3-19C0-14F0-7132956E5D12}"/>
              </a:ext>
            </a:extLst>
          </p:cNvPr>
          <p:cNvSpPr txBox="1"/>
          <p:nvPr/>
        </p:nvSpPr>
        <p:spPr>
          <a:xfrm>
            <a:off x="692191" y="6261002"/>
            <a:ext cx="88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Buzz In</a:t>
            </a:r>
          </a:p>
        </p:txBody>
      </p:sp>
      <p:pic>
        <p:nvPicPr>
          <p:cNvPr id="29" name="من حقوق الجار">
            <a:hlinkClick r:id="" action="ppaction://media"/>
            <a:extLst>
              <a:ext uri="{FF2B5EF4-FFF2-40B4-BE49-F238E27FC236}">
                <a16:creationId xmlns:a16="http://schemas.microsoft.com/office/drawing/2014/main" id="{72A122CC-CD7E-4250-B272-77916E5326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27803" y="2153516"/>
            <a:ext cx="6939432" cy="38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14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100000">
                <p:cTn id="18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الختامي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816413" y="1319099"/>
            <a:ext cx="79357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 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معنى كلمة (بوائق) 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الظلم والشّر</a:t>
            </a:r>
          </a:p>
          <a:p>
            <a:pPr algn="r" rtl="1"/>
            <a:r>
              <a:rPr lang="ar-JO" sz="2800" b="1" dirty="0"/>
              <a:t>2- المتاع</a:t>
            </a:r>
          </a:p>
          <a:p>
            <a:pPr algn="r" rtl="1"/>
            <a:r>
              <a:rPr lang="ar-JO" sz="2800" b="1" dirty="0"/>
              <a:t>3- الجوع</a:t>
            </a:r>
          </a:p>
          <a:p>
            <a:pPr algn="r" rtl="1"/>
            <a:r>
              <a:rPr lang="ar-JO" sz="2800" b="1" dirty="0"/>
              <a:t>4- البيت   </a:t>
            </a:r>
            <a:endParaRPr lang="ar-SA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9" y="2130226"/>
            <a:ext cx="3925707" cy="3925707"/>
          </a:xfrm>
          <a:prstGeom prst="rect">
            <a:avLst/>
          </a:prstGeom>
        </p:spPr>
      </p:pic>
      <p:sp>
        <p:nvSpPr>
          <p:cNvPr id="3" name="Double Wave 2">
            <a:extLst>
              <a:ext uri="{FF2B5EF4-FFF2-40B4-BE49-F238E27FC236}">
                <a16:creationId xmlns:a16="http://schemas.microsoft.com/office/drawing/2014/main" id="{14833EDE-B988-18EE-E517-9CF96E828402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811D2279-6DEC-9F8B-B352-5F41BAF195E1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F9F137F4-BDA4-E57D-B92E-9397786DFBF6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50125FFC-2C9E-25E5-4298-C0AA2E097D4F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</p:spTree>
    <p:extLst>
      <p:ext uri="{BB962C8B-B14F-4D97-AF65-F5344CB8AC3E}">
        <p14:creationId xmlns:p14="http://schemas.microsoft.com/office/powerpoint/2010/main" val="2356041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الختامي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816413" y="1319099"/>
            <a:ext cx="79357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 : </a:t>
            </a:r>
            <a:r>
              <a:rPr lang="ar-JO" sz="2800" b="1" dirty="0">
                <a:solidFill>
                  <a:srgbClr val="FF0000"/>
                </a:solidFill>
              </a:rPr>
              <a:t>التغذية الراجعة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معنى كلمة (بوائق) 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1- الظلم والشّر</a:t>
            </a:r>
          </a:p>
          <a:p>
            <a:pPr algn="r" rtl="1"/>
            <a:r>
              <a:rPr lang="ar-JO" sz="2800" b="1" dirty="0"/>
              <a:t>2- المتاع</a:t>
            </a:r>
          </a:p>
          <a:p>
            <a:pPr algn="r" rtl="1"/>
            <a:r>
              <a:rPr lang="ar-JO" sz="2800" b="1" dirty="0"/>
              <a:t>3- الجوع</a:t>
            </a:r>
          </a:p>
          <a:p>
            <a:pPr algn="r" rtl="1"/>
            <a:r>
              <a:rPr lang="ar-JO" sz="2800" b="1" dirty="0"/>
              <a:t>4- البيت   </a:t>
            </a:r>
            <a:endParaRPr lang="ar-SA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8476" y="3019451"/>
            <a:ext cx="498707" cy="498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27" y="2053396"/>
            <a:ext cx="3229426" cy="3134162"/>
          </a:xfrm>
          <a:prstGeom prst="rect">
            <a:avLst/>
          </a:prstGeom>
        </p:spPr>
      </p:pic>
      <p:sp>
        <p:nvSpPr>
          <p:cNvPr id="3" name="Double Wave 2">
            <a:extLst>
              <a:ext uri="{FF2B5EF4-FFF2-40B4-BE49-F238E27FC236}">
                <a16:creationId xmlns:a16="http://schemas.microsoft.com/office/drawing/2014/main" id="{B7BF7989-BAEA-6196-7A7F-07E88D7E5463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61AA434A-24E4-F082-DDA4-A4BE62158F7C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E8C2EE07-6304-5B96-CE14-0BA17589DAE8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86CA3BD4-D4BD-0287-8678-D43BE27F4108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</p:spTree>
    <p:extLst>
      <p:ext uri="{BB962C8B-B14F-4D97-AF65-F5344CB8AC3E}">
        <p14:creationId xmlns:p14="http://schemas.microsoft.com/office/powerpoint/2010/main" val="219624280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بطاقة خروج :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D62C2-3F16-29B1-D4F6-35F1CE666EC5}"/>
              </a:ext>
            </a:extLst>
          </p:cNvPr>
          <p:cNvSpPr txBox="1"/>
          <p:nvPr/>
        </p:nvSpPr>
        <p:spPr>
          <a:xfrm>
            <a:off x="2753264" y="1904936"/>
            <a:ext cx="609407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2500" b="1">
                <a:solidFill>
                  <a:srgbClr val="FF0000"/>
                </a:solidFill>
              </a:rPr>
              <a:t>ماذا تعلّمت </a:t>
            </a:r>
            <a:r>
              <a:rPr lang="ar-JO" sz="2500" b="1" dirty="0">
                <a:solidFill>
                  <a:srgbClr val="FF0000"/>
                </a:solidFill>
              </a:rPr>
              <a:t>في هذه الحصّة؟</a:t>
            </a: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7A9B74B7-6CFE-EEF3-B887-00171A72E2FB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9666BAAB-892B-119E-4AA8-AFB0D236BACF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A0930127-3D73-91B1-640F-6999CDC2FCF1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FEDEC5D9-33FA-7659-9262-2CA01A2A3270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0CFAE88-0936-5F3B-AA18-CC51587B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55" y="2545840"/>
            <a:ext cx="3534268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1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       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      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62149" y="1120985"/>
            <a:ext cx="871045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32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</a:p>
          <a:p>
            <a:pPr algn="r" rtl="1"/>
            <a:r>
              <a:rPr lang="ar-JO" sz="2800" b="1" dirty="0"/>
              <a:t>يتوقّع من الطالب بعد دراسة الأحاديث النبوية الشريفة: </a:t>
            </a:r>
            <a:endParaRPr lang="en-US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أن يقرأ </a:t>
            </a:r>
            <a:r>
              <a:rPr lang="ar-JO" sz="2800" b="1" dirty="0"/>
              <a:t>الأحاديث قراءة جهرية سليمة مع التنغيم الصوتي.</a:t>
            </a:r>
          </a:p>
          <a:p>
            <a:pPr algn="r" rtl="1"/>
            <a:r>
              <a:rPr lang="ar-JO" sz="2800" b="1" dirty="0"/>
              <a:t>2- </a:t>
            </a:r>
            <a:r>
              <a:rPr lang="ar-JO" sz="2800" b="1" dirty="0" smtClean="0"/>
              <a:t>أن يذكر </a:t>
            </a:r>
            <a:r>
              <a:rPr lang="ar-JO" sz="2800" b="1" dirty="0"/>
              <a:t>حقوق الجار التي شرّعها الإسلام.</a:t>
            </a:r>
          </a:p>
          <a:p>
            <a:pPr algn="r" rtl="1"/>
            <a:r>
              <a:rPr lang="ar-JO" sz="2800" b="1" dirty="0"/>
              <a:t>3- </a:t>
            </a:r>
            <a:r>
              <a:rPr lang="ar-JO" sz="2800" b="1" dirty="0" smtClean="0"/>
              <a:t>أن يُوضح </a:t>
            </a:r>
            <a:r>
              <a:rPr lang="ar-JO" sz="2800" b="1" dirty="0"/>
              <a:t>معاني المفردات الملوّنة.</a:t>
            </a:r>
          </a:p>
          <a:p>
            <a:pPr algn="r" rtl="1"/>
            <a:r>
              <a:rPr lang="ar-JO" sz="2800" b="1" dirty="0"/>
              <a:t>4- </a:t>
            </a:r>
            <a:r>
              <a:rPr lang="ar-JO" sz="2800" b="1" dirty="0" smtClean="0"/>
              <a:t>أن تنمو </a:t>
            </a:r>
            <a:r>
              <a:rPr lang="ar-JO" sz="2800" b="1" dirty="0"/>
              <a:t>لدى الطالب قيمة مساعدة الجار والخوف عليه.</a:t>
            </a:r>
            <a:endParaRPr lang="en-US" sz="28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68601" y="99217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525350" y="1178522"/>
            <a:ext cx="200086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التمهيد :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  <a:cs typeface="AF_Najed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52" y="2337006"/>
            <a:ext cx="7431383" cy="931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823" y="1586613"/>
            <a:ext cx="257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إلامَ يرمي البيت التالي؟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3" y="3859280"/>
            <a:ext cx="6058811" cy="26047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7886" y="3268805"/>
            <a:ext cx="600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أكمل </a:t>
            </a:r>
            <a:r>
              <a:rPr lang="ar-JO" sz="2400" b="1" dirty="0"/>
              <a:t>الفراغات التالية بما </a:t>
            </a:r>
            <a:r>
              <a:rPr lang="ar-JO" sz="2400" b="1" dirty="0" smtClean="0"/>
              <a:t>تعرف </a:t>
            </a:r>
            <a:r>
              <a:rPr lang="ar-JO" sz="2400" b="1" dirty="0"/>
              <a:t>وما </a:t>
            </a:r>
            <a:r>
              <a:rPr lang="ar-JO" sz="2400" b="1" dirty="0" smtClean="0"/>
              <a:t>تريد </a:t>
            </a:r>
            <a:r>
              <a:rPr lang="ar-JO" sz="2400" b="1" dirty="0"/>
              <a:t>أن </a:t>
            </a:r>
            <a:r>
              <a:rPr lang="ar-JO" sz="2400" b="1" dirty="0" smtClean="0"/>
              <a:t>تعرف.</a:t>
            </a:r>
            <a:endParaRPr lang="en-US" sz="2400" b="1" dirty="0"/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A68D93DF-D59E-687C-FE65-FC451F1E67C1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13A7C8BE-B2AC-1D53-D810-C00DAB83E54B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5D22BFF4-C631-7DF3-2098-5F303259BEAE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FBF2B9FA-6ADF-8F63-219D-E62A3BE69AE5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EB39A3A-E373-6A5B-C737-CFCF7B2DA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295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2800" b="1" dirty="0">
                <a:solidFill>
                  <a:srgbClr val="FF0000"/>
                </a:solidFill>
              </a:rPr>
              <a:t>التقويم القبلي 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5927" y="2265526"/>
            <a:ext cx="8666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الجار الجُنُب هو : </a:t>
            </a:r>
          </a:p>
          <a:p>
            <a:pPr algn="r" rtl="1"/>
            <a:endParaRPr lang="ar-JO" sz="3600" b="1" dirty="0"/>
          </a:p>
          <a:p>
            <a:pPr algn="r" rtl="1"/>
            <a:r>
              <a:rPr lang="ar-JO" sz="3600" b="1" dirty="0">
                <a:solidFill>
                  <a:schemeClr val="accent1">
                    <a:lumMod val="75000"/>
                  </a:schemeClr>
                </a:solidFill>
              </a:rPr>
              <a:t>أ – الجار القريب في الصِّلة والسّكن.</a:t>
            </a:r>
          </a:p>
          <a:p>
            <a:pPr algn="r" rtl="1"/>
            <a:r>
              <a:rPr lang="ar-JO" sz="3600" b="1" dirty="0">
                <a:solidFill>
                  <a:schemeClr val="accent1">
                    <a:lumMod val="75000"/>
                  </a:schemeClr>
                </a:solidFill>
              </a:rPr>
              <a:t>ب- الجار القريب في السّكن من غير ذي القُربى.</a:t>
            </a:r>
          </a:p>
          <a:p>
            <a:pPr algn="r" rtl="1"/>
            <a:r>
              <a:rPr lang="ar-JO" sz="3600" b="1" dirty="0">
                <a:solidFill>
                  <a:schemeClr val="accent1">
                    <a:lumMod val="75000"/>
                  </a:schemeClr>
                </a:solidFill>
              </a:rPr>
              <a:t>ج- الذي يُصاحبك في جنبك، أو في السّفر.</a:t>
            </a:r>
          </a:p>
          <a:p>
            <a:pPr algn="r" rtl="1"/>
            <a:r>
              <a:rPr lang="ar-JO" sz="3600" b="1" dirty="0">
                <a:solidFill>
                  <a:schemeClr val="accent1">
                    <a:lumMod val="75000"/>
                  </a:schemeClr>
                </a:solidFill>
              </a:rPr>
              <a:t>د- الجار القريب في السّكن من ذي القربى 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21" y="1215471"/>
            <a:ext cx="2594936" cy="2209800"/>
          </a:xfrm>
          <a:prstGeom prst="rect">
            <a:avLst/>
          </a:prstGeom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1D3AE132-22F5-AE50-E18F-4E9D59C0CB7E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B00F54D8-0AF3-CC22-1973-742AEA8A6CE3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22B12A12-01C2-8AF3-B64F-1842E585BFCE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817A40D3-FEA4-D60B-0AFB-37A317BBFBEC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2800" b="1" dirty="0">
                <a:solidFill>
                  <a:srgbClr val="FF0000"/>
                </a:solidFill>
              </a:rPr>
              <a:t>التقويم القبلي 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5927" y="2265526"/>
            <a:ext cx="8666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الجار الجُنُب هو : </a:t>
            </a:r>
          </a:p>
          <a:p>
            <a:pPr algn="r" rtl="1"/>
            <a:endParaRPr lang="ar-JO" sz="3600" b="1" dirty="0"/>
          </a:p>
          <a:p>
            <a:pPr algn="r" rtl="1"/>
            <a:r>
              <a:rPr lang="ar-JO" sz="3600" b="1" dirty="0">
                <a:solidFill>
                  <a:schemeClr val="accent1">
                    <a:lumMod val="75000"/>
                  </a:schemeClr>
                </a:solidFill>
              </a:rPr>
              <a:t>أ – الجار القريب في الصِّلة والسّكن.</a:t>
            </a:r>
          </a:p>
          <a:p>
            <a:pPr algn="r" rtl="1"/>
            <a:r>
              <a:rPr lang="ar-JO" sz="3600" b="1" dirty="0">
                <a:solidFill>
                  <a:srgbClr val="FF0000"/>
                </a:solidFill>
              </a:rPr>
              <a:t>ب- الجار القريب في السّكن من غير ذي القُربى.</a:t>
            </a:r>
          </a:p>
          <a:p>
            <a:pPr algn="r" rtl="1"/>
            <a:r>
              <a:rPr lang="ar-JO" sz="3600" b="1" dirty="0">
                <a:solidFill>
                  <a:schemeClr val="accent1">
                    <a:lumMod val="75000"/>
                  </a:schemeClr>
                </a:solidFill>
              </a:rPr>
              <a:t>ج- الذي يُصاحبك في جنبك، أو في السّفر.</a:t>
            </a:r>
          </a:p>
          <a:p>
            <a:pPr algn="r" rtl="1"/>
            <a:r>
              <a:rPr lang="ar-JO" sz="3600" b="1" dirty="0">
                <a:solidFill>
                  <a:schemeClr val="accent1">
                    <a:lumMod val="75000"/>
                  </a:schemeClr>
                </a:solidFill>
              </a:rPr>
              <a:t>د-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الجار القريب في السّكن من ذي القربى .</a:t>
            </a:r>
            <a:endParaRPr lang="ar-J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58" y="3856560"/>
            <a:ext cx="857477" cy="857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84" y="1226269"/>
            <a:ext cx="2180953" cy="2078514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7E9B0491-1680-6BBE-A5BA-B0CEBC3EA760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63DE63A4-6671-32DC-6A91-E097EA85BB9F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64F43788-0A8A-A708-DFD5-EA0C14712C20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D9733E54-9C50-6AD7-1A45-2D7E0DF80DCC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</p:spTree>
    <p:extLst>
      <p:ext uri="{BB962C8B-B14F-4D97-AF65-F5344CB8AC3E}">
        <p14:creationId xmlns:p14="http://schemas.microsoft.com/office/powerpoint/2010/main" val="6185312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08101" y="45389"/>
            <a:ext cx="772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التقديم :</a:t>
            </a:r>
            <a:r>
              <a:rPr lang="ar-JO" sz="3200" b="1" dirty="0"/>
              <a:t> القراءة الصّامتة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" y="3366848"/>
            <a:ext cx="3491358" cy="2588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95" y="1230630"/>
            <a:ext cx="2110262" cy="2265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89" y="1039061"/>
            <a:ext cx="4983994" cy="2455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41" y="4453895"/>
            <a:ext cx="4945889" cy="2404105"/>
          </a:xfrm>
          <a:prstGeom prst="rect">
            <a:avLst/>
          </a:prstGeom>
        </p:spPr>
      </p:pic>
      <p:sp>
        <p:nvSpPr>
          <p:cNvPr id="3" name="Double Wave 2">
            <a:extLst>
              <a:ext uri="{FF2B5EF4-FFF2-40B4-BE49-F238E27FC236}">
                <a16:creationId xmlns:a16="http://schemas.microsoft.com/office/drawing/2014/main" id="{07BB5F05-F810-6C55-25BB-6F147B22C67A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777145B-0BED-48E6-3CA4-B27D3923EAF5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EB619ACF-7B29-9746-182E-FE612A7F0864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94A21C07-5A49-F3E8-6E15-1B1CED5435CE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90" y="3455054"/>
            <a:ext cx="4983994" cy="12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38774" y="45390"/>
            <a:ext cx="772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التقديم :</a:t>
            </a:r>
            <a:r>
              <a:rPr lang="ar-JO" sz="3200" b="1" dirty="0"/>
              <a:t> </a:t>
            </a:r>
            <a:r>
              <a:rPr lang="ar-JO" sz="3200" b="1" dirty="0">
                <a:solidFill>
                  <a:srgbClr val="FF0000"/>
                </a:solidFill>
              </a:rPr>
              <a:t>مَهمّة جماعيّة 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9920" y="2114761"/>
            <a:ext cx="38968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chemeClr val="accent5">
                    <a:lumMod val="75000"/>
                  </a:schemeClr>
                </a:solidFill>
              </a:rPr>
              <a:t>1- فسّر الأحاديث النبوية الشريفة.</a:t>
            </a:r>
          </a:p>
          <a:p>
            <a:pPr algn="r" rtl="1"/>
            <a:endParaRPr lang="ar-JO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 rtl="1"/>
            <a:r>
              <a:rPr lang="ar-JO" sz="2800" b="1" dirty="0">
                <a:solidFill>
                  <a:schemeClr val="accent5">
                    <a:lumMod val="75000"/>
                  </a:schemeClr>
                </a:solidFill>
              </a:rPr>
              <a:t>2- وضّح معاني الكلمات الملوّنة.</a:t>
            </a:r>
          </a:p>
          <a:p>
            <a:pPr algn="r" rtl="1"/>
            <a:endParaRPr lang="ar-JO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 rtl="1"/>
            <a:r>
              <a:rPr lang="ar-JO" sz="2800" b="1" dirty="0">
                <a:solidFill>
                  <a:schemeClr val="accent5">
                    <a:lumMod val="75000"/>
                  </a:schemeClr>
                </a:solidFill>
              </a:rPr>
              <a:t>3- وظّف كلمة (مَتاع) في جملة مفيدة من إنشائكَ. 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28" y="1043512"/>
            <a:ext cx="4694312" cy="2312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47" y="4386583"/>
            <a:ext cx="4656207" cy="2263296"/>
          </a:xfrm>
          <a:prstGeom prst="rect">
            <a:avLst/>
          </a:prstGeom>
        </p:spPr>
      </p:pic>
      <p:sp>
        <p:nvSpPr>
          <p:cNvPr id="3" name="Double Wave 2">
            <a:extLst>
              <a:ext uri="{FF2B5EF4-FFF2-40B4-BE49-F238E27FC236}">
                <a16:creationId xmlns:a16="http://schemas.microsoft.com/office/drawing/2014/main" id="{794E087B-1EDE-88BD-A781-61C1FCB283B9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6F03F463-3067-EEC3-8502-A9CEA9B33110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4A07BE5D-CEAB-B179-4E2A-5E148AEE8D2D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45E16578-B376-AC34-DC03-83E8C3CC07B4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67" y="3312905"/>
            <a:ext cx="4721434" cy="11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0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39784" y="1174543"/>
            <a:ext cx="772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التقديم :</a:t>
            </a:r>
            <a:r>
              <a:rPr lang="ar-JO" sz="3200" b="1" dirty="0"/>
              <a:t> </a:t>
            </a:r>
            <a:r>
              <a:rPr lang="ar-JO" sz="3200" b="1" dirty="0">
                <a:solidFill>
                  <a:srgbClr val="FF0000"/>
                </a:solidFill>
              </a:rPr>
              <a:t>التغذية الراجعة.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36747" y="1740581"/>
            <a:ext cx="60950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000" b="1" dirty="0">
                <a:solidFill>
                  <a:srgbClr val="FF0000"/>
                </a:solidFill>
              </a:rPr>
              <a:t>تفسير الحديث الشريف (4): </a:t>
            </a:r>
          </a:p>
          <a:p>
            <a:pPr algn="just" rtl="1"/>
            <a:r>
              <a:rPr lang="ar-JO" sz="2000" b="1" dirty="0"/>
              <a:t>ليس المؤمن إيمانًا تامًا الذي يشبع في بيته وجاره جائع بجانبه وهو يعلم ذلك، فهو بذلك لا يقوم بحق الجوار التي أوجبتها الشريعة ويدل على قسوة قلبه.</a:t>
            </a:r>
          </a:p>
          <a:p>
            <a:pPr algn="just" rtl="1"/>
            <a:r>
              <a:rPr lang="ar-JO" sz="2000" b="1" dirty="0" smtClean="0">
                <a:solidFill>
                  <a:srgbClr val="FF0000"/>
                </a:solidFill>
              </a:rPr>
              <a:t>تفسير </a:t>
            </a:r>
            <a:r>
              <a:rPr lang="ar-JO" sz="2000" b="1" dirty="0">
                <a:solidFill>
                  <a:srgbClr val="FF0000"/>
                </a:solidFill>
              </a:rPr>
              <a:t>الحديث الشريف </a:t>
            </a:r>
            <a:r>
              <a:rPr lang="ar-JO" sz="2000" b="1" dirty="0" smtClean="0">
                <a:solidFill>
                  <a:srgbClr val="FF0000"/>
                </a:solidFill>
              </a:rPr>
              <a:t>(6) </a:t>
            </a:r>
            <a:r>
              <a:rPr lang="ar-JO" sz="2000" b="1" dirty="0">
                <a:solidFill>
                  <a:srgbClr val="FF0000"/>
                </a:solidFill>
              </a:rPr>
              <a:t>: </a:t>
            </a:r>
          </a:p>
          <a:p>
            <a:pPr algn="just" rtl="1"/>
            <a:r>
              <a:rPr lang="ar-JO" sz="2000" b="1" dirty="0" smtClean="0"/>
              <a:t>يطلب الرّسول عليه الصلاة والسّلام من أبي ذر إذا طبَ فليجعل مرق الطعام أكثر من المُعتاد، ويًرسل إلى جيرانه الطعام؛ حتى تزيد الأًُلفة والمحبة بين الناس.</a:t>
            </a:r>
            <a:endParaRPr lang="ar-JO" sz="2000" b="1" dirty="0"/>
          </a:p>
          <a:p>
            <a:pPr algn="just" rtl="1"/>
            <a:r>
              <a:rPr lang="ar-JO" sz="2000" b="1" dirty="0" smtClean="0">
                <a:solidFill>
                  <a:srgbClr val="FF0000"/>
                </a:solidFill>
              </a:rPr>
              <a:t>تفسير </a:t>
            </a:r>
            <a:r>
              <a:rPr lang="ar-JO" sz="2000" b="1" dirty="0">
                <a:solidFill>
                  <a:srgbClr val="FF0000"/>
                </a:solidFill>
              </a:rPr>
              <a:t>الحديث الشريف (5) : </a:t>
            </a:r>
          </a:p>
          <a:p>
            <a:pPr algn="just" rtl="1"/>
            <a:r>
              <a:rPr lang="ar-JO" sz="2000" b="1" dirty="0"/>
              <a:t>ينفي هنا الإيمان الكامل عن الذي يخاف منه جاره و لا يأتمن نفسه ومنزله وإلحاق الأذى به من شروره، فالأصل أن يكون الجار مطمئنًا بوجود جاره</a:t>
            </a:r>
            <a:r>
              <a:rPr lang="ar-JO" sz="2000" b="1" dirty="0" smtClean="0"/>
              <a:t>.</a:t>
            </a:r>
            <a:endParaRPr lang="ar-JO" sz="2000" b="1" dirty="0"/>
          </a:p>
          <a:p>
            <a:pPr algn="just" rtl="1"/>
            <a:r>
              <a:rPr lang="ar-JO" sz="2000" b="1" dirty="0">
                <a:solidFill>
                  <a:srgbClr val="FF0000"/>
                </a:solidFill>
              </a:rPr>
              <a:t>تفسير الحديث الشريف (7) : </a:t>
            </a:r>
          </a:p>
          <a:p>
            <a:pPr algn="just" rtl="1"/>
            <a:r>
              <a:rPr lang="ar-JO" sz="2000" b="1" dirty="0"/>
              <a:t>يوضح الحديث أنّ حق الجار محفوظ وأنّ إلحاق الضرر فيه ليس بهيّن عند الله والنّاس فهو أمرٌ مرفوض ومُستهجن.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65" y="2254142"/>
            <a:ext cx="1114581" cy="619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29" y="2752718"/>
            <a:ext cx="1762371" cy="57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2" y="3266387"/>
            <a:ext cx="2307108" cy="2652333"/>
          </a:xfrm>
          <a:prstGeom prst="rect">
            <a:avLst/>
          </a:prstGeom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BA5E1ACA-BA64-FC7F-41ED-553EE9080273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72FD55D5-526C-A444-318A-5E8D7AEDCD3F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124D1DBF-D981-D62A-48EE-2117D8F48CCC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ADF2EB67-00EB-0D0B-6FCC-E59D7F955C5A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</p:spTree>
    <p:extLst>
      <p:ext uri="{BB962C8B-B14F-4D97-AF65-F5344CB8AC3E}">
        <p14:creationId xmlns:p14="http://schemas.microsoft.com/office/powerpoint/2010/main" val="351792191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2417" y="1080919"/>
            <a:ext cx="8996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 تقويم تكويني: </a:t>
            </a:r>
            <a:endParaRPr lang="ar-JO" sz="2400" b="1" dirty="0"/>
          </a:p>
          <a:p>
            <a:pPr algn="r" rtl="1"/>
            <a:endParaRPr lang="ar-JO" sz="2400" b="1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JO" sz="2400" b="1" dirty="0">
                <a:solidFill>
                  <a:srgbClr val="FF0000"/>
                </a:solidFill>
              </a:rPr>
              <a:t>الفكرة العامّة في النّصّ السّابق:</a:t>
            </a:r>
          </a:p>
          <a:p>
            <a:pPr algn="r" rtl="1"/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 1- التّعاون    2- الرّفق بأشكاله     3- الصدقة       4- التّسامح</a:t>
            </a:r>
          </a:p>
          <a:p>
            <a:pPr algn="r" rtl="1"/>
            <a:endParaRPr lang="ar-JO" sz="2400" b="1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JO" sz="2400" b="1" dirty="0">
                <a:solidFill>
                  <a:srgbClr val="FF0000"/>
                </a:solidFill>
              </a:rPr>
              <a:t>الكلمة الّتي جاءت بمعنى (الظّلم والشّرّ):</a:t>
            </a:r>
          </a:p>
          <a:p>
            <a:pPr algn="r" rtl="1"/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 1- المتاع.      2- الطّاوي.        3- البوائق        4- السّبيل.</a:t>
            </a:r>
          </a:p>
          <a:p>
            <a:pPr algn="r" rtl="1"/>
            <a:endParaRPr lang="ar-JO" sz="24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819" y="654490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3EEE0-2770-68A4-2F65-CB65E32E8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9" y="1970570"/>
            <a:ext cx="734376" cy="84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66D801-A4E8-842A-02B5-C50E478D5D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15" y="2556362"/>
            <a:ext cx="549940" cy="508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29C4F0-1FD8-0ACC-0B6E-34312C8D16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57" y="3954519"/>
            <a:ext cx="543582" cy="508931"/>
          </a:xfrm>
          <a:prstGeom prst="rect">
            <a:avLst/>
          </a:prstGeom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DDE8CE55-F8C0-3C6B-776E-5F3BA4420A24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419461E-267E-FB4F-4020-789CEBB57A4A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B069F411-A272-3539-FF5F-4F32CAF7F6A4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36D3E30B-2F3B-F246-8196-309E41783D57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</p:spTree>
    <p:extLst>
      <p:ext uri="{BB962C8B-B14F-4D97-AF65-F5344CB8AC3E}">
        <p14:creationId xmlns:p14="http://schemas.microsoft.com/office/powerpoint/2010/main" val="236109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954</Words>
  <Application>Microsoft Office PowerPoint</Application>
  <PresentationFormat>Widescreen</PresentationFormat>
  <Paragraphs>229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180</cp:revision>
  <dcterms:created xsi:type="dcterms:W3CDTF">2019-06-13T08:00:41Z</dcterms:created>
  <dcterms:modified xsi:type="dcterms:W3CDTF">2025-09-06T11:32:09Z</dcterms:modified>
</cp:coreProperties>
</file>