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4" r:id="rId3"/>
    <p:sldId id="266" r:id="rId4"/>
    <p:sldId id="268" r:id="rId5"/>
    <p:sldId id="283" r:id="rId6"/>
    <p:sldId id="285" r:id="rId7"/>
    <p:sldId id="286" r:id="rId8"/>
    <p:sldId id="275" r:id="rId9"/>
    <p:sldId id="288" r:id="rId10"/>
    <p:sldId id="287" r:id="rId11"/>
    <p:sldId id="291" r:id="rId12"/>
    <p:sldId id="276" r:id="rId13"/>
    <p:sldId id="278" r:id="rId14"/>
    <p:sldId id="279" r:id="rId15"/>
    <p:sldId id="289" r:id="rId16"/>
    <p:sldId id="290"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42A3F-D154-4C05-9473-A6BBBEDEF06D}" type="datetimeFigureOut">
              <a:rPr lang="en-US" smtClean="0"/>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A256F-6906-46BE-9184-854C095F1400}" type="slidenum">
              <a:rPr lang="en-US" smtClean="0"/>
              <a:t>‹#›</a:t>
            </a:fld>
            <a:endParaRPr lang="en-US"/>
          </a:p>
        </p:txBody>
      </p:sp>
    </p:spTree>
    <p:extLst>
      <p:ext uri="{BB962C8B-B14F-4D97-AF65-F5344CB8AC3E}">
        <p14:creationId xmlns:p14="http://schemas.microsoft.com/office/powerpoint/2010/main" val="42330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0029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480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0405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9/6/2025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2.jfi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f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f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91982" y="2092034"/>
            <a:ext cx="8214522" cy="4431983"/>
          </a:xfrm>
          <a:prstGeom prst="rect">
            <a:avLst/>
          </a:prstGeom>
          <a:noFill/>
        </p:spPr>
        <p:txBody>
          <a:bodyPr wrap="square" rtlCol="1">
            <a:spAutoFit/>
          </a:bodyPr>
          <a:lstStyle/>
          <a:p>
            <a:pPr algn="r" rtl="1">
              <a:lnSpc>
                <a:spcPct val="150000"/>
              </a:lnSpc>
            </a:pPr>
            <a:r>
              <a:rPr lang="ar-SA" sz="4400" dirty="0">
                <a:cs typeface="AGA Battouta Regular" pitchFamily="2" charset="-78"/>
              </a:rPr>
              <a:t>الوحدة</a:t>
            </a:r>
            <a:r>
              <a:rPr lang="ar-JO" sz="4400" dirty="0">
                <a:cs typeface="AGA Battouta Regular" pitchFamily="2" charset="-78"/>
              </a:rPr>
              <a:t>:</a:t>
            </a:r>
            <a:r>
              <a:rPr lang="ar-SA" sz="4400" dirty="0">
                <a:cs typeface="AGA Battouta Regular" pitchFamily="2" charset="-78"/>
              </a:rPr>
              <a:t> </a:t>
            </a:r>
            <a:r>
              <a:rPr lang="ar-JO" sz="4400" dirty="0">
                <a:cs typeface="AGA Battouta Regular" pitchFamily="2" charset="-78"/>
              </a:rPr>
              <a:t>أحسنوا جوارَكم</a:t>
            </a:r>
            <a:endParaRPr lang="ar-SA" sz="4400" dirty="0">
              <a:cs typeface="AGA Battouta Regular" pitchFamily="2" charset="-78"/>
            </a:endParaRPr>
          </a:p>
          <a:p>
            <a:pPr algn="r" rtl="1">
              <a:lnSpc>
                <a:spcPct val="150000"/>
              </a:lnSpc>
            </a:pPr>
            <a:r>
              <a:rPr lang="ar-SA" sz="4400" dirty="0">
                <a:cs typeface="AGA Battouta Regular" pitchFamily="2" charset="-78"/>
              </a:rPr>
              <a:t>الد</a:t>
            </a:r>
            <a:r>
              <a:rPr lang="ar-JO" sz="4400" dirty="0">
                <a:cs typeface="AGA Battouta Regular" pitchFamily="2" charset="-78"/>
              </a:rPr>
              <a:t>ّ</a:t>
            </a:r>
            <a:r>
              <a:rPr lang="ar-SA" sz="4400" dirty="0">
                <a:cs typeface="AGA Battouta Regular" pitchFamily="2" charset="-78"/>
              </a:rPr>
              <a:t>رس:  </a:t>
            </a:r>
            <a:r>
              <a:rPr lang="ar-JO" sz="3200" b="1" dirty="0">
                <a:cs typeface="AGA Battouta Regular" pitchFamily="2" charset="-78"/>
              </a:rPr>
              <a:t>تعاهدُوا جيرانكم </a:t>
            </a:r>
          </a:p>
          <a:p>
            <a:pPr algn="r" rtl="1">
              <a:lnSpc>
                <a:spcPct val="150000"/>
              </a:lnSpc>
            </a:pPr>
            <a:r>
              <a:rPr lang="ar-SA" sz="4400" dirty="0">
                <a:cs typeface="AGA Battouta Regular" pitchFamily="2" charset="-78"/>
              </a:rPr>
              <a:t>المبحث:  </a:t>
            </a:r>
            <a:r>
              <a:rPr lang="ar-JO" sz="4400" dirty="0">
                <a:cs typeface="AGA Battouta Regular" pitchFamily="2" charset="-78"/>
              </a:rPr>
              <a:t>العربيّة لغتي </a:t>
            </a:r>
            <a:endParaRPr lang="ar-SA" sz="4400" dirty="0">
              <a:cs typeface="AGA Battouta Regular" pitchFamily="2" charset="-78"/>
            </a:endParaRPr>
          </a:p>
          <a:p>
            <a:pPr algn="r" rtl="1">
              <a:lnSpc>
                <a:spcPct val="150000"/>
              </a:lnSpc>
            </a:pPr>
            <a:r>
              <a:rPr lang="ar-SA" sz="4400" dirty="0">
                <a:cs typeface="AGA Battouta Regular" pitchFamily="2" charset="-78"/>
              </a:rPr>
              <a:t>الص</a:t>
            </a:r>
            <a:r>
              <a:rPr lang="ar-JO" sz="4400" dirty="0">
                <a:cs typeface="AGA Battouta Regular" pitchFamily="2" charset="-78"/>
              </a:rPr>
              <a:t>ّ</a:t>
            </a:r>
            <a:r>
              <a:rPr lang="ar-SA" sz="4400" dirty="0">
                <a:cs typeface="AGA Battouta Regular" pitchFamily="2" charset="-78"/>
              </a:rPr>
              <a:t>ف</a:t>
            </a:r>
            <a:r>
              <a:rPr lang="ar-JO" sz="4400" dirty="0">
                <a:cs typeface="AGA Battouta Regular" pitchFamily="2" charset="-78"/>
              </a:rPr>
              <a:t>ّ</a:t>
            </a:r>
            <a:r>
              <a:rPr lang="ar-SA" sz="4400" dirty="0">
                <a:cs typeface="AGA Battouta Regular" pitchFamily="2" charset="-78"/>
              </a:rPr>
              <a:t>:  </a:t>
            </a:r>
            <a:r>
              <a:rPr lang="ar-JO" sz="4400" dirty="0">
                <a:cs typeface="AGA Battouta Regular" pitchFamily="2" charset="-78"/>
              </a:rPr>
              <a:t>الثّامن.</a:t>
            </a:r>
          </a:p>
          <a:p>
            <a:endParaRPr lang="ar-J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05" y="328517"/>
            <a:ext cx="5910202" cy="18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1269843" y="2092034"/>
            <a:ext cx="4348849" cy="3995738"/>
          </a:xfrm>
          <a:prstGeom prst="rect">
            <a:avLst/>
          </a:prstGeom>
        </p:spPr>
      </p:pic>
    </p:spTree>
    <p:extLst>
      <p:ext uri="{BB962C8B-B14F-4D97-AF65-F5344CB8AC3E}">
        <p14:creationId xmlns:p14="http://schemas.microsoft.com/office/powerpoint/2010/main" val="4271810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02</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1859593" y="79972"/>
            <a:ext cx="7725986" cy="584775"/>
          </a:xfrm>
          <a:prstGeom prst="rect">
            <a:avLst/>
          </a:prstGeom>
          <a:noFill/>
        </p:spPr>
        <p:txBody>
          <a:bodyPr wrap="square" rtlCol="0">
            <a:spAutoFit/>
          </a:bodyPr>
          <a:lstStyle/>
          <a:p>
            <a:pPr algn="r" rtl="1"/>
            <a:r>
              <a:rPr lang="ar-SA" sz="3200" b="1" dirty="0"/>
              <a:t>التقديم :</a:t>
            </a:r>
            <a:r>
              <a:rPr lang="ar-JO" sz="3200" b="1" dirty="0">
                <a:solidFill>
                  <a:srgbClr val="FF0000"/>
                </a:solidFill>
              </a:rPr>
              <a:t> التغذية الراجعة.</a:t>
            </a: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3">
            <a:extLst>
              <a:ext uri="{FF2B5EF4-FFF2-40B4-BE49-F238E27FC236}">
                <a16:creationId xmlns:a16="http://schemas.microsoft.com/office/drawing/2014/main" id="{2FC3215C-D3B7-6906-CC1F-48C6B2166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49"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040" y="1902998"/>
            <a:ext cx="2076740" cy="30484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3190" y="4880634"/>
            <a:ext cx="1962590" cy="1106187"/>
          </a:xfrm>
          <a:prstGeom prst="rect">
            <a:avLst/>
          </a:prstGeom>
        </p:spPr>
      </p:pic>
      <p:sp>
        <p:nvSpPr>
          <p:cNvPr id="10" name="TextBox 9"/>
          <p:cNvSpPr txBox="1"/>
          <p:nvPr/>
        </p:nvSpPr>
        <p:spPr>
          <a:xfrm>
            <a:off x="3477538" y="1101093"/>
            <a:ext cx="6095063" cy="5262979"/>
          </a:xfrm>
          <a:prstGeom prst="rect">
            <a:avLst/>
          </a:prstGeom>
          <a:noFill/>
        </p:spPr>
        <p:txBody>
          <a:bodyPr wrap="square" rtlCol="0">
            <a:spAutoFit/>
          </a:bodyPr>
          <a:lstStyle/>
          <a:p>
            <a:pPr algn="just" rtl="1"/>
            <a:r>
              <a:rPr lang="ar-JO" sz="2400" b="1" dirty="0">
                <a:solidFill>
                  <a:srgbClr val="FF0000"/>
                </a:solidFill>
              </a:rPr>
              <a:t>تفسير الآية 36 من سورة النساء: </a:t>
            </a:r>
          </a:p>
          <a:p>
            <a:pPr algn="just" rtl="1"/>
            <a:r>
              <a:rPr lang="ar-JO" sz="2400" b="1" dirty="0"/>
              <a:t>يأمر الله سبحانه وتعالى بعبادته وحده لا شريك له، ثمّ أوصى بالإحسان إلى الوالدين، ثمّ عطفَ الإحسان بالوالدين إلى الإحسان بذي القربى من الرّجال والنساء، وامتدّ الإحسان إلى اليتامى الذين فقدوا مَن يُنفق عليهم ويُحسِن لهم والمساكين الذين لا يجدون مَن يقوم بمساعدتهم، والإحسان إلى الجار القريب في الصّلة والسكن والسّفر، والإحسان إلى ابن السبيل وهو المُسافرأو المارّ في الطريق.</a:t>
            </a:r>
          </a:p>
          <a:p>
            <a:pPr algn="just" rtl="1"/>
            <a:r>
              <a:rPr lang="ar-JO" sz="2400" b="1" dirty="0" smtClean="0">
                <a:solidFill>
                  <a:srgbClr val="FF0000"/>
                </a:solidFill>
              </a:rPr>
              <a:t>تفسير </a:t>
            </a:r>
            <a:r>
              <a:rPr lang="ar-JO" sz="2400" b="1" dirty="0">
                <a:solidFill>
                  <a:srgbClr val="FF0000"/>
                </a:solidFill>
              </a:rPr>
              <a:t>الحديث الشريف (2) : </a:t>
            </a:r>
          </a:p>
          <a:p>
            <a:pPr algn="just" rtl="1"/>
            <a:r>
              <a:rPr lang="ar-JO" sz="2400" b="1" dirty="0"/>
              <a:t>يأمر الله سبحانه وتعالى بتوريث الجار من جارهِ ، قيلَ في تفسيرهِ إمّا بالمالِ أو الميراث بالبرّ والصّلة</a:t>
            </a:r>
            <a:r>
              <a:rPr lang="ar-JO" sz="2400" b="1" dirty="0" smtClean="0"/>
              <a:t>.</a:t>
            </a:r>
          </a:p>
          <a:p>
            <a:pPr algn="just" rtl="1"/>
            <a:r>
              <a:rPr lang="ar-JO" sz="2400" b="1" dirty="0">
                <a:solidFill>
                  <a:srgbClr val="FF0000"/>
                </a:solidFill>
              </a:rPr>
              <a:t>تفسير الحديث الشريف </a:t>
            </a:r>
            <a:r>
              <a:rPr lang="ar-JO" sz="2400" b="1" dirty="0" smtClean="0">
                <a:solidFill>
                  <a:srgbClr val="FF0000"/>
                </a:solidFill>
              </a:rPr>
              <a:t>(3) </a:t>
            </a:r>
            <a:r>
              <a:rPr lang="ar-JO" sz="2400" b="1" dirty="0">
                <a:solidFill>
                  <a:srgbClr val="FF0000"/>
                </a:solidFill>
              </a:rPr>
              <a:t>: </a:t>
            </a:r>
          </a:p>
          <a:p>
            <a:pPr algn="just" rtl="1"/>
            <a:r>
              <a:rPr lang="ar-JO" sz="2400" b="1" dirty="0" smtClean="0"/>
              <a:t>أي أنّ شهادة الجار القريب لك من أفضل الأدلّة على حُسن السّلوك.</a:t>
            </a:r>
            <a:endParaRPr lang="en-US" sz="2400" b="1" dirty="0"/>
          </a:p>
        </p:txBody>
      </p:sp>
      <p:sp>
        <p:nvSpPr>
          <p:cNvPr id="3" name="Double Wave 2">
            <a:extLst>
              <a:ext uri="{FF2B5EF4-FFF2-40B4-BE49-F238E27FC236}">
                <a16:creationId xmlns:a16="http://schemas.microsoft.com/office/drawing/2014/main" id="{8F49F273-E9EB-BEFE-29AF-60032A338F63}"/>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6" name="Double Wave 5">
            <a:extLst>
              <a:ext uri="{FF2B5EF4-FFF2-40B4-BE49-F238E27FC236}">
                <a16:creationId xmlns:a16="http://schemas.microsoft.com/office/drawing/2014/main" id="{0E898843-4B69-EB0A-5FF0-B5332A7C43C7}"/>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7" name="Double Wave 6">
            <a:extLst>
              <a:ext uri="{FF2B5EF4-FFF2-40B4-BE49-F238E27FC236}">
                <a16:creationId xmlns:a16="http://schemas.microsoft.com/office/drawing/2014/main" id="{EE3599AF-8CA9-1442-816A-28322E896D49}"/>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8" name="Double Wave 7">
            <a:extLst>
              <a:ext uri="{FF2B5EF4-FFF2-40B4-BE49-F238E27FC236}">
                <a16:creationId xmlns:a16="http://schemas.microsoft.com/office/drawing/2014/main" id="{D97AA9AD-9DD0-4A83-6CDC-5361E26AD67A}"/>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3517921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462417" y="1080919"/>
            <a:ext cx="8996890" cy="3785652"/>
          </a:xfrm>
          <a:prstGeom prst="rect">
            <a:avLst/>
          </a:prstGeom>
          <a:noFill/>
        </p:spPr>
        <p:txBody>
          <a:bodyPr wrap="square" rtlCol="0">
            <a:spAutoFit/>
          </a:bodyPr>
          <a:lstStyle/>
          <a:p>
            <a:pPr algn="r" rtl="1"/>
            <a:r>
              <a:rPr lang="ar-SA" sz="2400" b="1" dirty="0"/>
              <a:t> تقويم تكويني: </a:t>
            </a:r>
            <a:endParaRPr lang="ar-JO" sz="2400" b="1" dirty="0"/>
          </a:p>
          <a:p>
            <a:pPr algn="r" rtl="1"/>
            <a:endParaRPr lang="ar-JO" sz="2400" b="1" dirty="0"/>
          </a:p>
          <a:p>
            <a:pPr marL="342900" indent="-342900" algn="r" rtl="1">
              <a:buFont typeface="Arial" panose="020B0604020202020204" pitchFamily="34" charset="0"/>
              <a:buChar char="•"/>
            </a:pPr>
            <a:r>
              <a:rPr lang="ar-JO" sz="2400" b="1" dirty="0">
                <a:solidFill>
                  <a:srgbClr val="FF0000"/>
                </a:solidFill>
              </a:rPr>
              <a:t>الفكرة العامّة في النّصّ السّابق:</a:t>
            </a:r>
          </a:p>
          <a:p>
            <a:pPr algn="r" rtl="1"/>
            <a:endParaRPr lang="ar-JO" sz="2400" b="1" dirty="0">
              <a:solidFill>
                <a:srgbClr val="FF0000"/>
              </a:solidFill>
            </a:endParaRPr>
          </a:p>
          <a:p>
            <a:pPr algn="r" rtl="1"/>
            <a:r>
              <a:rPr lang="ar-JO" sz="2400" b="1" dirty="0"/>
              <a:t> 1- التّعاون    2- الرّفق بأشكاله     3- الصدقة       4- التّسامح</a:t>
            </a:r>
          </a:p>
          <a:p>
            <a:pPr algn="r" rtl="1"/>
            <a:endParaRPr lang="ar-JO" sz="2400" b="1" dirty="0"/>
          </a:p>
          <a:p>
            <a:pPr marL="342900" indent="-342900" algn="r" rtl="1">
              <a:buFont typeface="Arial" panose="020B0604020202020204" pitchFamily="34" charset="0"/>
              <a:buChar char="•"/>
            </a:pPr>
            <a:r>
              <a:rPr lang="ar-JO" sz="2400" b="1" dirty="0">
                <a:solidFill>
                  <a:srgbClr val="FF0000"/>
                </a:solidFill>
              </a:rPr>
              <a:t>الجار القريب في الصّلة والسّكن، هو:</a:t>
            </a:r>
          </a:p>
          <a:p>
            <a:pPr algn="r" rtl="1"/>
            <a:endParaRPr lang="ar-JO" sz="2400" b="1" dirty="0">
              <a:solidFill>
                <a:srgbClr val="FF0000"/>
              </a:solidFill>
            </a:endParaRPr>
          </a:p>
          <a:p>
            <a:pPr algn="r" rtl="1"/>
            <a:r>
              <a:rPr lang="ar-JO" sz="2400" b="1" dirty="0"/>
              <a:t> 1- الجار ذو القربى.    2- الجار الجُنُب.   3-الصّاحب بالجَنْب    4- ابن السّبيل.</a:t>
            </a:r>
          </a:p>
          <a:p>
            <a:pPr algn="r" rtl="1"/>
            <a:endParaRPr lang="ar-JO" sz="2400" b="1" dirty="0"/>
          </a:p>
        </p:txBody>
      </p:sp>
      <p:sp>
        <p:nvSpPr>
          <p:cNvPr id="3" name="Flowchart: Alternate Process 2"/>
          <p:cNvSpPr/>
          <p:nvPr/>
        </p:nvSpPr>
        <p:spPr>
          <a:xfrm>
            <a:off x="1819" y="6544903"/>
            <a:ext cx="1024287"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IRS</a:t>
            </a: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9" name="Picture 8">
            <a:extLst>
              <a:ext uri="{FF2B5EF4-FFF2-40B4-BE49-F238E27FC236}">
                <a16:creationId xmlns:a16="http://schemas.microsoft.com/office/drawing/2014/main" id="{5E13EEE0-2770-68A4-2F65-CB65E32E85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939" y="1970570"/>
            <a:ext cx="734376" cy="840258"/>
          </a:xfrm>
          <a:prstGeom prst="rect">
            <a:avLst/>
          </a:prstGeom>
          <a:noFill/>
          <a:ln>
            <a:noFill/>
          </a:ln>
        </p:spPr>
      </p:pic>
      <p:pic>
        <p:nvPicPr>
          <p:cNvPr id="2" name="Picture 1">
            <a:extLst>
              <a:ext uri="{FF2B5EF4-FFF2-40B4-BE49-F238E27FC236}">
                <a16:creationId xmlns:a16="http://schemas.microsoft.com/office/drawing/2014/main" id="{0566D801-A4E8-842A-02B5-C50E478D5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8715" y="2556362"/>
            <a:ext cx="549940" cy="508931"/>
          </a:xfrm>
          <a:prstGeom prst="rect">
            <a:avLst/>
          </a:prstGeom>
        </p:spPr>
      </p:pic>
      <p:pic>
        <p:nvPicPr>
          <p:cNvPr id="10" name="Picture 9">
            <a:extLst>
              <a:ext uri="{FF2B5EF4-FFF2-40B4-BE49-F238E27FC236}">
                <a16:creationId xmlns:a16="http://schemas.microsoft.com/office/drawing/2014/main" id="{A929C4F0-1FD8-0ACC-0B6E-34312C8D16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725" y="3999170"/>
            <a:ext cx="543582" cy="508931"/>
          </a:xfrm>
          <a:prstGeom prst="rect">
            <a:avLst/>
          </a:prstGeom>
        </p:spPr>
      </p:pic>
      <p:sp>
        <p:nvSpPr>
          <p:cNvPr id="12" name="Double Wave 11">
            <a:extLst>
              <a:ext uri="{FF2B5EF4-FFF2-40B4-BE49-F238E27FC236}">
                <a16:creationId xmlns:a16="http://schemas.microsoft.com/office/drawing/2014/main" id="{15299481-E0FC-E0D9-2C72-7E6FBC2DE8C6}"/>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13" name="Double Wave 12">
            <a:extLst>
              <a:ext uri="{FF2B5EF4-FFF2-40B4-BE49-F238E27FC236}">
                <a16:creationId xmlns:a16="http://schemas.microsoft.com/office/drawing/2014/main" id="{D5A0C89E-5EC4-6BAD-3053-487E69C8E08B}"/>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4" name="Double Wave 13">
            <a:extLst>
              <a:ext uri="{FF2B5EF4-FFF2-40B4-BE49-F238E27FC236}">
                <a16:creationId xmlns:a16="http://schemas.microsoft.com/office/drawing/2014/main" id="{43DE9A1B-7737-1AFB-A845-55311F53B1E5}"/>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5" name="Double Wave 14">
            <a:extLst>
              <a:ext uri="{FF2B5EF4-FFF2-40B4-BE49-F238E27FC236}">
                <a16:creationId xmlns:a16="http://schemas.microsoft.com/office/drawing/2014/main" id="{422A9149-D807-DBD1-C557-67763CA60AE6}"/>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2361099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anim calcmode="lin" valueType="num">
                                      <p:cBhvr>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03:00 minutes</a:t>
              </a:r>
            </a:p>
          </p:txBody>
        </p:sp>
      </p:grpSp>
      <p:sp>
        <p:nvSpPr>
          <p:cNvPr id="4" name="TextBox 3"/>
          <p:cNvSpPr txBox="1"/>
          <p:nvPr/>
        </p:nvSpPr>
        <p:spPr>
          <a:xfrm>
            <a:off x="5781107" y="77814"/>
            <a:ext cx="4252800" cy="523220"/>
          </a:xfrm>
          <a:prstGeom prst="rect">
            <a:avLst/>
          </a:prstGeom>
          <a:noFill/>
        </p:spPr>
        <p:txBody>
          <a:bodyPr wrap="square" rtlCol="0">
            <a:spAutoFit/>
          </a:bodyPr>
          <a:lstStyle/>
          <a:p>
            <a:pPr algn="r" rtl="1"/>
            <a:r>
              <a:rPr lang="ar-SA" sz="2800" b="1" dirty="0"/>
              <a:t> </a:t>
            </a:r>
            <a:r>
              <a:rPr lang="ar-JO" sz="2800" b="1" dirty="0">
                <a:solidFill>
                  <a:srgbClr val="0070C0"/>
                </a:solidFill>
              </a:rPr>
              <a:t>ال</a:t>
            </a:r>
            <a:r>
              <a:rPr lang="ar-SA" sz="2800" b="1" dirty="0">
                <a:solidFill>
                  <a:srgbClr val="0070C0"/>
                </a:solidFill>
              </a:rPr>
              <a:t>تقويم </a:t>
            </a:r>
            <a:r>
              <a:rPr lang="ar-JO" sz="2800" b="1" dirty="0">
                <a:solidFill>
                  <a:srgbClr val="0070C0"/>
                </a:solidFill>
              </a:rPr>
              <a:t>ال</a:t>
            </a:r>
            <a:r>
              <a:rPr lang="ar-SA" sz="2800" b="1" dirty="0">
                <a:solidFill>
                  <a:srgbClr val="0070C0"/>
                </a:solidFill>
              </a:rPr>
              <a:t>تكويني : </a:t>
            </a:r>
            <a:endParaRPr lang="ar-JO" sz="2800" b="1" dirty="0">
              <a:solidFill>
                <a:srgbClr val="0070C0"/>
              </a:solidFill>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989" y="1010203"/>
            <a:ext cx="7360342" cy="584779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2" y="1923007"/>
            <a:ext cx="2085975" cy="2190750"/>
          </a:xfrm>
          <a:prstGeom prst="rect">
            <a:avLst/>
          </a:prstGeom>
        </p:spPr>
      </p:pic>
      <p:sp>
        <p:nvSpPr>
          <p:cNvPr id="10" name="TextBox 9"/>
          <p:cNvSpPr txBox="1"/>
          <p:nvPr/>
        </p:nvSpPr>
        <p:spPr>
          <a:xfrm>
            <a:off x="6351499" y="3692226"/>
            <a:ext cx="1606731" cy="369332"/>
          </a:xfrm>
          <a:prstGeom prst="rect">
            <a:avLst/>
          </a:prstGeom>
          <a:noFill/>
        </p:spPr>
        <p:txBody>
          <a:bodyPr wrap="square" rtlCol="0">
            <a:spAutoFit/>
          </a:bodyPr>
          <a:lstStyle/>
          <a:p>
            <a:pPr algn="r" rtl="1"/>
            <a:r>
              <a:rPr lang="ar-JO" dirty="0">
                <a:solidFill>
                  <a:srgbClr val="FF0000"/>
                </a:solidFill>
              </a:rPr>
              <a:t>ذي القُربى</a:t>
            </a:r>
            <a:endParaRPr lang="en-US" dirty="0">
              <a:solidFill>
                <a:srgbClr val="FF0000"/>
              </a:solidFill>
            </a:endParaRPr>
          </a:p>
        </p:txBody>
      </p:sp>
      <p:sp>
        <p:nvSpPr>
          <p:cNvPr id="11" name="TextBox 10"/>
          <p:cNvSpPr txBox="1"/>
          <p:nvPr/>
        </p:nvSpPr>
        <p:spPr>
          <a:xfrm>
            <a:off x="6184632" y="4546764"/>
            <a:ext cx="1940463" cy="369332"/>
          </a:xfrm>
          <a:prstGeom prst="rect">
            <a:avLst/>
          </a:prstGeom>
          <a:noFill/>
        </p:spPr>
        <p:txBody>
          <a:bodyPr wrap="square" rtlCol="0">
            <a:spAutoFit/>
          </a:bodyPr>
          <a:lstStyle/>
          <a:p>
            <a:pPr algn="r" rtl="1"/>
            <a:r>
              <a:rPr lang="ar-JO" dirty="0">
                <a:solidFill>
                  <a:srgbClr val="FF0000"/>
                </a:solidFill>
              </a:rPr>
              <a:t>اليتامى</a:t>
            </a:r>
            <a:endParaRPr lang="en-US" dirty="0">
              <a:solidFill>
                <a:srgbClr val="FF0000"/>
              </a:solidFill>
            </a:endParaRPr>
          </a:p>
        </p:txBody>
      </p:sp>
      <p:sp>
        <p:nvSpPr>
          <p:cNvPr id="12" name="TextBox 11"/>
          <p:cNvSpPr txBox="1"/>
          <p:nvPr/>
        </p:nvSpPr>
        <p:spPr>
          <a:xfrm>
            <a:off x="4418889" y="6375703"/>
            <a:ext cx="1844813" cy="369332"/>
          </a:xfrm>
          <a:prstGeom prst="rect">
            <a:avLst/>
          </a:prstGeom>
          <a:noFill/>
        </p:spPr>
        <p:txBody>
          <a:bodyPr wrap="square" rtlCol="0">
            <a:spAutoFit/>
          </a:bodyPr>
          <a:lstStyle/>
          <a:p>
            <a:pPr algn="r" rtl="1"/>
            <a:r>
              <a:rPr lang="ar-JO" dirty="0">
                <a:solidFill>
                  <a:srgbClr val="FF0000"/>
                </a:solidFill>
              </a:rPr>
              <a:t>الجار ذي القُربى</a:t>
            </a:r>
            <a:endParaRPr lang="en-US" dirty="0">
              <a:solidFill>
                <a:srgbClr val="FF0000"/>
              </a:solidFill>
            </a:endParaRPr>
          </a:p>
        </p:txBody>
      </p:sp>
      <p:sp>
        <p:nvSpPr>
          <p:cNvPr id="13" name="TextBox 12"/>
          <p:cNvSpPr txBox="1"/>
          <p:nvPr/>
        </p:nvSpPr>
        <p:spPr>
          <a:xfrm>
            <a:off x="2052783" y="5433728"/>
            <a:ext cx="1778919" cy="369332"/>
          </a:xfrm>
          <a:prstGeom prst="rect">
            <a:avLst/>
          </a:prstGeom>
          <a:noFill/>
        </p:spPr>
        <p:txBody>
          <a:bodyPr wrap="square" rtlCol="0">
            <a:spAutoFit/>
          </a:bodyPr>
          <a:lstStyle/>
          <a:p>
            <a:pPr algn="r" rtl="1"/>
            <a:r>
              <a:rPr lang="ar-JO" dirty="0">
                <a:solidFill>
                  <a:srgbClr val="FF0000"/>
                </a:solidFill>
              </a:rPr>
              <a:t>الجار الجُنُب</a:t>
            </a:r>
            <a:endParaRPr lang="en-US" dirty="0">
              <a:solidFill>
                <a:srgbClr val="FF0000"/>
              </a:solidFill>
            </a:endParaRPr>
          </a:p>
        </p:txBody>
      </p:sp>
      <p:sp>
        <p:nvSpPr>
          <p:cNvPr id="14" name="TextBox 13"/>
          <p:cNvSpPr txBox="1"/>
          <p:nvPr/>
        </p:nvSpPr>
        <p:spPr>
          <a:xfrm>
            <a:off x="2188992" y="3775587"/>
            <a:ext cx="1910820" cy="369332"/>
          </a:xfrm>
          <a:prstGeom prst="rect">
            <a:avLst/>
          </a:prstGeom>
          <a:noFill/>
        </p:spPr>
        <p:txBody>
          <a:bodyPr wrap="square" rtlCol="0">
            <a:spAutoFit/>
          </a:bodyPr>
          <a:lstStyle/>
          <a:p>
            <a:pPr algn="r" rtl="1"/>
            <a:r>
              <a:rPr lang="ar-JO" dirty="0">
                <a:solidFill>
                  <a:srgbClr val="FF0000"/>
                </a:solidFill>
              </a:rPr>
              <a:t>ابن السّبيل</a:t>
            </a:r>
            <a:endParaRPr lang="en-US" dirty="0">
              <a:solidFill>
                <a:srgbClr val="FF0000"/>
              </a:solidFill>
            </a:endParaRPr>
          </a:p>
        </p:txBody>
      </p:sp>
      <p:pic>
        <p:nvPicPr>
          <p:cNvPr id="2" name="Picture 3">
            <a:extLst>
              <a:ext uri="{FF2B5EF4-FFF2-40B4-BE49-F238E27FC236}">
                <a16:creationId xmlns:a16="http://schemas.microsoft.com/office/drawing/2014/main" id="{79702305-D890-9440-C586-6E6C6B6D7D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849"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uble Wave 4">
            <a:extLst>
              <a:ext uri="{FF2B5EF4-FFF2-40B4-BE49-F238E27FC236}">
                <a16:creationId xmlns:a16="http://schemas.microsoft.com/office/drawing/2014/main" id="{DBA978E6-FDB8-9029-9970-82A6784C6C17}"/>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6" name="Double Wave 5">
            <a:extLst>
              <a:ext uri="{FF2B5EF4-FFF2-40B4-BE49-F238E27FC236}">
                <a16:creationId xmlns:a16="http://schemas.microsoft.com/office/drawing/2014/main" id="{2362130B-81E7-FF16-1CC1-515C90C2C8C1}"/>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7" name="Double Wave 6">
            <a:extLst>
              <a:ext uri="{FF2B5EF4-FFF2-40B4-BE49-F238E27FC236}">
                <a16:creationId xmlns:a16="http://schemas.microsoft.com/office/drawing/2014/main" id="{5FE61F21-653C-73EE-94E8-6E355EBE616D}"/>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5" name="Double Wave 14">
            <a:extLst>
              <a:ext uri="{FF2B5EF4-FFF2-40B4-BE49-F238E27FC236}">
                <a16:creationId xmlns:a16="http://schemas.microsoft.com/office/drawing/2014/main" id="{560C4106-ECD0-C7CA-7599-0C53944355DF}"/>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2607480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6" y="1878784"/>
            <a:ext cx="1522674" cy="4316989"/>
          </a:xfrm>
          <a:prstGeom prst="rect">
            <a:avLst/>
          </a:prstGeom>
        </p:spPr>
      </p:pic>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3</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التمايز</a:t>
            </a:r>
            <a:r>
              <a:rPr lang="ar-JO" sz="2800" b="1" dirty="0"/>
              <a:t> </a:t>
            </a:r>
            <a:r>
              <a:rPr lang="ar-SA" sz="2800" b="1" dirty="0"/>
              <a:t>: </a:t>
            </a: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7" name="Group 26"/>
          <p:cNvGrpSpPr/>
          <p:nvPr/>
        </p:nvGrpSpPr>
        <p:grpSpPr>
          <a:xfrm>
            <a:off x="4270737" y="1872339"/>
            <a:ext cx="2055138" cy="4382095"/>
            <a:chOff x="6287512" y="2493050"/>
            <a:chExt cx="2055138" cy="4382095"/>
          </a:xfrm>
        </p:grpSpPr>
        <p:sp>
          <p:nvSpPr>
            <p:cNvPr id="29" name="Shape 2">
              <a:extLst>
                <a:ext uri="{FF2B5EF4-FFF2-40B4-BE49-F238E27FC236}">
                  <a16:creationId xmlns:a16="http://schemas.microsoft.com/office/drawing/2014/main" id="{E7AC2A34-6142-E906-338F-AEC60747B39E}"/>
                </a:ext>
              </a:extLst>
            </p:cNvPr>
            <p:cNvSpPr/>
            <p:nvPr/>
          </p:nvSpPr>
          <p:spPr>
            <a:xfrm>
              <a:off x="7292935" y="2493050"/>
              <a:ext cx="44410" cy="4382095"/>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 name="Shape 3">
              <a:extLst>
                <a:ext uri="{FF2B5EF4-FFF2-40B4-BE49-F238E27FC236}">
                  <a16:creationId xmlns:a16="http://schemas.microsoft.com/office/drawing/2014/main" id="{7F6B48C4-E63C-C065-BC44-13176ABDEC50}"/>
                </a:ext>
              </a:extLst>
            </p:cNvPr>
            <p:cNvSpPr/>
            <p:nvPr/>
          </p:nvSpPr>
          <p:spPr>
            <a:xfrm>
              <a:off x="7565053" y="2894350"/>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 name="Shape 4">
              <a:extLst>
                <a:ext uri="{FF2B5EF4-FFF2-40B4-BE49-F238E27FC236}">
                  <a16:creationId xmlns:a16="http://schemas.microsoft.com/office/drawing/2014/main" id="{638B7FF1-2629-0300-ECCB-FEBEDB7A220B}"/>
                </a:ext>
              </a:extLst>
            </p:cNvPr>
            <p:cNvSpPr/>
            <p:nvPr/>
          </p:nvSpPr>
          <p:spPr>
            <a:xfrm>
              <a:off x="7076816" y="2655884"/>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 name="Text 5">
              <a:extLst>
                <a:ext uri="{FF2B5EF4-FFF2-40B4-BE49-F238E27FC236}">
                  <a16:creationId xmlns:a16="http://schemas.microsoft.com/office/drawing/2014/main" id="{26859F2F-3E10-7852-2CE4-C439CF85BD63}"/>
                </a:ext>
              </a:extLst>
            </p:cNvPr>
            <p:cNvSpPr/>
            <p:nvPr/>
          </p:nvSpPr>
          <p:spPr>
            <a:xfrm>
              <a:off x="7223105" y="2708315"/>
              <a:ext cx="183952" cy="416481"/>
            </a:xfrm>
            <a:prstGeom prst="rect">
              <a:avLst/>
            </a:prstGeom>
            <a:noFill/>
            <a:ln/>
          </p:spPr>
          <p:txBody>
            <a:bodyPr wrap="none" rtlCol="0" anchor="t"/>
            <a:lstStyle/>
            <a:p>
              <a:pPr marL="0" marR="0" lvl="0" indent="0" algn="ctr" defTabSz="914400" eaLnBrk="1" fontAlgn="auto" latinLnBrk="0" hangingPunct="1">
                <a:lnSpc>
                  <a:spcPts val="3281"/>
                </a:lnSpc>
                <a:spcBef>
                  <a:spcPts val="0"/>
                </a:spcBef>
                <a:spcAft>
                  <a:spcPts val="0"/>
                </a:spcAft>
                <a:buClrTx/>
                <a:buSzTx/>
                <a:buFontTx/>
                <a:buNone/>
                <a:tabLst/>
                <a:defRPr/>
              </a:pPr>
              <a:r>
                <a:rPr kumimoji="0" lang="en-US" sz="2624" b="1" i="0" u="none" strike="noStrike" kern="0" cap="none" spc="-52" normalizeH="0" baseline="0" noProof="0" dirty="0">
                  <a:ln>
                    <a:noFill/>
                  </a:ln>
                  <a:solidFill>
                    <a:srgbClr val="272525"/>
                  </a:solidFill>
                  <a:effectLst/>
                  <a:uLnTx/>
                  <a:uFillTx/>
                  <a:latin typeface="adonis-web" pitchFamily="34" charset="0"/>
                  <a:ea typeface="adonis-web" pitchFamily="34" charset="-122"/>
                  <a:cs typeface="adonis-web" pitchFamily="34" charset="-120"/>
                </a:rPr>
                <a:t>1</a:t>
              </a:r>
              <a:endParaRPr kumimoji="0" lang="en-US" sz="2624" b="0" i="0" u="none" strike="noStrike" kern="0" cap="none" spc="0" normalizeH="0" baseline="0" noProof="0" dirty="0">
                <a:ln>
                  <a:noFill/>
                </a:ln>
                <a:solidFill>
                  <a:sysClr val="windowText" lastClr="000000"/>
                </a:solidFill>
                <a:effectLst/>
                <a:uLnTx/>
                <a:uFillTx/>
              </a:endParaRPr>
            </a:p>
          </p:txBody>
        </p:sp>
        <p:sp>
          <p:nvSpPr>
            <p:cNvPr id="34" name="Shape 8">
              <a:extLst>
                <a:ext uri="{FF2B5EF4-FFF2-40B4-BE49-F238E27FC236}">
                  <a16:creationId xmlns:a16="http://schemas.microsoft.com/office/drawing/2014/main" id="{87F88120-07C1-DA73-FE01-511617E1C071}"/>
                </a:ext>
              </a:extLst>
            </p:cNvPr>
            <p:cNvSpPr/>
            <p:nvPr/>
          </p:nvSpPr>
          <p:spPr>
            <a:xfrm>
              <a:off x="6287512" y="4005203"/>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 name="Shape 9">
              <a:extLst>
                <a:ext uri="{FF2B5EF4-FFF2-40B4-BE49-F238E27FC236}">
                  <a16:creationId xmlns:a16="http://schemas.microsoft.com/office/drawing/2014/main" id="{2BC01055-80C0-77E7-B6B8-79D5B3349246}"/>
                </a:ext>
              </a:extLst>
            </p:cNvPr>
            <p:cNvSpPr/>
            <p:nvPr/>
          </p:nvSpPr>
          <p:spPr>
            <a:xfrm>
              <a:off x="7065109" y="3777496"/>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4" name="Text 10">
              <a:extLst>
                <a:ext uri="{FF2B5EF4-FFF2-40B4-BE49-F238E27FC236}">
                  <a16:creationId xmlns:a16="http://schemas.microsoft.com/office/drawing/2014/main" id="{8EE93098-4EC1-B0BB-5A82-76A76BDDFABD}"/>
                </a:ext>
              </a:extLst>
            </p:cNvPr>
            <p:cNvSpPr/>
            <p:nvPr/>
          </p:nvSpPr>
          <p:spPr>
            <a:xfrm>
              <a:off x="7223105" y="3819168"/>
              <a:ext cx="183952" cy="416481"/>
            </a:xfrm>
            <a:prstGeom prst="rect">
              <a:avLst/>
            </a:prstGeom>
            <a:noFill/>
            <a:ln/>
          </p:spPr>
          <p:txBody>
            <a:bodyPr wrap="none" rtlCol="0" anchor="t"/>
            <a:lstStyle/>
            <a:p>
              <a:pPr marL="0" marR="0" lvl="0" indent="0" algn="ctr" defTabSz="914400" eaLnBrk="1" fontAlgn="auto" latinLnBrk="0" hangingPunct="1">
                <a:lnSpc>
                  <a:spcPts val="3281"/>
                </a:lnSpc>
                <a:spcBef>
                  <a:spcPts val="0"/>
                </a:spcBef>
                <a:spcAft>
                  <a:spcPts val="0"/>
                </a:spcAft>
                <a:buClrTx/>
                <a:buSzTx/>
                <a:buFontTx/>
                <a:buNone/>
                <a:tabLst/>
                <a:defRPr/>
              </a:pPr>
              <a:r>
                <a:rPr kumimoji="0" lang="en-US" sz="2624" b="1" i="0" u="none" strike="noStrike" kern="0" cap="none" spc="-52" normalizeH="0" baseline="0" noProof="0" dirty="0">
                  <a:ln>
                    <a:noFill/>
                  </a:ln>
                  <a:solidFill>
                    <a:srgbClr val="272525"/>
                  </a:solidFill>
                  <a:effectLst/>
                  <a:uLnTx/>
                  <a:uFillTx/>
                  <a:latin typeface="adonis-web" pitchFamily="34" charset="0"/>
                  <a:ea typeface="adonis-web" pitchFamily="34" charset="-122"/>
                  <a:cs typeface="adonis-web" pitchFamily="34" charset="-120"/>
                </a:rPr>
                <a:t>2</a:t>
              </a:r>
              <a:endParaRPr kumimoji="0" lang="en-US" sz="2624" b="0" i="0" u="none" strike="noStrike" kern="0" cap="none" spc="0" normalizeH="0" baseline="0" noProof="0" dirty="0">
                <a:ln>
                  <a:noFill/>
                </a:ln>
                <a:solidFill>
                  <a:sysClr val="windowText" lastClr="000000"/>
                </a:solidFill>
                <a:effectLst/>
                <a:uLnTx/>
                <a:uFillTx/>
              </a:endParaRPr>
            </a:p>
          </p:txBody>
        </p:sp>
        <p:sp>
          <p:nvSpPr>
            <p:cNvPr id="55" name="Shape 13">
              <a:extLst>
                <a:ext uri="{FF2B5EF4-FFF2-40B4-BE49-F238E27FC236}">
                  <a16:creationId xmlns:a16="http://schemas.microsoft.com/office/drawing/2014/main" id="{90D2BED4-4E81-51D4-EEE9-283E9A341BA1}"/>
                </a:ext>
              </a:extLst>
            </p:cNvPr>
            <p:cNvSpPr/>
            <p:nvPr/>
          </p:nvSpPr>
          <p:spPr>
            <a:xfrm>
              <a:off x="7565053" y="5196423"/>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6" name="Shape 14">
              <a:extLst>
                <a:ext uri="{FF2B5EF4-FFF2-40B4-BE49-F238E27FC236}">
                  <a16:creationId xmlns:a16="http://schemas.microsoft.com/office/drawing/2014/main" id="{F1EEB422-CD7D-C49E-AE4A-0F50444C3C4E}"/>
                </a:ext>
              </a:extLst>
            </p:cNvPr>
            <p:cNvSpPr/>
            <p:nvPr/>
          </p:nvSpPr>
          <p:spPr>
            <a:xfrm>
              <a:off x="7065109" y="4968716"/>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7" name="Text 15">
              <a:extLst>
                <a:ext uri="{FF2B5EF4-FFF2-40B4-BE49-F238E27FC236}">
                  <a16:creationId xmlns:a16="http://schemas.microsoft.com/office/drawing/2014/main" id="{8595E128-06CD-8863-5C3A-72B76A9A0CD9}"/>
                </a:ext>
              </a:extLst>
            </p:cNvPr>
            <p:cNvSpPr/>
            <p:nvPr/>
          </p:nvSpPr>
          <p:spPr>
            <a:xfrm>
              <a:off x="7223105" y="5010388"/>
              <a:ext cx="183952" cy="416481"/>
            </a:xfrm>
            <a:prstGeom prst="rect">
              <a:avLst/>
            </a:prstGeom>
            <a:noFill/>
            <a:ln/>
          </p:spPr>
          <p:txBody>
            <a:bodyPr wrap="none" rtlCol="0" anchor="t"/>
            <a:lstStyle/>
            <a:p>
              <a:pPr marL="0" marR="0" lvl="0" indent="0" algn="ctr" defTabSz="914400" eaLnBrk="1" fontAlgn="auto" latinLnBrk="0" hangingPunct="1">
                <a:lnSpc>
                  <a:spcPts val="3281"/>
                </a:lnSpc>
                <a:spcBef>
                  <a:spcPts val="0"/>
                </a:spcBef>
                <a:spcAft>
                  <a:spcPts val="0"/>
                </a:spcAft>
                <a:buClrTx/>
                <a:buSzTx/>
                <a:buFontTx/>
                <a:buNone/>
                <a:tabLst/>
                <a:defRPr/>
              </a:pPr>
              <a:r>
                <a:rPr kumimoji="0" lang="en-US" sz="2624" b="1" i="0" u="none" strike="noStrike" kern="0" cap="none" spc="-52" normalizeH="0" baseline="0" noProof="0" dirty="0">
                  <a:ln>
                    <a:noFill/>
                  </a:ln>
                  <a:solidFill>
                    <a:srgbClr val="272525"/>
                  </a:solidFill>
                  <a:effectLst/>
                  <a:uLnTx/>
                  <a:uFillTx/>
                  <a:latin typeface="adonis-web" pitchFamily="34" charset="0"/>
                  <a:ea typeface="adonis-web" pitchFamily="34" charset="-122"/>
                  <a:cs typeface="adonis-web" pitchFamily="34" charset="-120"/>
                </a:rPr>
                <a:t>3</a:t>
              </a:r>
              <a:endParaRPr kumimoji="0" lang="en-US" sz="2624" b="0" i="0" u="none" strike="noStrike" kern="0" cap="none" spc="0" normalizeH="0" baseline="0" noProof="0" dirty="0">
                <a:ln>
                  <a:noFill/>
                </a:ln>
                <a:solidFill>
                  <a:sysClr val="windowText" lastClr="000000"/>
                </a:solidFill>
                <a:effectLst/>
                <a:uLnTx/>
                <a:uFillTx/>
              </a:endParaRPr>
            </a:p>
          </p:txBody>
        </p:sp>
        <p:sp>
          <p:nvSpPr>
            <p:cNvPr id="58" name="Shape 4">
              <a:extLst>
                <a:ext uri="{FF2B5EF4-FFF2-40B4-BE49-F238E27FC236}">
                  <a16:creationId xmlns:a16="http://schemas.microsoft.com/office/drawing/2014/main" id="{575EAB91-AA07-F831-947E-C34E8C1F6743}"/>
                </a:ext>
              </a:extLst>
            </p:cNvPr>
            <p:cNvSpPr/>
            <p:nvPr/>
          </p:nvSpPr>
          <p:spPr>
            <a:xfrm>
              <a:off x="7065108" y="6224863"/>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2400" b="1" i="0" u="none" strike="noStrike" kern="0" cap="none" spc="0" normalizeH="0" baseline="0" noProof="0" dirty="0">
                  <a:ln>
                    <a:noFill/>
                  </a:ln>
                  <a:solidFill>
                    <a:sysClr val="windowText" lastClr="000000"/>
                  </a:solidFill>
                  <a:effectLst/>
                  <a:uLnTx/>
                  <a:uFillTx/>
                </a:rPr>
                <a:t>4</a:t>
              </a:r>
              <a:endParaRPr kumimoji="0" lang="en-GB" sz="1800" b="1" i="0" u="none" strike="noStrike" kern="0" cap="none" spc="0" normalizeH="0" baseline="0" noProof="0" dirty="0">
                <a:ln>
                  <a:noFill/>
                </a:ln>
                <a:solidFill>
                  <a:sysClr val="windowText" lastClr="000000"/>
                </a:solidFill>
                <a:effectLst/>
                <a:uLnTx/>
                <a:uFillTx/>
              </a:endParaRPr>
            </a:p>
          </p:txBody>
        </p:sp>
        <p:sp>
          <p:nvSpPr>
            <p:cNvPr id="59" name="Shape 8">
              <a:extLst>
                <a:ext uri="{FF2B5EF4-FFF2-40B4-BE49-F238E27FC236}">
                  <a16:creationId xmlns:a16="http://schemas.microsoft.com/office/drawing/2014/main" id="{0D5A7EAB-D4DB-CEAE-1EEA-5E1D2011FFD3}"/>
                </a:ext>
              </a:extLst>
            </p:cNvPr>
            <p:cNvSpPr/>
            <p:nvPr/>
          </p:nvSpPr>
          <p:spPr>
            <a:xfrm>
              <a:off x="6304181" y="6452629"/>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pic>
        <p:nvPicPr>
          <p:cNvPr id="3" name="Picture 3">
            <a:extLst>
              <a:ext uri="{FF2B5EF4-FFF2-40B4-BE49-F238E27FC236}">
                <a16:creationId xmlns:a16="http://schemas.microsoft.com/office/drawing/2014/main" id="{98CF3D2C-7518-1C59-07D2-D99D7D11CE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38" y="6213607"/>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a:extLst>
              <a:ext uri="{FF2B5EF4-FFF2-40B4-BE49-F238E27FC236}">
                <a16:creationId xmlns:a16="http://schemas.microsoft.com/office/drawing/2014/main" id="{F327A18A-0519-FF93-5EA2-813E7F42CC37}"/>
              </a:ext>
            </a:extLst>
          </p:cNvPr>
          <p:cNvSpPr/>
          <p:nvPr/>
        </p:nvSpPr>
        <p:spPr>
          <a:xfrm>
            <a:off x="5706273" y="1777282"/>
            <a:ext cx="3833722" cy="1113066"/>
          </a:xfrm>
          <a:prstGeom prst="rect">
            <a:avLst/>
          </a:prstGeom>
          <a:solidFill>
            <a:schemeClr val="accent1">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JO" b="1" dirty="0">
                <a:ln w="0"/>
                <a:solidFill>
                  <a:schemeClr val="tx1"/>
                </a:solidFill>
              </a:rPr>
              <a:t>يميل الإنسان إلى تكوين العلاقات المختلفة مع الناس، اذكر أربع علاقات مُختلفة ممّا مرّ معك في الدّرس.</a:t>
            </a:r>
          </a:p>
        </p:txBody>
      </p:sp>
      <p:sp>
        <p:nvSpPr>
          <p:cNvPr id="9" name="TextBox 8"/>
          <p:cNvSpPr txBox="1"/>
          <p:nvPr/>
        </p:nvSpPr>
        <p:spPr>
          <a:xfrm>
            <a:off x="1434730" y="3083531"/>
            <a:ext cx="3471818" cy="646331"/>
          </a:xfrm>
          <a:prstGeom prst="rect">
            <a:avLst/>
          </a:prstGeom>
          <a:solidFill>
            <a:srgbClr val="92D050"/>
          </a:solidFill>
        </p:spPr>
        <p:txBody>
          <a:bodyPr wrap="square" rtlCol="0">
            <a:spAutoFit/>
          </a:bodyPr>
          <a:lstStyle/>
          <a:p>
            <a:pPr algn="ctr"/>
            <a:r>
              <a:rPr lang="ar-JO" b="1" dirty="0">
                <a:ln w="0"/>
              </a:rPr>
              <a:t>هاتِ من الآية الكريمة (36 النساء) اسمًا من الأسماء الخمسة.</a:t>
            </a:r>
          </a:p>
        </p:txBody>
      </p:sp>
      <p:sp>
        <p:nvSpPr>
          <p:cNvPr id="12" name="TextBox 11"/>
          <p:cNvSpPr txBox="1"/>
          <p:nvPr/>
        </p:nvSpPr>
        <p:spPr>
          <a:xfrm>
            <a:off x="1405111" y="5485350"/>
            <a:ext cx="3410078" cy="646331"/>
          </a:xfrm>
          <a:prstGeom prst="rect">
            <a:avLst/>
          </a:prstGeom>
          <a:solidFill>
            <a:srgbClr val="FFFF00"/>
          </a:solidFill>
        </p:spPr>
        <p:txBody>
          <a:bodyPr wrap="square" rtlCol="0">
            <a:spAutoFit/>
          </a:bodyPr>
          <a:lstStyle/>
          <a:p>
            <a:pPr algn="r" rtl="1"/>
            <a:r>
              <a:rPr lang="ar-JO" b="1" dirty="0"/>
              <a:t>في الحديث الشريف (2) عمّن كان محور الحديث ؟</a:t>
            </a:r>
            <a:endParaRPr lang="en-US" b="1" dirty="0"/>
          </a:p>
        </p:txBody>
      </p:sp>
      <p:sp>
        <p:nvSpPr>
          <p:cNvPr id="13" name="TextBox 12"/>
          <p:cNvSpPr txBox="1"/>
          <p:nvPr/>
        </p:nvSpPr>
        <p:spPr>
          <a:xfrm>
            <a:off x="5974293" y="4389677"/>
            <a:ext cx="3313398" cy="646331"/>
          </a:xfrm>
          <a:prstGeom prst="rect">
            <a:avLst/>
          </a:prstGeom>
          <a:solidFill>
            <a:schemeClr val="accent2">
              <a:lumMod val="40000"/>
              <a:lumOff val="60000"/>
            </a:schemeClr>
          </a:solidFill>
        </p:spPr>
        <p:txBody>
          <a:bodyPr wrap="square" rtlCol="0">
            <a:spAutoFit/>
          </a:bodyPr>
          <a:lstStyle/>
          <a:p>
            <a:pPr algn="r" rtl="1"/>
            <a:r>
              <a:rPr lang="ar-JO" b="1" dirty="0"/>
              <a:t>ابحث في مُحرّك البحث عن سورة النّساء وبيّن إن كانت مكيّة أم مدنيّة.</a:t>
            </a:r>
            <a:endParaRPr lang="en-US" b="1" dirty="0"/>
          </a:p>
        </p:txBody>
      </p:sp>
      <p:sp>
        <p:nvSpPr>
          <p:cNvPr id="2" name="Double Wave 1">
            <a:extLst>
              <a:ext uri="{FF2B5EF4-FFF2-40B4-BE49-F238E27FC236}">
                <a16:creationId xmlns:a16="http://schemas.microsoft.com/office/drawing/2014/main" id="{7D7C3F69-0F90-F1FF-D914-245480F38671}"/>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5" name="Double Wave 4">
            <a:extLst>
              <a:ext uri="{FF2B5EF4-FFF2-40B4-BE49-F238E27FC236}">
                <a16:creationId xmlns:a16="http://schemas.microsoft.com/office/drawing/2014/main" id="{BA3664FD-EBF6-536E-B1FF-67AD7984F880}"/>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7" name="Double Wave 6">
            <a:extLst>
              <a:ext uri="{FF2B5EF4-FFF2-40B4-BE49-F238E27FC236}">
                <a16:creationId xmlns:a16="http://schemas.microsoft.com/office/drawing/2014/main" id="{25456BEC-BCB8-D7B2-9DF9-60A44079D51F}"/>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8" name="Double Wave 7">
            <a:extLst>
              <a:ext uri="{FF2B5EF4-FFF2-40B4-BE49-F238E27FC236}">
                <a16:creationId xmlns:a16="http://schemas.microsoft.com/office/drawing/2014/main" id="{43EDF33D-A683-95F9-E223-EAECF2B4BF83}"/>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215060795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01:00 minutes</a:t>
              </a:r>
            </a:p>
          </p:txBody>
        </p:sp>
      </p:grpSp>
      <p:sp>
        <p:nvSpPr>
          <p:cNvPr id="4" name="TextBox 3"/>
          <p:cNvSpPr txBox="1"/>
          <p:nvPr/>
        </p:nvSpPr>
        <p:spPr>
          <a:xfrm>
            <a:off x="1764347" y="1174543"/>
            <a:ext cx="7701423" cy="1815882"/>
          </a:xfrm>
          <a:prstGeom prst="rect">
            <a:avLst/>
          </a:prstGeom>
          <a:noFill/>
        </p:spPr>
        <p:txBody>
          <a:bodyPr wrap="square" rtlCol="0">
            <a:spAutoFit/>
          </a:bodyPr>
          <a:lstStyle/>
          <a:p>
            <a:pPr algn="r" rtl="1"/>
            <a:r>
              <a:rPr lang="ar-SA" sz="2800" b="1" dirty="0"/>
              <a:t>الربط بالحياة </a:t>
            </a:r>
            <a:r>
              <a:rPr lang="ar-JO" sz="2800" b="1" dirty="0"/>
              <a:t>+ التفكير الناقد </a:t>
            </a:r>
            <a:r>
              <a:rPr lang="ar-SA" sz="2800" b="1" dirty="0"/>
              <a:t>: </a:t>
            </a:r>
            <a:endParaRPr lang="ar-JO" sz="2800" b="1" dirty="0"/>
          </a:p>
          <a:p>
            <a:pPr algn="r" rtl="1"/>
            <a:endParaRPr lang="ar-JO" sz="2800" b="1" dirty="0">
              <a:solidFill>
                <a:schemeClr val="accent1">
                  <a:lumMod val="75000"/>
                </a:schemeClr>
              </a:solidFill>
            </a:endParaRPr>
          </a:p>
          <a:p>
            <a:pPr algn="r" rtl="1"/>
            <a:r>
              <a:rPr lang="ar-JO" sz="2800" b="1" dirty="0" smtClean="0">
                <a:solidFill>
                  <a:schemeClr val="accent1">
                    <a:lumMod val="75000"/>
                  </a:schemeClr>
                </a:solidFill>
              </a:rPr>
              <a:t>بحُكم اليرة الجُغرافية لأهلنا في فلسطين ، ما واجبنا تجاه قافلات المساعدة المُتجهة إلى أهلنا هناك؟</a:t>
            </a:r>
            <a:endParaRPr lang="ar-SA" sz="2800" b="1" dirty="0">
              <a:solidFill>
                <a:schemeClr val="accent1">
                  <a:lumMod val="75000"/>
                </a:schemeClr>
              </a:solidFill>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1">
            <a:extLst>
              <a:ext uri="{FF2B5EF4-FFF2-40B4-BE49-F238E27FC236}">
                <a16:creationId xmlns:a16="http://schemas.microsoft.com/office/drawing/2014/main" id="{5AFBF0D8-0795-E3BC-A6AC-A81BDF828331}"/>
              </a:ext>
            </a:extLst>
          </p:cNvPr>
          <p:cNvPicPr>
            <a:picLocks noChangeAspect="1"/>
          </p:cNvPicPr>
          <p:nvPr/>
        </p:nvPicPr>
        <p:blipFill>
          <a:blip r:embed="rId4"/>
          <a:stretch>
            <a:fillRect/>
          </a:stretch>
        </p:blipFill>
        <p:spPr>
          <a:xfrm>
            <a:off x="514956" y="6196852"/>
            <a:ext cx="1228861" cy="483575"/>
          </a:xfrm>
          <a:prstGeom prst="rect">
            <a:avLst/>
          </a:prstGeom>
        </p:spPr>
      </p:pic>
      <p:sp>
        <p:nvSpPr>
          <p:cNvPr id="6" name="TextBox 5">
            <a:extLst>
              <a:ext uri="{FF2B5EF4-FFF2-40B4-BE49-F238E27FC236}">
                <a16:creationId xmlns:a16="http://schemas.microsoft.com/office/drawing/2014/main" id="{1CBC46C1-97DA-6DF1-D34B-E0D53B0A3F6A}"/>
              </a:ext>
            </a:extLst>
          </p:cNvPr>
          <p:cNvSpPr txBox="1"/>
          <p:nvPr/>
        </p:nvSpPr>
        <p:spPr>
          <a:xfrm>
            <a:off x="692191" y="6261002"/>
            <a:ext cx="886231" cy="369332"/>
          </a:xfrm>
          <a:prstGeom prst="rect">
            <a:avLst/>
          </a:prstGeom>
          <a:noFill/>
        </p:spPr>
        <p:txBody>
          <a:bodyPr wrap="square" rtlCol="0">
            <a:spAutoFit/>
          </a:bodyPr>
          <a:lstStyle/>
          <a:p>
            <a:r>
              <a:rPr lang="en-US" dirty="0"/>
              <a:t>Buzz In</a:t>
            </a:r>
          </a:p>
        </p:txBody>
      </p:sp>
      <p:sp>
        <p:nvSpPr>
          <p:cNvPr id="7" name="Double Wave 6">
            <a:extLst>
              <a:ext uri="{FF2B5EF4-FFF2-40B4-BE49-F238E27FC236}">
                <a16:creationId xmlns:a16="http://schemas.microsoft.com/office/drawing/2014/main" id="{062B56DD-E084-C75E-869A-418734DAE844}"/>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8" name="Double Wave 7">
            <a:extLst>
              <a:ext uri="{FF2B5EF4-FFF2-40B4-BE49-F238E27FC236}">
                <a16:creationId xmlns:a16="http://schemas.microsoft.com/office/drawing/2014/main" id="{064EEC8B-E216-5EC8-AC48-751FB8284836}"/>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9" name="Double Wave 8">
            <a:extLst>
              <a:ext uri="{FF2B5EF4-FFF2-40B4-BE49-F238E27FC236}">
                <a16:creationId xmlns:a16="http://schemas.microsoft.com/office/drawing/2014/main" id="{65E3F6F6-E7AA-AD20-AA2A-BAFF3E4DEB50}"/>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0" name="Double Wave 9">
            <a:extLst>
              <a:ext uri="{FF2B5EF4-FFF2-40B4-BE49-F238E27FC236}">
                <a16:creationId xmlns:a16="http://schemas.microsoft.com/office/drawing/2014/main" id="{6F0B444E-B066-1EB0-D276-1BD88400D4B6}"/>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pic>
        <p:nvPicPr>
          <p:cNvPr id="5" name="Picture 4"/>
          <p:cNvPicPr>
            <a:picLocks noChangeAspect="1"/>
          </p:cNvPicPr>
          <p:nvPr/>
        </p:nvPicPr>
        <p:blipFill>
          <a:blip r:embed="rId5"/>
          <a:stretch>
            <a:fillRect/>
          </a:stretch>
        </p:blipFill>
        <p:spPr>
          <a:xfrm>
            <a:off x="2803878" y="3293318"/>
            <a:ext cx="4868333" cy="3245555"/>
          </a:xfrm>
          <a:prstGeom prst="rect">
            <a:avLst/>
          </a:prstGeom>
        </p:spPr>
      </p:pic>
    </p:spTree>
    <p:extLst>
      <p:ext uri="{BB962C8B-B14F-4D97-AF65-F5344CB8AC3E}">
        <p14:creationId xmlns:p14="http://schemas.microsoft.com/office/powerpoint/2010/main" val="1584014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a:t>
            </a: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66" y="6300045"/>
            <a:ext cx="10366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0BFFAD2-1420-596A-264C-A39F747353CD}"/>
              </a:ext>
            </a:extLst>
          </p:cNvPr>
          <p:cNvSpPr txBox="1"/>
          <p:nvPr/>
        </p:nvSpPr>
        <p:spPr>
          <a:xfrm>
            <a:off x="816413" y="1319099"/>
            <a:ext cx="7935702" cy="3539430"/>
          </a:xfrm>
          <a:prstGeom prst="rect">
            <a:avLst/>
          </a:prstGeom>
          <a:noFill/>
        </p:spPr>
        <p:txBody>
          <a:bodyPr wrap="square" rtlCol="0">
            <a:spAutoFit/>
          </a:bodyPr>
          <a:lstStyle/>
          <a:p>
            <a:pPr algn="r" rtl="1"/>
            <a:r>
              <a:rPr lang="ar-JO" sz="2800" b="1" dirty="0">
                <a:solidFill>
                  <a:srgbClr val="FF0000"/>
                </a:solidFill>
              </a:rPr>
              <a:t>تقويم ختامي :</a:t>
            </a:r>
          </a:p>
          <a:p>
            <a:pPr algn="r" rtl="1"/>
            <a:endParaRPr lang="ar-JO" sz="2800" b="1" dirty="0"/>
          </a:p>
          <a:p>
            <a:pPr algn="r" rtl="1"/>
            <a:r>
              <a:rPr lang="ar-JO" sz="2800" b="1" dirty="0"/>
              <a:t>ابنُ السّبيل هو:</a:t>
            </a:r>
          </a:p>
          <a:p>
            <a:pPr algn="r" rtl="1"/>
            <a:endParaRPr lang="ar-JO" sz="2800" b="1" dirty="0"/>
          </a:p>
          <a:p>
            <a:pPr algn="r" rtl="1"/>
            <a:r>
              <a:rPr lang="ar-JO" sz="2800" b="1" dirty="0"/>
              <a:t>1- الجار</a:t>
            </a:r>
          </a:p>
          <a:p>
            <a:pPr algn="r" rtl="1"/>
            <a:r>
              <a:rPr lang="ar-JO" sz="2800" b="1" dirty="0"/>
              <a:t>2- القريب</a:t>
            </a:r>
          </a:p>
          <a:p>
            <a:pPr algn="r" rtl="1"/>
            <a:r>
              <a:rPr lang="ar-JO" sz="2800" b="1" dirty="0"/>
              <a:t>3- أحد الوالدين </a:t>
            </a:r>
          </a:p>
          <a:p>
            <a:pPr algn="r" rtl="1"/>
            <a:r>
              <a:rPr lang="ar-JO" sz="2800" b="1" dirty="0"/>
              <a:t>4- المُسافر   </a:t>
            </a:r>
            <a:endParaRPr lang="ar-SA" sz="2800" b="1" dirty="0"/>
          </a:p>
        </p:txBody>
      </p:sp>
      <p:sp>
        <p:nvSpPr>
          <p:cNvPr id="5" name="Footer Placeholder 6">
            <a:extLst>
              <a:ext uri="{FF2B5EF4-FFF2-40B4-BE49-F238E27FC236}">
                <a16:creationId xmlns:a16="http://schemas.microsoft.com/office/drawing/2014/main" id="{D6B8D6FA-68A7-ABB5-F446-AFBE492485EB}"/>
              </a:ext>
            </a:extLst>
          </p:cNvPr>
          <p:cNvSpPr txBox="1">
            <a:spLocks/>
          </p:cNvSpPr>
          <p:nvPr/>
        </p:nvSpPr>
        <p:spPr>
          <a:xfrm>
            <a:off x="264160" y="8493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Oval 2">
            <a:extLst>
              <a:ext uri="{FF2B5EF4-FFF2-40B4-BE49-F238E27FC236}">
                <a16:creationId xmlns:a16="http://schemas.microsoft.com/office/drawing/2014/main" id="{927E7117-7827-840F-5A84-2518C4C05627}"/>
              </a:ext>
            </a:extLst>
          </p:cNvPr>
          <p:cNvSpPr/>
          <p:nvPr/>
        </p:nvSpPr>
        <p:spPr>
          <a:xfrm>
            <a:off x="6266484" y="5220350"/>
            <a:ext cx="3179175" cy="11402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sz="2800" b="1" dirty="0">
                <a:solidFill>
                  <a:schemeClr val="tx1"/>
                </a:solidFill>
              </a:rPr>
              <a:t>فردي</a:t>
            </a:r>
            <a:endParaRPr lang="en-US" sz="2800" b="1" dirty="0">
              <a:solidFill>
                <a:schemeClr val="tx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19" y="2130226"/>
            <a:ext cx="3925707" cy="3925707"/>
          </a:xfrm>
          <a:prstGeom prst="rect">
            <a:avLst/>
          </a:prstGeom>
        </p:spPr>
      </p:pic>
      <p:sp>
        <p:nvSpPr>
          <p:cNvPr id="6" name="Double Wave 5">
            <a:extLst>
              <a:ext uri="{FF2B5EF4-FFF2-40B4-BE49-F238E27FC236}">
                <a16:creationId xmlns:a16="http://schemas.microsoft.com/office/drawing/2014/main" id="{04576D8D-4C5B-3FBD-A977-C11C55BF67E9}"/>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8" name="Double Wave 7">
            <a:extLst>
              <a:ext uri="{FF2B5EF4-FFF2-40B4-BE49-F238E27FC236}">
                <a16:creationId xmlns:a16="http://schemas.microsoft.com/office/drawing/2014/main" id="{C4FAB9E1-F6F8-ED2A-062F-E7EB268038BB}"/>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9" name="Double Wave 8">
            <a:extLst>
              <a:ext uri="{FF2B5EF4-FFF2-40B4-BE49-F238E27FC236}">
                <a16:creationId xmlns:a16="http://schemas.microsoft.com/office/drawing/2014/main" id="{4A6F809B-CE3C-D4A0-92E5-CC0C5887D7AB}"/>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0" name="Double Wave 9">
            <a:extLst>
              <a:ext uri="{FF2B5EF4-FFF2-40B4-BE49-F238E27FC236}">
                <a16:creationId xmlns:a16="http://schemas.microsoft.com/office/drawing/2014/main" id="{6D3FE28D-8B24-A2D3-7456-4608AC34213D}"/>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2356041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a:t>
            </a: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66" y="6300045"/>
            <a:ext cx="10366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0BFFAD2-1420-596A-264C-A39F747353CD}"/>
              </a:ext>
            </a:extLst>
          </p:cNvPr>
          <p:cNvSpPr txBox="1"/>
          <p:nvPr/>
        </p:nvSpPr>
        <p:spPr>
          <a:xfrm>
            <a:off x="816413" y="1319099"/>
            <a:ext cx="7935702" cy="3539430"/>
          </a:xfrm>
          <a:prstGeom prst="rect">
            <a:avLst/>
          </a:prstGeom>
          <a:noFill/>
        </p:spPr>
        <p:txBody>
          <a:bodyPr wrap="square" rtlCol="0">
            <a:spAutoFit/>
          </a:bodyPr>
          <a:lstStyle/>
          <a:p>
            <a:pPr algn="r" rtl="1"/>
            <a:r>
              <a:rPr lang="ar-JO" sz="2800" b="1" dirty="0"/>
              <a:t>تقويم ختامي : </a:t>
            </a:r>
            <a:r>
              <a:rPr lang="ar-JO" sz="2800" b="1" dirty="0">
                <a:solidFill>
                  <a:srgbClr val="FF0000"/>
                </a:solidFill>
              </a:rPr>
              <a:t>التغذية الراجعة</a:t>
            </a:r>
          </a:p>
          <a:p>
            <a:pPr algn="r" rtl="1"/>
            <a:endParaRPr lang="ar-JO" sz="2800" b="1" dirty="0"/>
          </a:p>
          <a:p>
            <a:pPr algn="r" rtl="1"/>
            <a:r>
              <a:rPr lang="ar-JO" sz="2800" b="1" dirty="0"/>
              <a:t>ابنُ السّبيل هو:</a:t>
            </a:r>
          </a:p>
          <a:p>
            <a:pPr algn="r" rtl="1"/>
            <a:endParaRPr lang="ar-JO" sz="2800" b="1" dirty="0"/>
          </a:p>
          <a:p>
            <a:pPr algn="r" rtl="1"/>
            <a:r>
              <a:rPr lang="ar-JO" sz="2800" b="1" dirty="0"/>
              <a:t>1- الجار</a:t>
            </a:r>
          </a:p>
          <a:p>
            <a:pPr algn="r" rtl="1"/>
            <a:r>
              <a:rPr lang="ar-JO" sz="2800" b="1" dirty="0"/>
              <a:t>2- القريب</a:t>
            </a:r>
          </a:p>
          <a:p>
            <a:pPr algn="r" rtl="1"/>
            <a:r>
              <a:rPr lang="ar-JO" sz="2800" b="1" dirty="0"/>
              <a:t>3- أحد الوالدين </a:t>
            </a:r>
          </a:p>
          <a:p>
            <a:pPr algn="r" rtl="1"/>
            <a:r>
              <a:rPr lang="ar-JO" sz="2800" b="1" dirty="0">
                <a:solidFill>
                  <a:srgbClr val="FF0000"/>
                </a:solidFill>
              </a:rPr>
              <a:t>4- المُسافر   </a:t>
            </a:r>
            <a:endParaRPr lang="ar-SA" sz="2800" b="1" dirty="0">
              <a:solidFill>
                <a:srgbClr val="FF0000"/>
              </a:solidFill>
            </a:endParaRPr>
          </a:p>
        </p:txBody>
      </p:sp>
      <p:sp>
        <p:nvSpPr>
          <p:cNvPr id="5" name="Footer Placeholder 6">
            <a:extLst>
              <a:ext uri="{FF2B5EF4-FFF2-40B4-BE49-F238E27FC236}">
                <a16:creationId xmlns:a16="http://schemas.microsoft.com/office/drawing/2014/main" id="{D6B8D6FA-68A7-ABB5-F446-AFBE492485EB}"/>
              </a:ext>
            </a:extLst>
          </p:cNvPr>
          <p:cNvSpPr txBox="1">
            <a:spLocks/>
          </p:cNvSpPr>
          <p:nvPr/>
        </p:nvSpPr>
        <p:spPr>
          <a:xfrm>
            <a:off x="264160" y="8493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73391" y="4301087"/>
            <a:ext cx="498707" cy="49870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2827" y="2053396"/>
            <a:ext cx="3229426" cy="3134162"/>
          </a:xfrm>
          <a:prstGeom prst="rect">
            <a:avLst/>
          </a:prstGeom>
        </p:spPr>
      </p:pic>
      <p:sp>
        <p:nvSpPr>
          <p:cNvPr id="3" name="Double Wave 2">
            <a:extLst>
              <a:ext uri="{FF2B5EF4-FFF2-40B4-BE49-F238E27FC236}">
                <a16:creationId xmlns:a16="http://schemas.microsoft.com/office/drawing/2014/main" id="{3C22F26A-1831-F0B3-BD31-682BB7DD2E2D}"/>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7" name="Double Wave 6">
            <a:extLst>
              <a:ext uri="{FF2B5EF4-FFF2-40B4-BE49-F238E27FC236}">
                <a16:creationId xmlns:a16="http://schemas.microsoft.com/office/drawing/2014/main" id="{1FF67901-C033-90B3-92C1-28D1E81A66CA}"/>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9" name="Double Wave 8">
            <a:extLst>
              <a:ext uri="{FF2B5EF4-FFF2-40B4-BE49-F238E27FC236}">
                <a16:creationId xmlns:a16="http://schemas.microsoft.com/office/drawing/2014/main" id="{D09B2781-59B5-FD53-5C9C-06E9BB24B7B7}"/>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0" name="Double Wave 9">
            <a:extLst>
              <a:ext uri="{FF2B5EF4-FFF2-40B4-BE49-F238E27FC236}">
                <a16:creationId xmlns:a16="http://schemas.microsoft.com/office/drawing/2014/main" id="{FEF53807-8CDB-F04C-F83F-1FBE3335CB46}"/>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21962428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02:00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بطاقة خروج : </a:t>
            </a: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صورة 2">
            <a:extLst>
              <a:ext uri="{FF2B5EF4-FFF2-40B4-BE49-F238E27FC236}">
                <a16:creationId xmlns:a16="http://schemas.microsoft.com/office/drawing/2014/main" id="{811F8789-8180-4606-FDF7-3778D852BA07}"/>
              </a:ext>
            </a:extLst>
          </p:cNvPr>
          <p:cNvPicPr>
            <a:picLocks noChangeAspect="1"/>
          </p:cNvPicPr>
          <p:nvPr/>
        </p:nvPicPr>
        <p:blipFill>
          <a:blip r:embed="rId4"/>
          <a:stretch>
            <a:fillRect/>
          </a:stretch>
        </p:blipFill>
        <p:spPr>
          <a:xfrm>
            <a:off x="438541" y="6254435"/>
            <a:ext cx="1335140" cy="499915"/>
          </a:xfrm>
          <a:prstGeom prst="rect">
            <a:avLst/>
          </a:prstGeom>
        </p:spPr>
      </p:pic>
      <p:sp>
        <p:nvSpPr>
          <p:cNvPr id="8" name="TextBox 7">
            <a:extLst>
              <a:ext uri="{FF2B5EF4-FFF2-40B4-BE49-F238E27FC236}">
                <a16:creationId xmlns:a16="http://schemas.microsoft.com/office/drawing/2014/main" id="{105D62C2-3F16-29B1-D4F6-35F1CE666EC5}"/>
              </a:ext>
            </a:extLst>
          </p:cNvPr>
          <p:cNvSpPr txBox="1"/>
          <p:nvPr/>
        </p:nvSpPr>
        <p:spPr>
          <a:xfrm>
            <a:off x="2753264" y="1904936"/>
            <a:ext cx="6094070" cy="477054"/>
          </a:xfrm>
          <a:prstGeom prst="rect">
            <a:avLst/>
          </a:prstGeom>
          <a:noFill/>
        </p:spPr>
        <p:txBody>
          <a:bodyPr wrap="square">
            <a:spAutoFit/>
          </a:bodyPr>
          <a:lstStyle/>
          <a:p>
            <a:pPr algn="r" rtl="1"/>
            <a:r>
              <a:rPr lang="ar-JO" sz="2500" b="1">
                <a:solidFill>
                  <a:srgbClr val="FF0000"/>
                </a:solidFill>
              </a:rPr>
              <a:t>ماذا تعلّمت </a:t>
            </a:r>
            <a:r>
              <a:rPr lang="ar-JO" sz="2500" b="1" dirty="0">
                <a:solidFill>
                  <a:srgbClr val="FF0000"/>
                </a:solidFill>
              </a:rPr>
              <a:t>في هذه الحصّة؟</a:t>
            </a:r>
          </a:p>
        </p:txBody>
      </p:sp>
      <p:sp>
        <p:nvSpPr>
          <p:cNvPr id="9" name="Double Wave 8">
            <a:extLst>
              <a:ext uri="{FF2B5EF4-FFF2-40B4-BE49-F238E27FC236}">
                <a16:creationId xmlns:a16="http://schemas.microsoft.com/office/drawing/2014/main" id="{7A9B74B7-6CFE-EEF3-B887-00171A72E2FB}"/>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10" name="Double Wave 9">
            <a:extLst>
              <a:ext uri="{FF2B5EF4-FFF2-40B4-BE49-F238E27FC236}">
                <a16:creationId xmlns:a16="http://schemas.microsoft.com/office/drawing/2014/main" id="{9666BAAB-892B-119E-4AA8-AFB0D236BACF}"/>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1" name="Double Wave 10">
            <a:extLst>
              <a:ext uri="{FF2B5EF4-FFF2-40B4-BE49-F238E27FC236}">
                <a16:creationId xmlns:a16="http://schemas.microsoft.com/office/drawing/2014/main" id="{A0930127-3D73-91B1-640F-6999CDC2FCF1}"/>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2" name="Double Wave 11">
            <a:extLst>
              <a:ext uri="{FF2B5EF4-FFF2-40B4-BE49-F238E27FC236}">
                <a16:creationId xmlns:a16="http://schemas.microsoft.com/office/drawing/2014/main" id="{FEDEC5D9-33FA-7659-9262-2CA01A2A3270}"/>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355" y="2545840"/>
            <a:ext cx="3534268" cy="3829584"/>
          </a:xfrm>
          <a:prstGeom prst="rect">
            <a:avLst/>
          </a:prstGeom>
        </p:spPr>
      </p:pic>
    </p:spTree>
    <p:extLst>
      <p:ext uri="{BB962C8B-B14F-4D97-AF65-F5344CB8AC3E}">
        <p14:creationId xmlns:p14="http://schemas.microsoft.com/office/powerpoint/2010/main" val="388582070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5" name="TextBox 24"/>
          <p:cNvSpPr txBox="1"/>
          <p:nvPr/>
        </p:nvSpPr>
        <p:spPr>
          <a:xfrm>
            <a:off x="862149" y="1120985"/>
            <a:ext cx="8710453" cy="4524315"/>
          </a:xfrm>
          <a:prstGeom prst="rect">
            <a:avLst/>
          </a:prstGeom>
          <a:noFill/>
        </p:spPr>
        <p:txBody>
          <a:bodyPr wrap="square" rtlCol="1">
            <a:spAutoFit/>
          </a:bodyPr>
          <a:lstStyle/>
          <a:p>
            <a:pPr algn="r" rtl="1">
              <a:lnSpc>
                <a:spcPct val="250000"/>
              </a:lnSpc>
            </a:pPr>
            <a:r>
              <a:rPr lang="ar-SA" sz="3200" b="1" dirty="0">
                <a:solidFill>
                  <a:srgbClr val="FF0000"/>
                </a:solidFill>
                <a:latin typeface="GE SS Text Bold" pitchFamily="18" charset="-78"/>
                <a:ea typeface="GE SS Text Bold" pitchFamily="18" charset="-78"/>
                <a:cs typeface="GE SS Text Bold" pitchFamily="18" charset="-78"/>
              </a:rPr>
              <a:t>النتاجات المتوقعة:</a:t>
            </a:r>
          </a:p>
          <a:p>
            <a:pPr algn="r" rtl="1"/>
            <a:r>
              <a:rPr lang="ar-JO" sz="2800" b="1" dirty="0"/>
              <a:t>يتوقّع من الطالب بعد دراسة هذه القطعة من الدرس: </a:t>
            </a:r>
            <a:endParaRPr lang="en-US" sz="2800" b="1" dirty="0"/>
          </a:p>
          <a:p>
            <a:pPr algn="r" rtl="1"/>
            <a:endParaRPr lang="ar-JO" sz="2800" b="1" dirty="0"/>
          </a:p>
          <a:p>
            <a:pPr algn="r" rtl="1"/>
            <a:r>
              <a:rPr lang="ar-JO" sz="2800" b="1" dirty="0"/>
              <a:t>1- </a:t>
            </a:r>
            <a:r>
              <a:rPr lang="ar-JO" sz="2800" b="1" dirty="0" smtClean="0"/>
              <a:t>أن يقرأ </a:t>
            </a:r>
            <a:r>
              <a:rPr lang="ar-JO" sz="2800" b="1" dirty="0"/>
              <a:t>النص قراءة جهرية سليمة مع التنغيم الصوتي.</a:t>
            </a:r>
          </a:p>
          <a:p>
            <a:pPr algn="r" rtl="1"/>
            <a:r>
              <a:rPr lang="ar-JO" sz="2800" b="1" dirty="0"/>
              <a:t>2- </a:t>
            </a:r>
            <a:r>
              <a:rPr lang="ar-JO" sz="2800" b="1" dirty="0" smtClean="0"/>
              <a:t>أن يُبيّن </a:t>
            </a:r>
            <a:r>
              <a:rPr lang="ar-JO" sz="2800" b="1" dirty="0"/>
              <a:t>معاني الكلمات الملوّنة في الآية والحديث الشريف.</a:t>
            </a:r>
          </a:p>
          <a:p>
            <a:pPr algn="r" rtl="1"/>
            <a:r>
              <a:rPr lang="ar-JO" sz="2800" b="1" dirty="0"/>
              <a:t>3- </a:t>
            </a:r>
            <a:r>
              <a:rPr lang="ar-JO" sz="2800" b="1" dirty="0" smtClean="0"/>
              <a:t>أن يُوضّح </a:t>
            </a:r>
            <a:r>
              <a:rPr lang="ar-JO" sz="2800" b="1" dirty="0"/>
              <a:t>الفكرة الرّئيسة في الدّرس.</a:t>
            </a:r>
          </a:p>
          <a:p>
            <a:pPr algn="r" rtl="1"/>
            <a:r>
              <a:rPr lang="ar-JO" sz="2800" b="1" dirty="0"/>
              <a:t>4- </a:t>
            </a:r>
            <a:r>
              <a:rPr lang="ar-JO" sz="2800" b="1" dirty="0" smtClean="0"/>
              <a:t>أن تنمو لديهِ قيمة </a:t>
            </a:r>
            <a:r>
              <a:rPr lang="ar-JO" sz="2800" b="1" dirty="0"/>
              <a:t>الإحسان.</a:t>
            </a:r>
            <a:endParaRPr lang="en-US" sz="2800" b="1" dirty="0"/>
          </a:p>
          <a:p>
            <a:pPr algn="r"/>
            <a:r>
              <a:rPr lang="ar-JO" sz="2000" b="1" dirty="0"/>
              <a:t> </a:t>
            </a:r>
            <a:endParaRPr lang="en-US" sz="2000" b="1" dirty="0"/>
          </a:p>
          <a:p>
            <a:pPr algn="r"/>
            <a:endParaRPr lang="ar-JO" sz="2000" b="1" dirty="0"/>
          </a:p>
        </p:txBody>
      </p:sp>
    </p:spTree>
    <p:extLst>
      <p:ext uri="{BB962C8B-B14F-4D97-AF65-F5344CB8AC3E}">
        <p14:creationId xmlns:p14="http://schemas.microsoft.com/office/powerpoint/2010/main" val="363365894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168601" y="992175"/>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03:00 minutes</a:t>
              </a:r>
            </a:p>
          </p:txBody>
        </p:sp>
      </p:grpSp>
      <p:sp>
        <p:nvSpPr>
          <p:cNvPr id="4" name="TextBox 3"/>
          <p:cNvSpPr txBox="1"/>
          <p:nvPr/>
        </p:nvSpPr>
        <p:spPr>
          <a:xfrm>
            <a:off x="2615474" y="1288672"/>
            <a:ext cx="4727805" cy="830997"/>
          </a:xfrm>
          <a:prstGeom prst="rect">
            <a:avLst/>
          </a:prstGeom>
          <a:noFill/>
        </p:spPr>
        <p:txBody>
          <a:bodyPr wrap="square" rtlCol="0">
            <a:spAutoFit/>
          </a:bodyPr>
          <a:lstStyle/>
          <a:p>
            <a:pPr algn="r" rtl="1"/>
            <a:r>
              <a:rPr lang="ar-SA" sz="2400" b="1" dirty="0"/>
              <a:t> </a:t>
            </a:r>
            <a:r>
              <a:rPr lang="ar-JO" sz="2400" b="1" dirty="0"/>
              <a:t>شاهدي </a:t>
            </a:r>
            <a:r>
              <a:rPr lang="ar-JO" sz="2400" b="1" dirty="0" smtClean="0"/>
              <a:t>المقطع </a:t>
            </a:r>
            <a:r>
              <a:rPr lang="ar-JO" sz="2400" b="1" dirty="0"/>
              <a:t>المرفق: </a:t>
            </a:r>
          </a:p>
          <a:p>
            <a:pPr algn="r" rtl="1"/>
            <a:r>
              <a:rPr lang="ar-JO" sz="2400" b="1" dirty="0">
                <a:solidFill>
                  <a:srgbClr val="FF0000"/>
                </a:solidFill>
              </a:rPr>
              <a:t>ماذا علّم الأبُ ابنهُ من خلال ما شاهدت؟</a:t>
            </a:r>
            <a:endParaRPr lang="en-US" sz="2400" b="1" dirty="0">
              <a:solidFill>
                <a:srgbClr val="FF0000"/>
              </a:solidFill>
            </a:endParaRPr>
          </a:p>
        </p:txBody>
      </p:sp>
      <p:sp>
        <p:nvSpPr>
          <p:cNvPr id="3" name="Rectangle 2"/>
          <p:cNvSpPr/>
          <p:nvPr/>
        </p:nvSpPr>
        <p:spPr>
          <a:xfrm>
            <a:off x="7525350" y="1178522"/>
            <a:ext cx="2000869" cy="923330"/>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F_Najed" pitchFamily="2" charset="-78"/>
              </a:rPr>
              <a:t>التمهيد :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F_Najed" pitchFamily="2" charset="-78"/>
            </a:endParaRPr>
          </a:p>
        </p:txBody>
      </p:sp>
      <p:sp>
        <p:nvSpPr>
          <p:cNvPr id="50" name="Rounded Rectangle 49"/>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5" name="حقوق الجار _ مكارم الأخلاق">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28187" y="2225613"/>
            <a:ext cx="7146146" cy="3973897"/>
          </a:xfrm>
          <a:prstGeom prst="rect">
            <a:avLst/>
          </a:prstGeom>
        </p:spPr>
      </p:pic>
      <p:pic>
        <p:nvPicPr>
          <p:cNvPr id="2" name="Picture 1">
            <a:extLst>
              <a:ext uri="{FF2B5EF4-FFF2-40B4-BE49-F238E27FC236}">
                <a16:creationId xmlns:a16="http://schemas.microsoft.com/office/drawing/2014/main" id="{E2F26E36-974D-BA96-92C7-973267F76585}"/>
              </a:ext>
            </a:extLst>
          </p:cNvPr>
          <p:cNvPicPr>
            <a:picLocks noChangeAspect="1"/>
          </p:cNvPicPr>
          <p:nvPr/>
        </p:nvPicPr>
        <p:blipFill>
          <a:blip r:embed="rId7"/>
          <a:stretch>
            <a:fillRect/>
          </a:stretch>
        </p:blipFill>
        <p:spPr>
          <a:xfrm>
            <a:off x="394465" y="6196852"/>
            <a:ext cx="1222029" cy="483575"/>
          </a:xfrm>
          <a:prstGeom prst="rect">
            <a:avLst/>
          </a:prstGeom>
        </p:spPr>
      </p:pic>
      <p:sp>
        <p:nvSpPr>
          <p:cNvPr id="6" name="TextBox 5">
            <a:extLst>
              <a:ext uri="{FF2B5EF4-FFF2-40B4-BE49-F238E27FC236}">
                <a16:creationId xmlns:a16="http://schemas.microsoft.com/office/drawing/2014/main" id="{59D018C6-BEE2-2E0D-70B6-36BD8564F612}"/>
              </a:ext>
            </a:extLst>
          </p:cNvPr>
          <p:cNvSpPr txBox="1"/>
          <p:nvPr/>
        </p:nvSpPr>
        <p:spPr>
          <a:xfrm>
            <a:off x="604520" y="6261002"/>
            <a:ext cx="881304" cy="369332"/>
          </a:xfrm>
          <a:prstGeom prst="rect">
            <a:avLst/>
          </a:prstGeom>
          <a:noFill/>
        </p:spPr>
        <p:txBody>
          <a:bodyPr wrap="square" rtlCol="0">
            <a:spAutoFit/>
          </a:bodyPr>
          <a:lstStyle/>
          <a:p>
            <a:r>
              <a:rPr lang="en-US" dirty="0"/>
              <a:t>Buzz In</a:t>
            </a:r>
          </a:p>
        </p:txBody>
      </p:sp>
      <p:sp>
        <p:nvSpPr>
          <p:cNvPr id="7" name="Double Wave 6">
            <a:extLst>
              <a:ext uri="{FF2B5EF4-FFF2-40B4-BE49-F238E27FC236}">
                <a16:creationId xmlns:a16="http://schemas.microsoft.com/office/drawing/2014/main" id="{B6BFCBDF-1C53-31D7-BF0A-9ADB1C536485}"/>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8" name="Double Wave 7">
            <a:extLst>
              <a:ext uri="{FF2B5EF4-FFF2-40B4-BE49-F238E27FC236}">
                <a16:creationId xmlns:a16="http://schemas.microsoft.com/office/drawing/2014/main" id="{1ACF054A-FCE9-8C9D-24A2-6ED23E89A47C}"/>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9" name="Double Wave 8">
            <a:extLst>
              <a:ext uri="{FF2B5EF4-FFF2-40B4-BE49-F238E27FC236}">
                <a16:creationId xmlns:a16="http://schemas.microsoft.com/office/drawing/2014/main" id="{005E1A28-679F-28AB-B305-6A1B2226F24A}"/>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0" name="Double Wave 9">
            <a:extLst>
              <a:ext uri="{FF2B5EF4-FFF2-40B4-BE49-F238E27FC236}">
                <a16:creationId xmlns:a16="http://schemas.microsoft.com/office/drawing/2014/main" id="{2FA8F41A-A5D0-FA53-815B-F65B093835F7}"/>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37742955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5"/>
                </p:tgtEl>
              </p:cMediaNode>
            </p:vide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01:00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a:t>
            </a:r>
            <a:r>
              <a:rPr lang="ar-SA" sz="2800" b="1" dirty="0">
                <a:solidFill>
                  <a:srgbClr val="FF0000"/>
                </a:solidFill>
              </a:rPr>
              <a:t>التقويم القبلي : </a:t>
            </a:r>
          </a:p>
        </p:txBody>
      </p:sp>
      <p:sp>
        <p:nvSpPr>
          <p:cNvPr id="2" name="TextBox 1"/>
          <p:cNvSpPr txBox="1"/>
          <p:nvPr/>
        </p:nvSpPr>
        <p:spPr>
          <a:xfrm>
            <a:off x="895927" y="2265526"/>
            <a:ext cx="8666987" cy="3416320"/>
          </a:xfrm>
          <a:prstGeom prst="rect">
            <a:avLst/>
          </a:prstGeom>
          <a:noFill/>
        </p:spPr>
        <p:txBody>
          <a:bodyPr wrap="square" rtlCol="0">
            <a:spAutoFit/>
          </a:bodyPr>
          <a:lstStyle/>
          <a:p>
            <a:pPr algn="r" rtl="1"/>
            <a:r>
              <a:rPr lang="ar-JO" sz="3600" b="1" dirty="0"/>
              <a:t>حُسن الجوار في الإسلام يكون لِـ : </a:t>
            </a:r>
          </a:p>
          <a:p>
            <a:pPr algn="r" rtl="1"/>
            <a:endParaRPr lang="ar-JO" sz="3600" b="1" dirty="0"/>
          </a:p>
          <a:p>
            <a:pPr algn="r" rtl="1"/>
            <a:r>
              <a:rPr lang="ar-JO" sz="3600" b="1" dirty="0">
                <a:solidFill>
                  <a:schemeClr val="accent1">
                    <a:lumMod val="75000"/>
                  </a:schemeClr>
                </a:solidFill>
              </a:rPr>
              <a:t>أ – الجار المُسلم.</a:t>
            </a:r>
          </a:p>
          <a:p>
            <a:pPr algn="r" rtl="1"/>
            <a:r>
              <a:rPr lang="ar-JO" sz="3600" b="1" dirty="0">
                <a:solidFill>
                  <a:schemeClr val="accent1">
                    <a:lumMod val="75000"/>
                  </a:schemeClr>
                </a:solidFill>
              </a:rPr>
              <a:t>ب- الجار المسلم و المشرك.</a:t>
            </a:r>
          </a:p>
          <a:p>
            <a:pPr algn="r" rtl="1"/>
            <a:r>
              <a:rPr lang="ar-JO" sz="3600" b="1" dirty="0">
                <a:solidFill>
                  <a:schemeClr val="accent1">
                    <a:lumMod val="75000"/>
                  </a:schemeClr>
                </a:solidFill>
              </a:rPr>
              <a:t>ج- الجار المسلم و المشرك و الحيوان.</a:t>
            </a:r>
          </a:p>
          <a:p>
            <a:pPr algn="r" rtl="1"/>
            <a:r>
              <a:rPr lang="ar-JO" sz="3600" b="1" dirty="0">
                <a:solidFill>
                  <a:schemeClr val="accent1">
                    <a:lumMod val="75000"/>
                  </a:schemeClr>
                </a:solidFill>
              </a:rPr>
              <a:t>د- الجار المسلم والحيوان. </a:t>
            </a:r>
          </a:p>
        </p:txBody>
      </p:sp>
      <p:sp>
        <p:nvSpPr>
          <p:cNvPr id="44" name="Flowchart: Alternate Process 43"/>
          <p:cNvSpPr/>
          <p:nvPr/>
        </p:nvSpPr>
        <p:spPr>
          <a:xfrm>
            <a:off x="0" y="6511267"/>
            <a:ext cx="1322329"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SA" b="1" dirty="0"/>
              <a:t>ألواح صغيرة </a:t>
            </a:r>
            <a:endParaRPr lang="en-US" b="1" dirty="0"/>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721" y="1215471"/>
            <a:ext cx="2594936" cy="2209800"/>
          </a:xfrm>
          <a:prstGeom prst="rect">
            <a:avLst/>
          </a:prstGeom>
        </p:spPr>
      </p:pic>
      <p:sp>
        <p:nvSpPr>
          <p:cNvPr id="5" name="Double Wave 4">
            <a:extLst>
              <a:ext uri="{FF2B5EF4-FFF2-40B4-BE49-F238E27FC236}">
                <a16:creationId xmlns:a16="http://schemas.microsoft.com/office/drawing/2014/main" id="{53E97B9C-DB33-BF7E-347F-2A9E9BB20090}"/>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6" name="Double Wave 5">
            <a:extLst>
              <a:ext uri="{FF2B5EF4-FFF2-40B4-BE49-F238E27FC236}">
                <a16:creationId xmlns:a16="http://schemas.microsoft.com/office/drawing/2014/main" id="{2AECD9ED-26B3-F2A1-32D6-D124277A45E4}"/>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7" name="Double Wave 6">
            <a:extLst>
              <a:ext uri="{FF2B5EF4-FFF2-40B4-BE49-F238E27FC236}">
                <a16:creationId xmlns:a16="http://schemas.microsoft.com/office/drawing/2014/main" id="{F15F5BB1-95EE-F1CC-DDA3-D1836CAC851A}"/>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8" name="Double Wave 7">
            <a:extLst>
              <a:ext uri="{FF2B5EF4-FFF2-40B4-BE49-F238E27FC236}">
                <a16:creationId xmlns:a16="http://schemas.microsoft.com/office/drawing/2014/main" id="{45A6F659-3CE7-72D8-912B-BB1B16688EA3}"/>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743101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01:00 minutes</a:t>
              </a:r>
            </a:p>
          </p:txBody>
        </p:sp>
      </p:grpSp>
      <p:sp>
        <p:nvSpPr>
          <p:cNvPr id="4" name="TextBox 3"/>
          <p:cNvSpPr txBox="1"/>
          <p:nvPr/>
        </p:nvSpPr>
        <p:spPr>
          <a:xfrm>
            <a:off x="4379720" y="1174543"/>
            <a:ext cx="5086050" cy="523220"/>
          </a:xfrm>
          <a:prstGeom prst="rect">
            <a:avLst/>
          </a:prstGeom>
          <a:noFill/>
        </p:spPr>
        <p:txBody>
          <a:bodyPr wrap="square" rtlCol="0">
            <a:spAutoFit/>
          </a:bodyPr>
          <a:lstStyle/>
          <a:p>
            <a:pPr algn="r" rtl="1"/>
            <a:r>
              <a:rPr lang="ar-SA" sz="2800" b="1" dirty="0"/>
              <a:t> </a:t>
            </a:r>
            <a:r>
              <a:rPr lang="ar-SA" sz="2800" b="1" dirty="0">
                <a:solidFill>
                  <a:srgbClr val="FF0000"/>
                </a:solidFill>
              </a:rPr>
              <a:t>التقويم القبلي : </a:t>
            </a:r>
          </a:p>
        </p:txBody>
      </p:sp>
      <p:sp>
        <p:nvSpPr>
          <p:cNvPr id="2" name="TextBox 1"/>
          <p:cNvSpPr txBox="1"/>
          <p:nvPr/>
        </p:nvSpPr>
        <p:spPr>
          <a:xfrm>
            <a:off x="895927" y="2265526"/>
            <a:ext cx="8666987" cy="2862322"/>
          </a:xfrm>
          <a:prstGeom prst="rect">
            <a:avLst/>
          </a:prstGeom>
          <a:noFill/>
        </p:spPr>
        <p:txBody>
          <a:bodyPr wrap="square" rtlCol="0">
            <a:spAutoFit/>
          </a:bodyPr>
          <a:lstStyle/>
          <a:p>
            <a:pPr algn="r" rtl="1"/>
            <a:r>
              <a:rPr lang="ar-JO" sz="3600" b="1" dirty="0"/>
              <a:t>حُسن الجوار في الإسلام يكون لِـ : </a:t>
            </a:r>
          </a:p>
          <a:p>
            <a:pPr algn="r" rtl="1"/>
            <a:endParaRPr lang="ar-JO" sz="3600" b="1" dirty="0"/>
          </a:p>
          <a:p>
            <a:pPr algn="r" rtl="1"/>
            <a:r>
              <a:rPr lang="ar-JO" sz="3600" b="1" dirty="0">
                <a:solidFill>
                  <a:schemeClr val="accent1">
                    <a:lumMod val="75000"/>
                  </a:schemeClr>
                </a:solidFill>
              </a:rPr>
              <a:t>أ – الجار المُسلم.</a:t>
            </a:r>
          </a:p>
          <a:p>
            <a:pPr algn="r" rtl="1"/>
            <a:r>
              <a:rPr lang="ar-JO" sz="3600" b="1" dirty="0">
                <a:solidFill>
                  <a:schemeClr val="accent1">
                    <a:lumMod val="75000"/>
                  </a:schemeClr>
                </a:solidFill>
              </a:rPr>
              <a:t>ب- الجار المسلم والمشرك.</a:t>
            </a:r>
          </a:p>
          <a:p>
            <a:pPr algn="r" rtl="1"/>
            <a:r>
              <a:rPr lang="ar-JO" sz="3600" b="1" dirty="0">
                <a:solidFill>
                  <a:srgbClr val="FF0000"/>
                </a:solidFill>
              </a:rPr>
              <a:t>ج- الجار المسلم والمشرك والحيوان.</a:t>
            </a:r>
          </a:p>
        </p:txBody>
      </p:sp>
      <p:sp>
        <p:nvSpPr>
          <p:cNvPr id="44" name="Flowchart: Alternate Process 43"/>
          <p:cNvSpPr/>
          <p:nvPr/>
        </p:nvSpPr>
        <p:spPr>
          <a:xfrm>
            <a:off x="0" y="6511267"/>
            <a:ext cx="1322329"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SA" b="1" dirty="0"/>
              <a:t>ألواح صغيرة </a:t>
            </a:r>
            <a:endParaRPr lang="en-US" b="1" dirty="0"/>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721" y="1215471"/>
            <a:ext cx="2594936" cy="2209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8461" y="4310854"/>
            <a:ext cx="857477" cy="857477"/>
          </a:xfrm>
          <a:prstGeom prst="rect">
            <a:avLst/>
          </a:prstGeom>
        </p:spPr>
      </p:pic>
      <p:sp>
        <p:nvSpPr>
          <p:cNvPr id="7" name="TextBox 6">
            <a:extLst>
              <a:ext uri="{FF2B5EF4-FFF2-40B4-BE49-F238E27FC236}">
                <a16:creationId xmlns:a16="http://schemas.microsoft.com/office/drawing/2014/main" id="{441DFFA5-C67C-EEF7-8DA1-57EC5FAD1F23}"/>
              </a:ext>
            </a:extLst>
          </p:cNvPr>
          <p:cNvSpPr txBox="1"/>
          <p:nvPr/>
        </p:nvSpPr>
        <p:spPr>
          <a:xfrm>
            <a:off x="3358413" y="5037389"/>
            <a:ext cx="6094070" cy="646331"/>
          </a:xfrm>
          <a:prstGeom prst="rect">
            <a:avLst/>
          </a:prstGeom>
          <a:noFill/>
        </p:spPr>
        <p:txBody>
          <a:bodyPr wrap="square">
            <a:spAutoFit/>
          </a:bodyPr>
          <a:lstStyle/>
          <a:p>
            <a:pPr algn="r" rtl="1"/>
            <a:r>
              <a:rPr lang="ar-JO" sz="3600" b="1" dirty="0">
                <a:solidFill>
                  <a:schemeClr val="accent1">
                    <a:lumMod val="75000"/>
                  </a:schemeClr>
                </a:solidFill>
              </a:rPr>
              <a:t>د- الجار المسلم والحيوان. </a:t>
            </a:r>
          </a:p>
        </p:txBody>
      </p:sp>
      <p:sp>
        <p:nvSpPr>
          <p:cNvPr id="8" name="Double Wave 7">
            <a:extLst>
              <a:ext uri="{FF2B5EF4-FFF2-40B4-BE49-F238E27FC236}">
                <a16:creationId xmlns:a16="http://schemas.microsoft.com/office/drawing/2014/main" id="{76DB5B38-39D8-718F-0BE5-ACD2993C16BC}"/>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9" name="Double Wave 8">
            <a:extLst>
              <a:ext uri="{FF2B5EF4-FFF2-40B4-BE49-F238E27FC236}">
                <a16:creationId xmlns:a16="http://schemas.microsoft.com/office/drawing/2014/main" id="{E0186CCF-CF7B-90C0-85FE-97A86FEA2EEF}"/>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0" name="Double Wave 9">
            <a:extLst>
              <a:ext uri="{FF2B5EF4-FFF2-40B4-BE49-F238E27FC236}">
                <a16:creationId xmlns:a16="http://schemas.microsoft.com/office/drawing/2014/main" id="{777D8260-7643-B77F-EA31-2207C0C3C054}"/>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1" name="Double Wave 10">
            <a:extLst>
              <a:ext uri="{FF2B5EF4-FFF2-40B4-BE49-F238E27FC236}">
                <a16:creationId xmlns:a16="http://schemas.microsoft.com/office/drawing/2014/main" id="{D5D82603-DB25-D851-272A-3668F1440BE1}"/>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61853127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01:00 minutes</a:t>
              </a:r>
            </a:p>
          </p:txBody>
        </p:sp>
      </p:grpSp>
      <p:sp>
        <p:nvSpPr>
          <p:cNvPr id="2" name="TextBox 1"/>
          <p:cNvSpPr txBox="1"/>
          <p:nvPr/>
        </p:nvSpPr>
        <p:spPr>
          <a:xfrm>
            <a:off x="828147" y="1779801"/>
            <a:ext cx="8666987" cy="646331"/>
          </a:xfrm>
          <a:prstGeom prst="rect">
            <a:avLst/>
          </a:prstGeom>
          <a:noFill/>
        </p:spPr>
        <p:txBody>
          <a:bodyPr wrap="square" rtlCol="0">
            <a:spAutoFit/>
          </a:bodyPr>
          <a:lstStyle/>
          <a:p>
            <a:pPr algn="r" rtl="1"/>
            <a:r>
              <a:rPr lang="ar-JO" sz="3600" b="1" dirty="0">
                <a:solidFill>
                  <a:schemeClr val="accent1">
                    <a:lumMod val="75000"/>
                  </a:schemeClr>
                </a:solidFill>
              </a:rPr>
              <a:t>اقرأ جوّ النّص و حدّد الفكرة العامّة منهُ.</a:t>
            </a: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432" y="2603085"/>
            <a:ext cx="8021169" cy="29150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788" y="2370413"/>
            <a:ext cx="1438275" cy="3190875"/>
          </a:xfrm>
          <a:prstGeom prst="rect">
            <a:avLst/>
          </a:prstGeom>
        </p:spPr>
      </p:pic>
      <p:pic>
        <p:nvPicPr>
          <p:cNvPr id="3" name="Picture 3">
            <a:extLst>
              <a:ext uri="{FF2B5EF4-FFF2-40B4-BE49-F238E27FC236}">
                <a16:creationId xmlns:a16="http://schemas.microsoft.com/office/drawing/2014/main" id="{588F4FC9-536C-5616-DEB2-C28B4148AB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849"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uble Wave 4">
            <a:extLst>
              <a:ext uri="{FF2B5EF4-FFF2-40B4-BE49-F238E27FC236}">
                <a16:creationId xmlns:a16="http://schemas.microsoft.com/office/drawing/2014/main" id="{798EC5F0-ADE1-1CC8-3DD8-9D1FFA4D8C52}"/>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6" name="Double Wave 5">
            <a:extLst>
              <a:ext uri="{FF2B5EF4-FFF2-40B4-BE49-F238E27FC236}">
                <a16:creationId xmlns:a16="http://schemas.microsoft.com/office/drawing/2014/main" id="{04FF5480-14FA-A520-4131-0FAB82222D24}"/>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9" name="Double Wave 8">
            <a:extLst>
              <a:ext uri="{FF2B5EF4-FFF2-40B4-BE49-F238E27FC236}">
                <a16:creationId xmlns:a16="http://schemas.microsoft.com/office/drawing/2014/main" id="{46F143E2-0DF6-2743-C3FD-D80794D7EE27}"/>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0" name="Double Wave 9">
            <a:extLst>
              <a:ext uri="{FF2B5EF4-FFF2-40B4-BE49-F238E27FC236}">
                <a16:creationId xmlns:a16="http://schemas.microsoft.com/office/drawing/2014/main" id="{ADB5B1ED-FCD9-0A63-0A5C-E848258F8532}"/>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81624946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01:00 minutes</a:t>
              </a:r>
            </a:p>
          </p:txBody>
        </p:sp>
      </p:grpSp>
      <p:sp>
        <p:nvSpPr>
          <p:cNvPr id="4" name="TextBox 3"/>
          <p:cNvSpPr txBox="1"/>
          <p:nvPr/>
        </p:nvSpPr>
        <p:spPr>
          <a:xfrm>
            <a:off x="4379720" y="1174543"/>
            <a:ext cx="5086050" cy="584775"/>
          </a:xfrm>
          <a:prstGeom prst="rect">
            <a:avLst/>
          </a:prstGeom>
          <a:noFill/>
        </p:spPr>
        <p:txBody>
          <a:bodyPr wrap="square" rtlCol="0">
            <a:spAutoFit/>
          </a:bodyPr>
          <a:lstStyle/>
          <a:p>
            <a:pPr algn="r" rtl="1"/>
            <a:r>
              <a:rPr lang="ar-JO" sz="3200" b="1" dirty="0" smtClean="0">
                <a:solidFill>
                  <a:srgbClr val="FF0000"/>
                </a:solidFill>
              </a:rPr>
              <a:t>التغذية </a:t>
            </a:r>
            <a:r>
              <a:rPr lang="ar-JO" sz="3200" b="1" dirty="0">
                <a:solidFill>
                  <a:srgbClr val="FF0000"/>
                </a:solidFill>
              </a:rPr>
              <a:t>الراجعة</a:t>
            </a:r>
            <a:endParaRPr lang="ar-SA" sz="3200" b="1" dirty="0">
              <a:solidFill>
                <a:srgbClr val="FF0000"/>
              </a:solidFill>
            </a:endParaRPr>
          </a:p>
        </p:txBody>
      </p:sp>
      <p:sp>
        <p:nvSpPr>
          <p:cNvPr id="2" name="TextBox 1"/>
          <p:cNvSpPr txBox="1"/>
          <p:nvPr/>
        </p:nvSpPr>
        <p:spPr>
          <a:xfrm>
            <a:off x="2913017" y="1779801"/>
            <a:ext cx="6582117" cy="646331"/>
          </a:xfrm>
          <a:prstGeom prst="rect">
            <a:avLst/>
          </a:prstGeom>
          <a:noFill/>
        </p:spPr>
        <p:txBody>
          <a:bodyPr wrap="square" rtlCol="0">
            <a:spAutoFit/>
          </a:bodyPr>
          <a:lstStyle/>
          <a:p>
            <a:pPr algn="r" rtl="1"/>
            <a:r>
              <a:rPr lang="ar-JO" sz="3600" b="1" dirty="0" smtClean="0">
                <a:solidFill>
                  <a:schemeClr val="accent1">
                    <a:lumMod val="75000"/>
                  </a:schemeClr>
                </a:solidFill>
              </a:rPr>
              <a:t>اقرأ </a:t>
            </a:r>
            <a:r>
              <a:rPr lang="ar-JO" sz="3600" b="1" dirty="0">
                <a:solidFill>
                  <a:schemeClr val="accent1">
                    <a:lumMod val="75000"/>
                  </a:schemeClr>
                </a:solidFill>
              </a:rPr>
              <a:t>جوّ النّص و </a:t>
            </a:r>
            <a:r>
              <a:rPr lang="ar-JO" sz="3600" b="1" dirty="0" smtClean="0">
                <a:solidFill>
                  <a:schemeClr val="accent1">
                    <a:lumMod val="75000"/>
                  </a:schemeClr>
                </a:solidFill>
              </a:rPr>
              <a:t>حدّد </a:t>
            </a:r>
            <a:r>
              <a:rPr lang="ar-JO" sz="3600" b="1" dirty="0">
                <a:solidFill>
                  <a:schemeClr val="accent1">
                    <a:lumMod val="75000"/>
                  </a:schemeClr>
                </a:solidFill>
              </a:rPr>
              <a:t>الفكرة العامّة منهُ.</a:t>
            </a: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432" y="2603085"/>
            <a:ext cx="8021169" cy="29150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6" y="2758181"/>
            <a:ext cx="1438275" cy="3190875"/>
          </a:xfrm>
          <a:prstGeom prst="rect">
            <a:avLst/>
          </a:prstGeom>
        </p:spPr>
      </p:pic>
      <p:sp>
        <p:nvSpPr>
          <p:cNvPr id="3" name="TextBox 2"/>
          <p:cNvSpPr txBox="1"/>
          <p:nvPr/>
        </p:nvSpPr>
        <p:spPr>
          <a:xfrm>
            <a:off x="2243841" y="5433728"/>
            <a:ext cx="6051073" cy="707886"/>
          </a:xfrm>
          <a:prstGeom prst="rect">
            <a:avLst/>
          </a:prstGeom>
          <a:noFill/>
        </p:spPr>
        <p:txBody>
          <a:bodyPr wrap="square" rtlCol="0">
            <a:spAutoFit/>
          </a:bodyPr>
          <a:lstStyle/>
          <a:p>
            <a:pPr algn="r" rtl="1"/>
            <a:r>
              <a:rPr lang="ar-JO" sz="4000" dirty="0">
                <a:solidFill>
                  <a:srgbClr val="FF0000"/>
                </a:solidFill>
              </a:rPr>
              <a:t>الفكرة العامّة : الرِّفق بأشكالهِ .</a:t>
            </a:r>
            <a:endParaRPr lang="en-US" sz="4000" dirty="0">
              <a:solidFill>
                <a:srgbClr val="FF0000"/>
              </a:solidFill>
            </a:endParaRPr>
          </a:p>
        </p:txBody>
      </p:sp>
      <p:pic>
        <p:nvPicPr>
          <p:cNvPr id="5" name="Picture 3">
            <a:extLst>
              <a:ext uri="{FF2B5EF4-FFF2-40B4-BE49-F238E27FC236}">
                <a16:creationId xmlns:a16="http://schemas.microsoft.com/office/drawing/2014/main" id="{903CD5D1-EFA3-0820-5F8B-4168D1C131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849"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uble Wave 5">
            <a:extLst>
              <a:ext uri="{FF2B5EF4-FFF2-40B4-BE49-F238E27FC236}">
                <a16:creationId xmlns:a16="http://schemas.microsoft.com/office/drawing/2014/main" id="{9D6388D5-4F3A-1B18-533C-0FF59A3C10BC}"/>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9" name="Double Wave 8">
            <a:extLst>
              <a:ext uri="{FF2B5EF4-FFF2-40B4-BE49-F238E27FC236}">
                <a16:creationId xmlns:a16="http://schemas.microsoft.com/office/drawing/2014/main" id="{6D2AF3DA-83C5-A167-2AAF-1CCB11FA17A7}"/>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0" name="Double Wave 9">
            <a:extLst>
              <a:ext uri="{FF2B5EF4-FFF2-40B4-BE49-F238E27FC236}">
                <a16:creationId xmlns:a16="http://schemas.microsoft.com/office/drawing/2014/main" id="{B63305D5-B476-7508-20E4-F04CD4B06932}"/>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1" name="Double Wave 10">
            <a:extLst>
              <a:ext uri="{FF2B5EF4-FFF2-40B4-BE49-F238E27FC236}">
                <a16:creationId xmlns:a16="http://schemas.microsoft.com/office/drawing/2014/main" id="{C38B8F04-3B90-0DC5-8F9A-BC3697B12A9F}"/>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spTree>
    <p:extLst>
      <p:ext uri="{BB962C8B-B14F-4D97-AF65-F5344CB8AC3E}">
        <p14:creationId xmlns:p14="http://schemas.microsoft.com/office/powerpoint/2010/main" val="153868030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01</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1717386" y="45390"/>
            <a:ext cx="7725986" cy="584775"/>
          </a:xfrm>
          <a:prstGeom prst="rect">
            <a:avLst/>
          </a:prstGeom>
          <a:noFill/>
        </p:spPr>
        <p:txBody>
          <a:bodyPr wrap="square" rtlCol="0">
            <a:spAutoFit/>
          </a:bodyPr>
          <a:lstStyle/>
          <a:p>
            <a:pPr algn="r" rtl="1"/>
            <a:r>
              <a:rPr lang="ar-SA" sz="3200" b="1" dirty="0"/>
              <a:t>التقديم :</a:t>
            </a:r>
            <a:r>
              <a:rPr lang="ar-JO" sz="3200" b="1" dirty="0"/>
              <a:t> القراءة الصّامتة </a:t>
            </a: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3">
            <a:extLst>
              <a:ext uri="{FF2B5EF4-FFF2-40B4-BE49-F238E27FC236}">
                <a16:creationId xmlns:a16="http://schemas.microsoft.com/office/drawing/2014/main" id="{2FC3215C-D3B7-6906-CC1F-48C6B2166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49"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855" y="1139784"/>
            <a:ext cx="5494641" cy="274358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422" y="3366848"/>
            <a:ext cx="3491358" cy="258897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0095" y="1230630"/>
            <a:ext cx="2110262" cy="2265347"/>
          </a:xfrm>
          <a:prstGeom prst="rect">
            <a:avLst/>
          </a:prstGeom>
        </p:spPr>
      </p:pic>
      <p:sp>
        <p:nvSpPr>
          <p:cNvPr id="5" name="Double Wave 4">
            <a:extLst>
              <a:ext uri="{FF2B5EF4-FFF2-40B4-BE49-F238E27FC236}">
                <a16:creationId xmlns:a16="http://schemas.microsoft.com/office/drawing/2014/main" id="{E1D34944-D202-238B-2743-EA00DC10F24F}"/>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9" name="Double Wave 8">
            <a:extLst>
              <a:ext uri="{FF2B5EF4-FFF2-40B4-BE49-F238E27FC236}">
                <a16:creationId xmlns:a16="http://schemas.microsoft.com/office/drawing/2014/main" id="{3493450B-0FA7-E1E8-3F73-AAF561346447}"/>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0" name="Double Wave 9">
            <a:extLst>
              <a:ext uri="{FF2B5EF4-FFF2-40B4-BE49-F238E27FC236}">
                <a16:creationId xmlns:a16="http://schemas.microsoft.com/office/drawing/2014/main" id="{E14CEE3A-8777-8EF7-FBEF-87E5537DAC91}"/>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1" name="Double Wave 10">
            <a:extLst>
              <a:ext uri="{FF2B5EF4-FFF2-40B4-BE49-F238E27FC236}">
                <a16:creationId xmlns:a16="http://schemas.microsoft.com/office/drawing/2014/main" id="{A5722A13-AEEB-522D-5887-6C2B122FBEFF}"/>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7857" y="3495977"/>
            <a:ext cx="5077534" cy="3267531"/>
          </a:xfrm>
          <a:prstGeom prst="rect">
            <a:avLst/>
          </a:prstGeom>
        </p:spPr>
      </p:pic>
    </p:spTree>
    <p:extLst>
      <p:ext uri="{BB962C8B-B14F-4D97-AF65-F5344CB8AC3E}">
        <p14:creationId xmlns:p14="http://schemas.microsoft.com/office/powerpoint/2010/main" val="433375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05</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1846615" y="11291"/>
            <a:ext cx="7725986" cy="584775"/>
          </a:xfrm>
          <a:prstGeom prst="rect">
            <a:avLst/>
          </a:prstGeom>
          <a:noFill/>
        </p:spPr>
        <p:txBody>
          <a:bodyPr wrap="square" rtlCol="0">
            <a:spAutoFit/>
          </a:bodyPr>
          <a:lstStyle/>
          <a:p>
            <a:pPr algn="r" rtl="1"/>
            <a:r>
              <a:rPr lang="ar-SA" sz="3200" b="1" dirty="0"/>
              <a:t>التقديم :</a:t>
            </a:r>
            <a:r>
              <a:rPr lang="ar-JO" sz="3200" b="1" dirty="0"/>
              <a:t> </a:t>
            </a:r>
            <a:r>
              <a:rPr lang="ar-JO" sz="3200" b="1" dirty="0">
                <a:solidFill>
                  <a:srgbClr val="FF0000"/>
                </a:solidFill>
              </a:rPr>
              <a:t>مهمّة جماعيّة .</a:t>
            </a: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3">
            <a:extLst>
              <a:ext uri="{FF2B5EF4-FFF2-40B4-BE49-F238E27FC236}">
                <a16:creationId xmlns:a16="http://schemas.microsoft.com/office/drawing/2014/main" id="{2FC3215C-D3B7-6906-CC1F-48C6B2166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49"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0317" y="1053485"/>
            <a:ext cx="5494641" cy="2743583"/>
          </a:xfrm>
          <a:prstGeom prst="rect">
            <a:avLst/>
          </a:prstGeom>
        </p:spPr>
      </p:pic>
      <p:sp>
        <p:nvSpPr>
          <p:cNvPr id="7" name="TextBox 6"/>
          <p:cNvSpPr txBox="1"/>
          <p:nvPr/>
        </p:nvSpPr>
        <p:spPr>
          <a:xfrm>
            <a:off x="346623" y="2114761"/>
            <a:ext cx="3529550" cy="3539430"/>
          </a:xfrm>
          <a:prstGeom prst="rect">
            <a:avLst/>
          </a:prstGeom>
          <a:noFill/>
        </p:spPr>
        <p:txBody>
          <a:bodyPr wrap="square" rtlCol="0">
            <a:spAutoFit/>
          </a:bodyPr>
          <a:lstStyle/>
          <a:p>
            <a:pPr algn="r" rtl="1"/>
            <a:r>
              <a:rPr lang="ar-JO" sz="2800" b="1" dirty="0">
                <a:solidFill>
                  <a:schemeClr val="accent5">
                    <a:lumMod val="75000"/>
                  </a:schemeClr>
                </a:solidFill>
              </a:rPr>
              <a:t>1- فسّر الآية الكريمة و الحديث النبوي الشريف.</a:t>
            </a:r>
          </a:p>
          <a:p>
            <a:pPr algn="r" rtl="1"/>
            <a:endParaRPr lang="ar-JO" sz="2800" b="1" dirty="0">
              <a:solidFill>
                <a:schemeClr val="accent5">
                  <a:lumMod val="75000"/>
                </a:schemeClr>
              </a:solidFill>
            </a:endParaRPr>
          </a:p>
          <a:p>
            <a:pPr algn="r" rtl="1"/>
            <a:r>
              <a:rPr lang="ar-JO" sz="2800" b="1" dirty="0">
                <a:solidFill>
                  <a:schemeClr val="accent5">
                    <a:lumMod val="75000"/>
                  </a:schemeClr>
                </a:solidFill>
              </a:rPr>
              <a:t>2- وضّح معاني الكلمات الملوّنة.</a:t>
            </a:r>
          </a:p>
          <a:p>
            <a:pPr algn="r" rtl="1"/>
            <a:endParaRPr lang="ar-JO" sz="2800" b="1" dirty="0">
              <a:solidFill>
                <a:schemeClr val="accent5">
                  <a:lumMod val="75000"/>
                </a:schemeClr>
              </a:solidFill>
            </a:endParaRPr>
          </a:p>
          <a:p>
            <a:pPr algn="r" rtl="1"/>
            <a:r>
              <a:rPr lang="ar-JO" sz="2800" b="1" dirty="0">
                <a:solidFill>
                  <a:schemeClr val="accent5">
                    <a:lumMod val="75000"/>
                  </a:schemeClr>
                </a:solidFill>
              </a:rPr>
              <a:t>3- وظّف كلمة (السّبيل) في جملة مفيدة من إنشائكَ. </a:t>
            </a:r>
            <a:endParaRPr lang="en-US" sz="2800" b="1" dirty="0">
              <a:solidFill>
                <a:schemeClr val="accent5">
                  <a:lumMod val="75000"/>
                </a:schemeClr>
              </a:solidFill>
            </a:endParaRPr>
          </a:p>
        </p:txBody>
      </p:sp>
      <p:sp>
        <p:nvSpPr>
          <p:cNvPr id="5" name="Double Wave 4">
            <a:extLst>
              <a:ext uri="{FF2B5EF4-FFF2-40B4-BE49-F238E27FC236}">
                <a16:creationId xmlns:a16="http://schemas.microsoft.com/office/drawing/2014/main" id="{6B3E47FF-E571-5625-7066-39228AD41534}"/>
              </a:ext>
            </a:extLst>
          </p:cNvPr>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اللغة العربية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8" name="Double Wave 7">
            <a:extLst>
              <a:ext uri="{FF2B5EF4-FFF2-40B4-BE49-F238E27FC236}">
                <a16:creationId xmlns:a16="http://schemas.microsoft.com/office/drawing/2014/main" id="{1E8855C3-7124-19C6-B930-75991F70307D}"/>
              </a:ext>
            </a:extLst>
          </p:cNvPr>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الثامن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9" name="Double Wave 8">
            <a:extLst>
              <a:ext uri="{FF2B5EF4-FFF2-40B4-BE49-F238E27FC236}">
                <a16:creationId xmlns:a16="http://schemas.microsoft.com/office/drawing/2014/main" id="{D88A7C27-F6FE-FC54-12FE-49689D2CDB85}"/>
              </a:ext>
            </a:extLst>
          </p:cNvPr>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الأولى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0" name="Double Wave 9">
            <a:extLst>
              <a:ext uri="{FF2B5EF4-FFF2-40B4-BE49-F238E27FC236}">
                <a16:creationId xmlns:a16="http://schemas.microsoft.com/office/drawing/2014/main" id="{40C5058E-5AD8-3BAD-B260-1154BBE341DB}"/>
              </a:ext>
            </a:extLst>
          </p:cNvPr>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أقرأ بطلاقة وفهم </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4524" y="3499440"/>
            <a:ext cx="5077534" cy="3267531"/>
          </a:xfrm>
          <a:prstGeom prst="rect">
            <a:avLst/>
          </a:prstGeom>
        </p:spPr>
      </p:pic>
    </p:spTree>
    <p:extLst>
      <p:ext uri="{BB962C8B-B14F-4D97-AF65-F5344CB8AC3E}">
        <p14:creationId xmlns:p14="http://schemas.microsoft.com/office/powerpoint/2010/main" val="3038290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904</Words>
  <Application>Microsoft Office PowerPoint</Application>
  <PresentationFormat>Widescreen</PresentationFormat>
  <Paragraphs>213</Paragraphs>
  <Slides>17</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Adobe Arabic</vt:lpstr>
      <vt:lpstr>adonis-web</vt:lpstr>
      <vt:lpstr>AF_Najed</vt:lpstr>
      <vt:lpstr>AGA Aladdin Regular</vt:lpstr>
      <vt:lpstr>AGA Battouta Regular</vt:lpstr>
      <vt:lpstr>Arial</vt:lpstr>
      <vt:lpstr>Calibri</vt:lpstr>
      <vt:lpstr>Calibri Light</vt:lpstr>
      <vt:lpstr>GE SS Text Bold</vt:lpstr>
      <vt:lpstr>HelveticaNeueLT Arabic 45 Light</vt:lpstr>
      <vt:lpstr>HelveticaNeueLT Arabic 55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Maali</cp:lastModifiedBy>
  <cp:revision>164</cp:revision>
  <dcterms:created xsi:type="dcterms:W3CDTF">2019-06-13T08:00:41Z</dcterms:created>
  <dcterms:modified xsi:type="dcterms:W3CDTF">2025-09-06T11:46:46Z</dcterms:modified>
</cp:coreProperties>
</file>