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4" r:id="rId6"/>
    <p:sldId id="304" r:id="rId7"/>
    <p:sldId id="507" r:id="rId8"/>
    <p:sldId id="457" r:id="rId9"/>
    <p:sldId id="513" r:id="rId10"/>
    <p:sldId id="484" r:id="rId11"/>
    <p:sldId id="487" r:id="rId12"/>
    <p:sldId id="267" r:id="rId13"/>
    <p:sldId id="492" r:id="rId14"/>
    <p:sldId id="456" r:id="rId15"/>
    <p:sldId id="489" r:id="rId16"/>
    <p:sldId id="496" r:id="rId17"/>
    <p:sldId id="495" r:id="rId18"/>
    <p:sldId id="497" r:id="rId19"/>
    <p:sldId id="498" r:id="rId20"/>
    <p:sldId id="514" r:id="rId21"/>
    <p:sldId id="501" r:id="rId22"/>
    <p:sldId id="502" r:id="rId23"/>
    <p:sldId id="515" r:id="rId24"/>
    <p:sldId id="516" r:id="rId25"/>
    <p:sldId id="517" r:id="rId26"/>
    <p:sldId id="518" r:id="rId27"/>
    <p:sldId id="503" r:id="rId28"/>
    <p:sldId id="504" r:id="rId29"/>
    <p:sldId id="505" r:id="rId30"/>
    <p:sldId id="5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061" autoAdjust="0"/>
  </p:normalViewPr>
  <p:slideViewPr>
    <p:cSldViewPr snapToGrid="0" snapToObjects="1">
      <p:cViewPr varScale="1">
        <p:scale>
          <a:sx n="85" d="100"/>
          <a:sy n="85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AF767-3222-4A4B-99B4-DDDD5F897A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9C8B-33C6-4FDB-9D83-53AA5285C405}" type="pres">
      <dgm:prSet presAssocID="{E00AF767-3222-4A4B-99B4-DDDD5F897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C3EFA-5ED5-4C09-923E-32B0E0F89A58}" type="presOf" srcId="{E00AF767-3222-4A4B-99B4-DDDD5F897ADE}" destId="{516A9C8B-33C6-4FDB-9D83-53AA5285C4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AF767-3222-4A4B-99B4-DDDD5F897A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A9C8B-33C6-4FDB-9D83-53AA5285C405}" type="pres">
      <dgm:prSet presAssocID="{E00AF767-3222-4A4B-99B4-DDDD5F897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C3EFA-5ED5-4C09-923E-32B0E0F89A58}" type="presOf" srcId="{E00AF767-3222-4A4B-99B4-DDDD5F897ADE}" destId="{516A9C8B-33C6-4FDB-9D83-53AA5285C4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0C7B-F558-91E7-E255-2BDEFA6C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0BC84-1CF3-9AE9-2AD7-374960B85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9382-5F50-4C3D-FC16-9CC4E16C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AA1A-0650-FC51-04C3-86B9A08CB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0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3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2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0C7B-F558-91E7-E255-2BDEFA6C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0BC84-1CF3-9AE9-2AD7-374960B85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9382-5F50-4C3D-FC16-9CC4E16C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AA1A-0650-FC51-04C3-86B9A08CB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72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5F7-BFE6-95E9-EF30-C822A9E1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6856-77B8-B127-19AE-5DC14810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A641-CBAA-F4AB-5D28-6FE6266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52CB-FD92-E214-CFA3-DEDCFBD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B77-AE22-8ACC-211E-EA7B918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31C7-2222-7087-E22D-FE0A169C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6EFA-98CA-84FC-9DEE-5B07E3CA7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6112-B77B-AA02-B846-2EA0E16E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FD0F-8F15-2348-6610-7F2FA2F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DCB2-AD11-49E3-EC2C-AF67E972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EE4B5-F09F-A6AC-D44D-C8EA73F3D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97FAA-CEEA-91E9-03E3-473FDE6F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BAC0-B022-5FE5-A3E8-AB46161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021C-CC30-45C8-D182-9CCBA54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05FC-920B-924D-3A5E-BD958E0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1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3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4CBB-CFE7-FC0D-D2C6-9D9B9C4C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562-9FFF-B5B8-4024-DA0AB9E5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75EB-4A6D-C6D2-B97A-A871F700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092F-2A19-7BC6-C83E-63B76472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466-4CDE-7044-D216-BCF132B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345-9281-F43E-E93E-3995DBD8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2CDF-E48D-F802-DCF5-8A6F7976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D454-3A35-B6EA-38AE-5B486BC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D0E8-4E86-880A-49F1-7631FAB1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3F8B-EBF1-7C74-B560-A3392F7C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B95-68AF-C641-8764-AAF0BD1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E2C3-C962-8D1D-5716-C1741D0F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B0091-7E26-D7DF-51C8-2D66DB677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F17-0EFF-639E-2B64-733A8FD2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37FE-DAC0-025C-AC63-7B241D0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1ACF-A131-FAD0-9AEA-B48455AC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832-9FFD-9875-0CF5-8952C4E2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EDE0-B403-F1C4-F118-0C1950F9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157D-9885-4CEC-21C1-072345A2D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721F9-B4FC-5D92-2212-DEBFC48E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C3F3A-A4D5-C148-97D8-AC0EC3E5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70593-B07E-CFC8-5D61-14FCAD5E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389C6-2276-FEA4-8089-B45BE4A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3EFA7-93A4-8B99-5DA8-1C68ABA2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6D4-B80C-7ABC-D39A-DA3FE9F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08E08-D9DF-CB7D-CF09-4857E642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BBAE4-1609-7A1B-8388-E544022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57A21-96A8-FF03-2E8F-AFC3FAD7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975B5-2995-0600-AE19-D46588C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174FC-B912-72C7-3F66-BD19B81F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DFD0-AC01-0229-2F9B-C8811A90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9ABD-6B5A-209A-EADB-E00DBF2A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45C-F6F4-AE91-609E-2BF3500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09FF-4220-D48E-CBA8-BBA7C580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C782-FF05-DE37-E32C-20BE2B30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7FBA-2E34-5434-36FE-B5DB3A04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FA00-736A-EF54-BCAB-8F4B5387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B79-FC3A-5664-363E-1A5C219C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7DD83-2421-CB5D-90BC-C92752E4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746F-8F5E-AE97-94CE-7E841E12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D6F9-2D3A-4CA6-DD26-ED23168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2BB7-677B-E480-4F71-1D0694AF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84F41-58BE-6C5B-AE51-C2FE27E9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B3998-0ED4-084B-C00F-44CBC52A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8A84-10CF-C6DA-D21C-C9BE5A4A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1036-0864-D6EC-4812-E08CB21C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7EF-1A90-04C6-B62E-52AF03C47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BE69-F6A4-BE48-FFD5-737F1D5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8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الوحدة :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الأولى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الدرس :  </a:t>
            </a:r>
            <a:r>
              <a:rPr lang="en-US" sz="4400" dirty="0">
                <a:cs typeface="+mj-cs"/>
              </a:rPr>
              <a:t>  </a:t>
            </a:r>
            <a:r>
              <a:rPr lang="ar-JO" sz="4400" dirty="0">
                <a:cs typeface="+mj-cs"/>
              </a:rPr>
              <a:t>إطلالات على الإعجاز القرآني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المبحث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اللغة العربية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الصف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الفصل الأول </a:t>
            </a:r>
          </a:p>
          <a:p>
            <a:endParaRPr lang="ar-JO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FBAE8-C9C3-49A9-990F-DE3237BF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272301"/>
            <a:ext cx="167044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معجزات كونية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1EEE8FD-4DB2-4E70-85A5-7D30DC481DFB}"/>
              </a:ext>
            </a:extLst>
          </p:cNvPr>
          <p:cNvSpPr/>
          <p:nvPr/>
        </p:nvSpPr>
        <p:spPr>
          <a:xfrm>
            <a:off x="9676343" y="1383145"/>
            <a:ext cx="222705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ختامي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00:00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9889FD-ED08-88CA-EE05-44B36789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5" y="2242016"/>
            <a:ext cx="1536325" cy="1780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DE942-577E-4A2F-9D08-6162C4E49FE7}"/>
              </a:ext>
            </a:extLst>
          </p:cNvPr>
          <p:cNvSpPr txBox="1"/>
          <p:nvPr/>
        </p:nvSpPr>
        <p:spPr>
          <a:xfrm>
            <a:off x="2599765" y="2043953"/>
            <a:ext cx="8310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i="1" dirty="0"/>
              <a:t>الفلكي الذي أثبت حقيقة توسع الكون وتباعده هو:</a:t>
            </a:r>
            <a:r>
              <a:rPr lang="ar-JO" sz="2800" b="1" dirty="0"/>
              <a:t>:</a:t>
            </a:r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أ)</a:t>
            </a:r>
            <a:r>
              <a:rPr lang="ar-JO" sz="2800" dirty="0"/>
              <a:t>  مارتن ريس</a:t>
            </a:r>
            <a:r>
              <a:rPr lang="fa-IR" sz="2800" dirty="0"/>
              <a:t> </a:t>
            </a:r>
            <a:endParaRPr lang="ar-JO" sz="2800" dirty="0"/>
          </a:p>
          <a:p>
            <a:pPr algn="r" rtl="1"/>
            <a:endParaRPr lang="ar-JO" sz="2800" dirty="0"/>
          </a:p>
          <a:p>
            <a:pPr algn="r" rtl="1"/>
            <a:r>
              <a:rPr lang="fa-IR" sz="2800" dirty="0"/>
              <a:t>ب) </a:t>
            </a:r>
            <a:r>
              <a:rPr lang="ar-JO" sz="2800" dirty="0"/>
              <a:t>وليم هيرشل </a:t>
            </a:r>
          </a:p>
          <a:p>
            <a:pPr algn="r" rtl="1"/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/>
              <a:t>ج) </a:t>
            </a:r>
            <a:r>
              <a:rPr lang="ar-JO" sz="2800" dirty="0"/>
              <a:t>إدوين هابل </a:t>
            </a:r>
          </a:p>
          <a:p>
            <a:pPr algn="r" rtl="1"/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/>
              <a:t>د) </a:t>
            </a:r>
            <a:r>
              <a:rPr lang="ar-JO" sz="2800" dirty="0"/>
              <a:t>ف. م سلايفر</a:t>
            </a:r>
            <a:endParaRPr lang="fa-IR" sz="2800" dirty="0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829055C-B66F-4183-8972-7D3E2362C85A}"/>
              </a:ext>
            </a:extLst>
          </p:cNvPr>
          <p:cNvSpPr/>
          <p:nvPr/>
        </p:nvSpPr>
        <p:spPr>
          <a:xfrm>
            <a:off x="6096000" y="5303629"/>
            <a:ext cx="5987844" cy="945922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:الكون المعجز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66DF2-2C23-BDF2-57D1-54EFA6BB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48" y="1596833"/>
            <a:ext cx="7070635" cy="437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4AD6-285F-936E-A10C-534043C3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1D159855-38B5-D202-0FCA-58F72AA0CF88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72CB9033-0D66-7CF1-1787-2AD5D5C049BE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D897F1DE-3B02-9FC6-422B-DE633FE56F0A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820C2B7E-EC41-D203-BFB1-D9C1B157BEB8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4DBD3BBA-BCC0-E151-A888-D81691F148C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857AC70-E083-1C6D-F9EC-687F2C76F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1EFA7E45-B3D1-19C7-C34E-841C054B6ED5}"/>
              </a:ext>
            </a:extLst>
          </p:cNvPr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9845C-6448-5653-888C-9BFBC183EA16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F7E1A995-3F25-460C-F366-5072490B469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A16E007-277F-860D-C801-F00E1DD6ED0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FF8E5AEF-346C-F962-A3E6-6DDA6C158285}"/>
              </a:ext>
            </a:extLst>
          </p:cNvPr>
          <p:cNvSpPr/>
          <p:nvPr/>
        </p:nvSpPr>
        <p:spPr>
          <a:xfrm>
            <a:off x="1467387" y="2947521"/>
            <a:ext cx="3306108" cy="3605710"/>
          </a:xfrm>
          <a:prstGeom prst="roundRect">
            <a:avLst>
              <a:gd name="adj" fmla="val 17766"/>
            </a:avLst>
          </a:prstGeom>
          <a:solidFill>
            <a:srgbClr val="FCACC4">
              <a:alpha val="91252"/>
            </a:srgbClr>
          </a:solidFill>
          <a:ln w="12700">
            <a:miter lim="400000"/>
          </a:ln>
        </p:spPr>
        <p:txBody>
          <a:bodyPr lIns="37204" tIns="37204" rIns="37204" bIns="37204" anchor="ctr"/>
          <a:lstStyle/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درجة الإتقان عالية </a:t>
            </a:r>
          </a:p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متوسطة </a:t>
            </a:r>
          </a:p>
          <a:p>
            <a:pPr algn="ctr" defTabSz="570460" rtl="1" hangingPunct="0"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ج- قليلة </a:t>
            </a:r>
            <a:endParaRPr sz="4000" kern="0" dirty="0">
              <a:solidFill>
                <a:srgbClr val="00B050"/>
              </a:solidFill>
              <a:latin typeface="Geeza Pro Regular"/>
              <a:ea typeface="Geeza Pro Regular"/>
              <a:cs typeface="Geeza Pro Regular"/>
              <a:sym typeface="Geeza Pro Regular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8F70701-A94C-4086-64E9-482F2FB17738}"/>
              </a:ext>
            </a:extLst>
          </p:cNvPr>
          <p:cNvSpPr/>
          <p:nvPr/>
        </p:nvSpPr>
        <p:spPr>
          <a:xfrm>
            <a:off x="3530290" y="1515865"/>
            <a:ext cx="5608320" cy="179832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</a:rPr>
              <a:t>أقيم تعلمي ودرجة اتقاني للنتاجات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9533FA96-EEEB-2C04-D894-151A00E77F7F}"/>
              </a:ext>
            </a:extLst>
          </p:cNvPr>
          <p:cNvSpPr/>
          <p:nvPr/>
        </p:nvSpPr>
        <p:spPr>
          <a:xfrm>
            <a:off x="8279904" y="3251200"/>
            <a:ext cx="3431661" cy="2743200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JO" dirty="0">
                <a:solidFill>
                  <a:schemeClr val="bg1"/>
                </a:solidFill>
              </a:rPr>
              <a:t> الكون متمدد إعجاز علمي قبل أن يُكتشف في القرن العشرين</a:t>
            </a:r>
            <a:endParaRPr lang="ar-JO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905A7E7-14D4-8721-F390-1409830C0924}"/>
              </a:ext>
            </a:extLst>
          </p:cNvPr>
          <p:cNvSpPr/>
          <p:nvPr/>
        </p:nvSpPr>
        <p:spPr>
          <a:xfrm>
            <a:off x="342771" y="1837417"/>
            <a:ext cx="2319149" cy="10358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التقويم الذاتي 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C9907A5-C9EC-DCE9-641E-2ED56334DC42}"/>
              </a:ext>
            </a:extLst>
          </p:cNvPr>
          <p:cNvSpPr/>
          <p:nvPr/>
        </p:nvSpPr>
        <p:spPr>
          <a:xfrm>
            <a:off x="9509760" y="1763153"/>
            <a:ext cx="2201805" cy="888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تقويم الأقران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EE39E-0AC4-6234-F238-A0BCD7B5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7" y="2894537"/>
            <a:ext cx="1160942" cy="1780186"/>
          </a:xfrm>
          <a:prstGeom prst="rect">
            <a:avLst/>
          </a:prstGeom>
        </p:spPr>
      </p:pic>
      <p:pic>
        <p:nvPicPr>
          <p:cNvPr id="2050" name="Picture 2" descr="مدخل إلى التقييم الذاتي – أفكار الكتب من أخضر">
            <a:extLst>
              <a:ext uri="{FF2B5EF4-FFF2-40B4-BE49-F238E27FC236}">
                <a16:creationId xmlns:a16="http://schemas.microsoft.com/office/drawing/2014/main" id="{FAE3A830-86D3-49BB-A2F9-D60E9CE9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50" y="341003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الكون المُعجز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6355DA-3F16-4A6E-A8D1-BC1E27FA1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076" y="1230630"/>
            <a:ext cx="7637217" cy="47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010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lang="ar-JO" sz="1600" b="1" kern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الكون المعجز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630EDAE-8508-DB9C-4E88-1F8F0127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6967574" y="1520361"/>
            <a:ext cx="3788135" cy="14088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الحائط المتكلم 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1686106" y="1157248"/>
            <a:ext cx="19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87FC6-098D-49E9-9992-8B2CAF55285D}"/>
              </a:ext>
            </a:extLst>
          </p:cNvPr>
          <p:cNvSpPr txBox="1"/>
          <p:nvPr/>
        </p:nvSpPr>
        <p:spPr>
          <a:xfrm>
            <a:off x="5215752" y="4612406"/>
            <a:ext cx="6563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كيف ساعدت النجوم في تسهيل تنقلات العرب </a:t>
            </a:r>
            <a:r>
              <a:rPr lang="ar-JO" sz="4000" dirty="0" smtClean="0"/>
              <a:t>قديمًا</a:t>
            </a:r>
            <a:r>
              <a:rPr lang="ar-JO" sz="4000" dirty="0"/>
              <a:t>؟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E3A58-3994-4FD1-BEDC-B14EC9D68840}"/>
              </a:ext>
            </a:extLst>
          </p:cNvPr>
          <p:cNvSpPr txBox="1"/>
          <p:nvPr/>
        </p:nvSpPr>
        <p:spPr>
          <a:xfrm>
            <a:off x="5610768" y="1022189"/>
            <a:ext cx="271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الربط مع مادة الجغرافيا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B744F-6BBE-4220-A6A5-078E0B782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" y="1830509"/>
            <a:ext cx="4596182" cy="2927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4976C9-FBA2-4F5E-829A-F3F7B365CB62}"/>
              </a:ext>
            </a:extLst>
          </p:cNvPr>
          <p:cNvSpPr/>
          <p:nvPr/>
        </p:nvSpPr>
        <p:spPr>
          <a:xfrm>
            <a:off x="5169894" y="29937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"</a:t>
            </a:r>
            <a:r>
              <a:rPr lang="fa-IR" sz="3200" b="1" dirty="0">
                <a:solidFill>
                  <a:srgbClr val="C00000"/>
                </a:solidFill>
              </a:rPr>
              <a:t>وَهُوَ الَّذِي جَعَلَ لَكُمُ النُّجُومَ لِتَهْتَدُوا بِهَا فِي ظُلُمَاتِ الْبَرِّ وَالْبَحْرِ ۗ قَدْ فَصَّلْنَا الْآيَاتِ لِقَوْمٍ يَعْلَمُونَ" من سورة الأنعام (الآية 97)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7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444485D4-B241-52A8-C768-53AADB1A7459}"/>
              </a:ext>
            </a:extLst>
          </p:cNvPr>
          <p:cNvSpPr/>
          <p:nvPr/>
        </p:nvSpPr>
        <p:spPr>
          <a:xfrm>
            <a:off x="9964553" y="1428879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24460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الكون المُعجز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3" y="405790"/>
            <a:ext cx="650166" cy="644038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E93F671-8592-936B-8B1D-97B79A98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1BE623A-B91A-B257-886F-6B440E3D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33" y="1911682"/>
            <a:ext cx="1670449" cy="178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608499-8A3C-4DB7-92C6-F7ED4082279D}"/>
              </a:ext>
            </a:extLst>
          </p:cNvPr>
          <p:cNvSpPr txBox="1"/>
          <p:nvPr/>
        </p:nvSpPr>
        <p:spPr>
          <a:xfrm>
            <a:off x="2202282" y="1837418"/>
            <a:ext cx="76827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قال تعالى " كلُّ في فلك يسبحون " الأنبياء 33 ، وهذه الآية تشير إلى أن:</a:t>
            </a:r>
          </a:p>
          <a:p>
            <a:pPr algn="r" rtl="1"/>
            <a:r>
              <a:rPr lang="ar-JO" sz="2800" b="1" dirty="0"/>
              <a:t> </a:t>
            </a:r>
          </a:p>
          <a:p>
            <a:pPr marL="342900" indent="-342900" algn="r" rtl="1">
              <a:buAutoNum type="arabic1Minus"/>
            </a:pPr>
            <a:r>
              <a:rPr lang="ar-JO" sz="2800" b="1" dirty="0"/>
              <a:t> الأجرام السماوية تتحرك في مسارات محددة .</a:t>
            </a:r>
          </a:p>
          <a:p>
            <a:pPr marL="342900" indent="-342900" algn="r" rtl="1">
              <a:buAutoNum type="arabic1Minus"/>
            </a:pPr>
            <a:r>
              <a:rPr lang="ar-JO" sz="2800" b="1" dirty="0"/>
              <a:t>الشمس والقمر من آيات الله تعالى .</a:t>
            </a:r>
          </a:p>
          <a:p>
            <a:pPr marL="342900" indent="-342900" algn="r" rtl="1">
              <a:buAutoNum type="arabic1Minus"/>
            </a:pPr>
            <a:r>
              <a:rPr lang="ar-JO" sz="2800" b="1" dirty="0"/>
              <a:t>مواقع النجوم متحركة .</a:t>
            </a:r>
          </a:p>
          <a:p>
            <a:pPr marL="342900" indent="-342900" algn="r" rtl="1">
              <a:buAutoNum type="arabic1Minus"/>
            </a:pPr>
            <a:r>
              <a:rPr lang="ar-JO" sz="2800" b="1" dirty="0"/>
              <a:t> اختلاف الليل والنهار دليل على قدرة الله تعالى .</a:t>
            </a:r>
            <a:endParaRPr lang="en-US" sz="2800" b="1" dirty="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38196CC-7A36-40A3-A496-D7CE6866AB02}"/>
              </a:ext>
            </a:extLst>
          </p:cNvPr>
          <p:cNvSpPr/>
          <p:nvPr/>
        </p:nvSpPr>
        <p:spPr>
          <a:xfrm>
            <a:off x="3675529" y="2985247"/>
            <a:ext cx="6808830" cy="706621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1242" y="47573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7800BF-0E7D-41B0-9D0D-812DDF10777F}"/>
              </a:ext>
            </a:extLst>
          </p:cNvPr>
          <p:cNvGraphicFramePr/>
          <p:nvPr/>
        </p:nvGraphicFramePr>
        <p:xfrm>
          <a:off x="5614219" y="3264310"/>
          <a:ext cx="621030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6386B7-C0CA-4855-A58A-06E9B12C3FDD}"/>
              </a:ext>
            </a:extLst>
          </p:cNvPr>
          <p:cNvSpPr/>
          <p:nvPr/>
        </p:nvSpPr>
        <p:spPr>
          <a:xfrm>
            <a:off x="7137031" y="3112233"/>
            <a:ext cx="4811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/>
          </a:p>
          <a:p>
            <a:pPr lvl="0" algn="r" rtl="1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5EE2EFEA-88AE-4DBF-98D5-2E246E7E9450}"/>
              </a:ext>
            </a:extLst>
          </p:cNvPr>
          <p:cNvSpPr/>
          <p:nvPr/>
        </p:nvSpPr>
        <p:spPr>
          <a:xfrm flipH="1">
            <a:off x="2790618" y="-465751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r>
              <a:rPr lang="fa-IR" dirty="0"/>
              <a:t>نشاط تعاوني </a:t>
            </a:r>
            <a:r>
              <a:rPr lang="en-US" dirty="0"/>
              <a:t>Rally Robin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5BB585-DBE7-406B-A02E-607A5DFC11F3}"/>
              </a:ext>
            </a:extLst>
          </p:cNvPr>
          <p:cNvSpPr txBox="1"/>
          <p:nvPr/>
        </p:nvSpPr>
        <p:spPr>
          <a:xfrm>
            <a:off x="8324380" y="1756922"/>
            <a:ext cx="38160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/>
              <a:t>بعد قراءتك للنص أجب عن الأسئلة الآتية </a:t>
            </a:r>
            <a:r>
              <a:rPr lang="ar-JO" sz="2000" b="1" dirty="0" smtClean="0"/>
              <a:t>: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1- ما الفكرة الرئيسة من النص ؟</a:t>
            </a:r>
          </a:p>
          <a:p>
            <a:pPr algn="r" rtl="1"/>
            <a:r>
              <a:rPr lang="ar-JO" sz="2000" b="1" dirty="0"/>
              <a:t>2- ما معنى الكلمتين الآتيتين وجذرهما؟</a:t>
            </a:r>
          </a:p>
          <a:p>
            <a:pPr algn="r" rtl="1"/>
            <a:r>
              <a:rPr lang="ar-JO" sz="2000" b="1" dirty="0"/>
              <a:t> متباينة : </a:t>
            </a:r>
          </a:p>
          <a:p>
            <a:pPr algn="r" rtl="1"/>
            <a:r>
              <a:rPr lang="ar-JO" sz="2000" b="1" dirty="0"/>
              <a:t>إفنائه :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3- ما دلالة الجملة " كشفت عنها الاكتشافات العلمية  الحاضرة كما يتجلى الصبح لذي عينين </a:t>
            </a:r>
            <a:r>
              <a:rPr lang="ar-JO" sz="2000" b="1" dirty="0" smtClean="0"/>
              <a:t>".</a:t>
            </a:r>
            <a:endParaRPr lang="ar-JO" sz="2000" b="1" dirty="0"/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4- جاء في قوله  تعالى " فلا أقسم بمواقع النجوم* وإنه لقسم لو تعلمون عظيم "</a:t>
            </a:r>
          </a:p>
          <a:p>
            <a:pPr algn="r" rtl="1"/>
            <a:r>
              <a:rPr lang="ar-JO" sz="2000" b="1" dirty="0"/>
              <a:t> ما دلالة نفي القسم ، ثم إثباته ؟</a:t>
            </a:r>
          </a:p>
          <a:p>
            <a:pPr algn="r" rtl="1"/>
            <a:endParaRPr lang="ar-J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97" y="999406"/>
            <a:ext cx="4561483" cy="4238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2" y="985193"/>
            <a:ext cx="3825910" cy="398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" y="4905587"/>
            <a:ext cx="3591400" cy="19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1242" y="47573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7800BF-0E7D-41B0-9D0D-812DDF10777F}"/>
              </a:ext>
            </a:extLst>
          </p:cNvPr>
          <p:cNvGraphicFramePr/>
          <p:nvPr/>
        </p:nvGraphicFramePr>
        <p:xfrm>
          <a:off x="5614219" y="3264310"/>
          <a:ext cx="621030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6386B7-C0CA-4855-A58A-06E9B12C3FDD}"/>
              </a:ext>
            </a:extLst>
          </p:cNvPr>
          <p:cNvSpPr/>
          <p:nvPr/>
        </p:nvSpPr>
        <p:spPr>
          <a:xfrm>
            <a:off x="7137031" y="3112233"/>
            <a:ext cx="4811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/>
          </a:p>
          <a:p>
            <a:pPr lvl="0" algn="r" rtl="1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5EE2EFEA-88AE-4DBF-98D5-2E246E7E9450}"/>
              </a:ext>
            </a:extLst>
          </p:cNvPr>
          <p:cNvSpPr/>
          <p:nvPr/>
        </p:nvSpPr>
        <p:spPr>
          <a:xfrm flipH="1">
            <a:off x="2790618" y="-465751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r>
              <a:rPr lang="fa-IR" dirty="0"/>
              <a:t>نشاط تعاوني </a:t>
            </a:r>
            <a:r>
              <a:rPr lang="en-US" dirty="0"/>
              <a:t>Rally Robin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5BB585-DBE7-406B-A02E-607A5DFC11F3}"/>
              </a:ext>
            </a:extLst>
          </p:cNvPr>
          <p:cNvSpPr txBox="1"/>
          <p:nvPr/>
        </p:nvSpPr>
        <p:spPr>
          <a:xfrm>
            <a:off x="6615479" y="1756922"/>
            <a:ext cx="55249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/>
              <a:t>بعد قراءتك للنص أجب عن الأسئلة الآتية </a:t>
            </a:r>
            <a:r>
              <a:rPr lang="ar-JO" sz="2000" b="1" dirty="0" smtClean="0"/>
              <a:t>: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1- ما الفكرة الرئيسة من النص </a:t>
            </a:r>
            <a:r>
              <a:rPr lang="ar-JO" sz="2000" b="1" dirty="0" smtClean="0"/>
              <a:t>؟ </a:t>
            </a:r>
            <a:r>
              <a:rPr lang="ar-JO" sz="2000" dirty="0">
                <a:solidFill>
                  <a:srgbClr val="C00000"/>
                </a:solidFill>
              </a:rPr>
              <a:t>عظمة القسم بمواقع النجوم 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2- ما معنى الكلمتين الآتيتين وجذرهما؟</a:t>
            </a:r>
          </a:p>
          <a:p>
            <a:pPr algn="r" rtl="1"/>
            <a:r>
              <a:rPr lang="ar-JO" sz="2000" b="1" dirty="0"/>
              <a:t> متباينة : </a:t>
            </a:r>
            <a:r>
              <a:rPr lang="ar-JO" sz="2000" b="1" dirty="0" smtClean="0">
                <a:solidFill>
                  <a:srgbClr val="C00000"/>
                </a:solidFill>
              </a:rPr>
              <a:t>بَ يَ نَ     </a:t>
            </a:r>
            <a:r>
              <a:rPr lang="ar-JO" sz="2000" b="1" dirty="0">
                <a:solidFill>
                  <a:srgbClr val="C00000"/>
                </a:solidFill>
              </a:rPr>
              <a:t>معناها </a:t>
            </a:r>
            <a:r>
              <a:rPr lang="ar-JO" sz="2000" b="1" dirty="0" smtClean="0">
                <a:solidFill>
                  <a:srgbClr val="C00000"/>
                </a:solidFill>
              </a:rPr>
              <a:t>: </a:t>
            </a:r>
            <a:r>
              <a:rPr lang="ar-JO" sz="2000" b="1" dirty="0">
                <a:solidFill>
                  <a:srgbClr val="C00000"/>
                </a:solidFill>
              </a:rPr>
              <a:t>مختلفة </a:t>
            </a:r>
            <a:r>
              <a:rPr lang="ar-JO" sz="2000" b="1" dirty="0" smtClean="0">
                <a:solidFill>
                  <a:srgbClr val="C00000"/>
                </a:solidFill>
              </a:rPr>
              <a:t>ومتفاوتة </a:t>
            </a:r>
            <a:r>
              <a:rPr lang="ar-JO" sz="2000" b="1" dirty="0">
                <a:solidFill>
                  <a:srgbClr val="C00000"/>
                </a:solidFill>
              </a:rPr>
              <a:t>ومتباعدة 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/>
              <a:t>إفنائه </a:t>
            </a:r>
            <a:r>
              <a:rPr lang="ar-JO" sz="2000" b="1" dirty="0" smtClean="0"/>
              <a:t>: </a:t>
            </a:r>
            <a:r>
              <a:rPr lang="ar-JO" sz="2000" b="1" dirty="0" smtClean="0">
                <a:solidFill>
                  <a:srgbClr val="C00000"/>
                </a:solidFill>
              </a:rPr>
              <a:t>فَ نَ يَ        معناها : </a:t>
            </a:r>
            <a:r>
              <a:rPr lang="ar-JO" sz="2000" b="1" dirty="0">
                <a:solidFill>
                  <a:srgbClr val="C00000"/>
                </a:solidFill>
              </a:rPr>
              <a:t>إنهاؤه وإعدامه </a:t>
            </a:r>
          </a:p>
          <a:p>
            <a:pPr algn="r" rtl="1"/>
            <a:endParaRPr lang="ar-JO" sz="2000" b="1" dirty="0"/>
          </a:p>
          <a:p>
            <a:pPr algn="r" rtl="1"/>
            <a:r>
              <a:rPr lang="ar-JO" sz="2000" b="1" dirty="0" smtClean="0"/>
              <a:t>3- </a:t>
            </a:r>
            <a:r>
              <a:rPr lang="ar-JO" sz="2000" b="1" dirty="0"/>
              <a:t>جاء في قوله  تعالى " فلا أقسم بمواقع النجوم* وإنه لقسم لو تعلمون عظيم "</a:t>
            </a:r>
          </a:p>
          <a:p>
            <a:pPr algn="r" rtl="1"/>
            <a:r>
              <a:rPr lang="ar-JO" sz="2000" b="1" dirty="0"/>
              <a:t> ما دلالة نفي القسم ، ثم إثباته ؟</a:t>
            </a:r>
          </a:p>
          <a:p>
            <a:pPr algn="r" rtl="1"/>
            <a:r>
              <a:rPr lang="ar-JO" sz="2400" b="1" dirty="0">
                <a:solidFill>
                  <a:srgbClr val="C00000"/>
                </a:solidFill>
              </a:rPr>
              <a:t>دلالة نفيه ثم دلالة إثباته:  لأن الأمر أوضح من أن يحتاج إلى قسم أصلًا، فضلًا عن عظمة هذا القسم، للتنويه بشأن مواقع النجوم.</a:t>
            </a:r>
          </a:p>
          <a:p>
            <a:pPr algn="r" rtl="1"/>
            <a:endParaRPr lang="ar-J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43" y="1663303"/>
            <a:ext cx="3495336" cy="3247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" y="1049828"/>
            <a:ext cx="3084511" cy="3210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" y="4232778"/>
            <a:ext cx="2979856" cy="16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الكون المُعجز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F8EA5-2A79-48DC-8149-EAD9AE3F60D4}"/>
              </a:ext>
            </a:extLst>
          </p:cNvPr>
          <p:cNvSpPr txBox="1"/>
          <p:nvPr/>
        </p:nvSpPr>
        <p:spPr>
          <a:xfrm>
            <a:off x="2178424" y="1403113"/>
            <a:ext cx="7622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تدل الآية  الكريمة " والسماء ذات الحُبك " على :</a:t>
            </a:r>
          </a:p>
          <a:p>
            <a:pPr algn="r" rtl="1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أ) </a:t>
            </a:r>
            <a:r>
              <a:rPr lang="ar-JO" sz="2400" dirty="0" smtClean="0"/>
              <a:t>شدّة اتّساع </a:t>
            </a:r>
            <a:r>
              <a:rPr lang="ar-JO" sz="2400" dirty="0"/>
              <a:t>الكون .</a:t>
            </a:r>
          </a:p>
          <a:p>
            <a:pPr algn="r" rtl="1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ب) </a:t>
            </a:r>
            <a:r>
              <a:rPr lang="ar-JO" sz="2400" dirty="0"/>
              <a:t>مواقع النجوم </a:t>
            </a:r>
            <a:r>
              <a:rPr lang="ar-JO" sz="2400" dirty="0" smtClean="0"/>
              <a:t>مُتغيرة .</a:t>
            </a:r>
            <a:endParaRPr lang="ar-JO" sz="2400" dirty="0"/>
          </a:p>
          <a:p>
            <a:pPr algn="r" rtl="1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ج) </a:t>
            </a:r>
            <a:r>
              <a:rPr lang="ar-JO" sz="2400" dirty="0"/>
              <a:t>ذات ترابط </a:t>
            </a:r>
            <a:r>
              <a:rPr lang="ar-JO" sz="2400" dirty="0" smtClean="0"/>
              <a:t>مُحكم  </a:t>
            </a:r>
            <a:r>
              <a:rPr lang="ar-JO" sz="2400" dirty="0"/>
              <a:t>في كل </a:t>
            </a:r>
            <a:r>
              <a:rPr lang="ar-JO" sz="2400" dirty="0" smtClean="0"/>
              <a:t>جزئيّة </a:t>
            </a:r>
            <a:r>
              <a:rPr lang="ar-JO" sz="2400" dirty="0"/>
              <a:t>من جزئياتها </a:t>
            </a:r>
            <a:r>
              <a:rPr lang="ar-JO" sz="2400" dirty="0" smtClean="0"/>
              <a:t>.</a:t>
            </a:r>
            <a:endParaRPr lang="ar-JO" sz="2400" dirty="0"/>
          </a:p>
          <a:p>
            <a:pPr algn="r" rtl="1"/>
            <a:r>
              <a:rPr lang="fa-IR" sz="2400" dirty="0"/>
              <a:t/>
            </a:r>
            <a:br>
              <a:rPr lang="fa-IR" sz="2400" dirty="0"/>
            </a:br>
            <a:r>
              <a:rPr lang="fa-IR" sz="2400" dirty="0"/>
              <a:t>د) </a:t>
            </a:r>
            <a:r>
              <a:rPr lang="ar-JO" sz="2400" dirty="0"/>
              <a:t>الكون </a:t>
            </a:r>
            <a:r>
              <a:rPr lang="ar-JO" sz="2400" dirty="0" smtClean="0"/>
              <a:t>خُلِق </a:t>
            </a:r>
            <a:r>
              <a:rPr lang="ar-JO" sz="2400" dirty="0"/>
              <a:t>من العدم </a:t>
            </a:r>
            <a:r>
              <a:rPr lang="ar-JO" sz="2400" dirty="0" smtClean="0"/>
              <a:t>.</a:t>
            </a:r>
            <a:endParaRPr lang="en-US" sz="2400" b="1" dirty="0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DDEAD15-26EA-4B3D-9F41-C96AB0EC54B2}"/>
              </a:ext>
            </a:extLst>
          </p:cNvPr>
          <p:cNvSpPr/>
          <p:nvPr/>
        </p:nvSpPr>
        <p:spPr>
          <a:xfrm>
            <a:off x="4524026" y="3339584"/>
            <a:ext cx="5987844" cy="945922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480" y="1962502"/>
            <a:ext cx="80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/>
              <a:t>1+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48902" y="129918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40E5ECC-701D-4293-85E7-756FB6AEE7A2}"/>
              </a:ext>
            </a:extLst>
          </p:cNvPr>
          <p:cNvSpPr/>
          <p:nvPr/>
        </p:nvSpPr>
        <p:spPr>
          <a:xfrm>
            <a:off x="306444" y="1837418"/>
            <a:ext cx="2060238" cy="968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i="1" dirty="0"/>
              <a:t>التبادل الثنائي (</a:t>
            </a:r>
            <a:r>
              <a:rPr lang="en-US" i="1" dirty="0"/>
              <a:t>Pair-Share)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97650-4914-42C7-A259-DA452F5A9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1" y="3354080"/>
            <a:ext cx="6041372" cy="33825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8C96B6-F854-4ABC-8BB4-A534B1C843E3}"/>
              </a:ext>
            </a:extLst>
          </p:cNvPr>
          <p:cNvSpPr/>
          <p:nvPr/>
        </p:nvSpPr>
        <p:spPr>
          <a:xfrm>
            <a:off x="8946327" y="1201273"/>
            <a:ext cx="650166" cy="52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1+2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41BB53-5F05-4300-97FA-46E683C09699}"/>
              </a:ext>
            </a:extLst>
          </p:cNvPr>
          <p:cNvSpPr/>
          <p:nvPr/>
        </p:nvSpPr>
        <p:spPr>
          <a:xfrm>
            <a:off x="3452097" y="2688534"/>
            <a:ext cx="650166" cy="52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3+4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22" y="1908572"/>
            <a:ext cx="5783142" cy="3672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75701" y="132804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ص20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8731" y="2765782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ص20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إطلالات على الإعجاز القرآني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002649" y="1744971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BE96BB-EF9E-148A-85E2-4E6A7DAD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75" y="2001268"/>
            <a:ext cx="1670449" cy="1780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39BB4-7DEC-4120-B731-87DC63F77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0630"/>
            <a:ext cx="9543929" cy="5421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F76A11-9420-4F8C-99E8-01596E560788}"/>
              </a:ext>
            </a:extLst>
          </p:cNvPr>
          <p:cNvSpPr txBox="1"/>
          <p:nvPr/>
        </p:nvSpPr>
        <p:spPr>
          <a:xfrm>
            <a:off x="928080" y="1262006"/>
            <a:ext cx="607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إطلالات على الإعجاز القرآني </a:t>
            </a:r>
            <a:endParaRPr lang="en-US" sz="4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F8E26-D94B-49F0-A9BB-8C89FF584BDD}"/>
              </a:ext>
            </a:extLst>
          </p:cNvPr>
          <p:cNvSpPr txBox="1"/>
          <p:nvPr/>
        </p:nvSpPr>
        <p:spPr>
          <a:xfrm>
            <a:off x="2376852" y="2461405"/>
            <a:ext cx="6892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أن يقرأ الطالب النص قراءة سليمة </a:t>
            </a:r>
            <a:endParaRPr lang="en-US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أن يعي الطالب إعجاز القرآن في حقيقة توسع الكون .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40E5ECC-701D-4293-85E7-756FB6AEE7A2}"/>
              </a:ext>
            </a:extLst>
          </p:cNvPr>
          <p:cNvSpPr/>
          <p:nvPr/>
        </p:nvSpPr>
        <p:spPr>
          <a:xfrm>
            <a:off x="0" y="1871475"/>
            <a:ext cx="2060238" cy="968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i="1" dirty="0"/>
              <a:t>التبادل الثنائي (</a:t>
            </a:r>
            <a:r>
              <a:rPr lang="en-US" i="1" dirty="0"/>
              <a:t>Pair-Share)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56" y="1149490"/>
            <a:ext cx="8797663" cy="5586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21222" y="1216672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التغذية الراجعة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746752" y="4471158"/>
            <a:ext cx="157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التفتيق والانفجار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8865374" y="5212439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الدّخان الكوني</a:t>
            </a:r>
            <a:endParaRPr lang="en-US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5327226" y="4441689"/>
            <a:ext cx="34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انفصال الكتلة الأولى وتحوّلها إلى دخان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5520387" y="5065245"/>
            <a:ext cx="3033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JO" b="1" dirty="0" smtClean="0">
                <a:solidFill>
                  <a:srgbClr val="FF0000"/>
                </a:solidFill>
              </a:rPr>
              <a:t>تحوُّل المادّة الأوّلية إلى سحابة دُخانيّة 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كونيّة بعد الانفجار، وهي المادة التي 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خلقت منها السّماوات والأرض.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704733" y="6011966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بناء السّماء بإحكام وترتيب دقيق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1631142" y="4471158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"ففتقناهما وجعلنا من الماء كلّ شيءٍ حي"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2235112" y="5240902"/>
            <a:ext cx="312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"ثمّ استوى إلى السّماء وهي دخان"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2050367" y="5873860"/>
            <a:ext cx="3276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"والسّماء ذات الحُبُك"</a:t>
            </a:r>
          </a:p>
          <a:p>
            <a:pPr algn="r"/>
            <a:r>
              <a:rPr lang="ar-JO" sz="2000" b="1" dirty="0" smtClean="0">
                <a:solidFill>
                  <a:srgbClr val="FF0000"/>
                </a:solidFill>
              </a:rPr>
              <a:t>"والسّماء بنيناها بأيدٍ وإنّا لموسعون"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259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40E5ECC-701D-4293-85E7-756FB6AEE7A2}"/>
              </a:ext>
            </a:extLst>
          </p:cNvPr>
          <p:cNvSpPr/>
          <p:nvPr/>
        </p:nvSpPr>
        <p:spPr>
          <a:xfrm>
            <a:off x="306444" y="1837418"/>
            <a:ext cx="2060238" cy="968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i="1" dirty="0"/>
              <a:t>التبادل الثنائي (</a:t>
            </a:r>
            <a:r>
              <a:rPr lang="en-US" i="1" dirty="0"/>
              <a:t>Pair-Share)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97650-4914-42C7-A259-DA452F5A9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78" y="1721180"/>
            <a:ext cx="9098638" cy="50943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76343" y="1240720"/>
            <a:ext cx="2042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التغذية الرّاجعة ص20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017" y="4164422"/>
            <a:ext cx="4437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السّماء ليست فراغًا كما كانَ يُعتقد بل مبنيّة بإحكام وترابط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 شديد وهذا لم يكن معروفًا قبل العلم الحديث.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74746" y="4966665"/>
            <a:ext cx="4073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السّماء ذات كثافات مُتباينة في أجزائها المختلفة... ، </a:t>
            </a:r>
          </a:p>
          <a:p>
            <a:pPr algn="r"/>
            <a:r>
              <a:rPr lang="ar-JO" b="1" dirty="0" smtClean="0">
                <a:solidFill>
                  <a:srgbClr val="FF0000"/>
                </a:solidFill>
              </a:rPr>
              <a:t>وهذا ما تفيده كلمة الحُبك.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6580" y="5707557"/>
            <a:ext cx="6048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الأبعاد الشاسعة التي تفصل النجوم عنّا، الضوء الذي </a:t>
            </a:r>
          </a:p>
          <a:p>
            <a:r>
              <a:rPr lang="ar-JO" b="1" dirty="0" smtClean="0">
                <a:solidFill>
                  <a:srgbClr val="FF0000"/>
                </a:solidFill>
              </a:rPr>
              <a:t>نراه من النجوم هو من مواقعها التي مرت بها لأنّ النجوم</a:t>
            </a:r>
          </a:p>
          <a:p>
            <a:r>
              <a:rPr lang="ar-JO" b="1" dirty="0" smtClean="0">
                <a:solidFill>
                  <a:srgbClr val="FF0000"/>
                </a:solidFill>
              </a:rPr>
              <a:t> تبعد عنا مسافات هائلة فما نراه ليست النجوم نفسها بل مواقعها التي مرّت بها.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948902" y="101522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</a:t>
            </a:r>
            <a:r>
              <a:rPr lang="ar-J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تكويني</a:t>
            </a:r>
            <a:r>
              <a:rPr lang="ar-S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40E5ECC-701D-4293-85E7-756FB6AEE7A2}"/>
              </a:ext>
            </a:extLst>
          </p:cNvPr>
          <p:cNvSpPr/>
          <p:nvPr/>
        </p:nvSpPr>
        <p:spPr>
          <a:xfrm>
            <a:off x="114533" y="2032359"/>
            <a:ext cx="2060238" cy="968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i="1" dirty="0"/>
              <a:t>التبادل الثنائي (</a:t>
            </a:r>
            <a:r>
              <a:rPr lang="en-US" i="1" dirty="0"/>
              <a:t>Pair-Share)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73862" y="1005455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ص19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9" y="1421693"/>
            <a:ext cx="8465837" cy="50103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98806" y="3246410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ك د 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7686" y="3805604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 ي 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40980" y="4469051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أَ ث ر / ء ث 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01656" y="5066070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ب ي 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96927" y="566308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ف ن 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5396" y="3825078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إحكام البناء ورفعه بقوّة ومتانة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54589" y="4493815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بعد أو عقِب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87443" y="5081456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مختلفة ومُتفاوتة ومُتباعدة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30357" y="5663089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إنهاؤُهُ وإعدامُهُ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الكون المُعجز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948902" y="129918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التكويني</a:t>
            </a:r>
            <a:r>
              <a:rPr lang="ar-S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40E5ECC-701D-4293-85E7-756FB6AEE7A2}"/>
              </a:ext>
            </a:extLst>
          </p:cNvPr>
          <p:cNvSpPr/>
          <p:nvPr/>
        </p:nvSpPr>
        <p:spPr>
          <a:xfrm>
            <a:off x="306444" y="1837418"/>
            <a:ext cx="2060238" cy="968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i="1" dirty="0"/>
              <a:t>التبادل الثنائي (</a:t>
            </a:r>
            <a:r>
              <a:rPr lang="en-US" i="1" dirty="0"/>
              <a:t>Pair-Share)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25" y="2120472"/>
            <a:ext cx="7954485" cy="36104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908892" y="1291974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21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6936" y="1772587"/>
            <a:ext cx="4546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شعور </a:t>
            </a:r>
            <a:r>
              <a:rPr lang="ar-JO" sz="2400" b="1" dirty="0" smtClean="0">
                <a:solidFill>
                  <a:srgbClr val="FF0000"/>
                </a:solidFill>
              </a:rPr>
              <a:t>بنعمة </a:t>
            </a:r>
            <a:r>
              <a:rPr lang="ar-JO" sz="2400" b="1" dirty="0" smtClean="0">
                <a:solidFill>
                  <a:srgbClr val="FF0000"/>
                </a:solidFill>
              </a:rPr>
              <a:t>القرآن وعمق معانيه المستمرّة.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3197581"/>
            <a:ext cx="5381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تزيد الإيمان وتُحفّز على البحث في علوم القرآن، </a:t>
            </a:r>
          </a:p>
          <a:p>
            <a:r>
              <a:rPr lang="ar-JO" sz="2400" b="1" dirty="0" smtClean="0">
                <a:solidFill>
                  <a:srgbClr val="FF0000"/>
                </a:solidFill>
              </a:rPr>
              <a:t>فالقرآن خالد مُعجِز يتحدّى عقول الخلق مهما تعاقبوا.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482" y="5522414"/>
            <a:ext cx="11750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يعزز </a:t>
            </a:r>
            <a:r>
              <a:rPr lang="ar-JO" sz="2400" b="1" dirty="0" smtClean="0">
                <a:solidFill>
                  <a:srgbClr val="FF0000"/>
                </a:solidFill>
              </a:rPr>
              <a:t>الإيمان </a:t>
            </a:r>
            <a:r>
              <a:rPr lang="ar-JO" sz="2400" b="1" dirty="0" smtClean="0">
                <a:solidFill>
                  <a:srgbClr val="FF0000"/>
                </a:solidFill>
              </a:rPr>
              <a:t>بأنّ خالق الكون هو منزّل القرآن الكريم نفسه، إذ ما يكتشفه العلماء من حقائق كونيّة تطابق تمامًا إشارات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 علميّة أشار إليها القرآن الكريم قبل أكثر من 14 قرنًا وذلك يُقرب بين العلم والدين ويواجه الشّبهات ويدعو للتفكُّر 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في الحقائق الكونيّة.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الكون المعجز2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56207"/>
            <a:ext cx="650166" cy="644038"/>
          </a:xfrm>
          <a:prstGeom prst="rect">
            <a:avLst/>
          </a:prstGeom>
        </p:spPr>
      </p:pic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F3E93449-97C7-8F55-BA05-8EFDD82F2C32}"/>
              </a:ext>
            </a:extLst>
          </p:cNvPr>
          <p:cNvSpPr/>
          <p:nvPr/>
        </p:nvSpPr>
        <p:spPr>
          <a:xfrm>
            <a:off x="9955726" y="1299180"/>
            <a:ext cx="2145162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والتفكير الناقد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7D5DE7-5590-6462-25FA-E9DE06DA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122058"/>
            <a:ext cx="1538446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718A5E-B890-4A21-8959-6C89DBB4A8DC}"/>
              </a:ext>
            </a:extLst>
          </p:cNvPr>
          <p:cNvSpPr txBox="1"/>
          <p:nvPr/>
        </p:nvSpPr>
        <p:spPr>
          <a:xfrm>
            <a:off x="2241176" y="1837418"/>
            <a:ext cx="959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/>
              <a:t>قي</a:t>
            </a:r>
            <a:r>
              <a:rPr lang="ar-JO" sz="3600" dirty="0" smtClean="0"/>
              <a:t>ّ</a:t>
            </a:r>
            <a:r>
              <a:rPr lang="fa-IR" sz="3600" dirty="0" smtClean="0"/>
              <a:t>م </a:t>
            </a:r>
            <a:r>
              <a:rPr lang="fa-IR" sz="3600" dirty="0"/>
              <a:t>مدى دقة المعلومات العلمية في القرآن الكريم حول خلق الكون مقارنة بالمكتشفات العلمية الحديثة، </a:t>
            </a:r>
            <a:r>
              <a:rPr lang="fa-IR" sz="3600" dirty="0" smtClean="0"/>
              <a:t>وادعم </a:t>
            </a:r>
            <a:r>
              <a:rPr lang="fa-IR" sz="3600" dirty="0"/>
              <a:t>رأيك بحجة قوية</a:t>
            </a:r>
            <a:r>
              <a:rPr lang="ar-JO" sz="3600" dirty="0"/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الحديث الثاني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47" name="Rounded Rectangle 42">
            <a:extLst>
              <a:ext uri="{FF2B5EF4-FFF2-40B4-BE49-F238E27FC236}">
                <a16:creationId xmlns:a16="http://schemas.microsoft.com/office/drawing/2014/main" id="{31EEE8FD-4DB2-4E70-85A5-7D30DC481DFB}"/>
              </a:ext>
            </a:extLst>
          </p:cNvPr>
          <p:cNvSpPr/>
          <p:nvPr/>
        </p:nvSpPr>
        <p:spPr>
          <a:xfrm>
            <a:off x="9676343" y="1383145"/>
            <a:ext cx="222705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ختامي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00:00 minutes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A9889FD-ED08-88CA-EE05-44B36789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5" y="2242016"/>
            <a:ext cx="1536325" cy="1780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DE942-577E-4A2F-9D08-6162C4E49FE7}"/>
              </a:ext>
            </a:extLst>
          </p:cNvPr>
          <p:cNvSpPr txBox="1"/>
          <p:nvPr/>
        </p:nvSpPr>
        <p:spPr>
          <a:xfrm>
            <a:off x="2599765" y="2043953"/>
            <a:ext cx="83102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  </a:t>
            </a:r>
            <a:r>
              <a:rPr lang="ar-JO" sz="2800" dirty="0">
                <a:solidFill>
                  <a:srgbClr val="FF0000"/>
                </a:solidFill>
              </a:rPr>
              <a:t> المسافة بين الأرض والشمس هي: </a:t>
            </a:r>
          </a:p>
          <a:p>
            <a:pPr algn="r" rtl="1"/>
            <a:r>
              <a:rPr lang="ar-JO" sz="2800" dirty="0">
                <a:solidFill>
                  <a:srgbClr val="FF0000"/>
                </a:solidFill>
              </a:rPr>
              <a:t>1- 150 كيلو متر</a:t>
            </a:r>
          </a:p>
          <a:p>
            <a:pPr algn="r" rtl="1"/>
            <a:endParaRPr lang="ar-JO" sz="2800" dirty="0">
              <a:solidFill>
                <a:srgbClr val="FF0000"/>
              </a:solidFill>
            </a:endParaRPr>
          </a:p>
          <a:p>
            <a:pPr algn="r" rtl="1"/>
            <a:r>
              <a:rPr lang="ar-JO" sz="2800" dirty="0">
                <a:solidFill>
                  <a:srgbClr val="FF0000"/>
                </a:solidFill>
              </a:rPr>
              <a:t>2- 150متر مربع </a:t>
            </a:r>
          </a:p>
          <a:p>
            <a:pPr algn="r" rtl="1"/>
            <a:endParaRPr lang="ar-JO" sz="2800" dirty="0">
              <a:solidFill>
                <a:srgbClr val="FF0000"/>
              </a:solidFill>
            </a:endParaRPr>
          </a:p>
          <a:p>
            <a:pPr algn="r" rtl="1"/>
            <a:r>
              <a:rPr lang="ar-JO" sz="2800" dirty="0">
                <a:solidFill>
                  <a:srgbClr val="FF0000"/>
                </a:solidFill>
              </a:rPr>
              <a:t>3- 150 مليون كيلو متر</a:t>
            </a:r>
          </a:p>
          <a:p>
            <a:pPr algn="r" rtl="1"/>
            <a:endParaRPr lang="ar-JO" sz="2800" dirty="0">
              <a:solidFill>
                <a:srgbClr val="FF0000"/>
              </a:solidFill>
            </a:endParaRPr>
          </a:p>
          <a:p>
            <a:pPr algn="r" rtl="1"/>
            <a:r>
              <a:rPr lang="ar-JO" sz="2800" dirty="0">
                <a:solidFill>
                  <a:srgbClr val="FF0000"/>
                </a:solidFill>
              </a:rPr>
              <a:t>4- 150 مليون كيلو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829055C-B66F-4183-8972-7D3E2362C85A}"/>
              </a:ext>
            </a:extLst>
          </p:cNvPr>
          <p:cNvSpPr/>
          <p:nvPr/>
        </p:nvSpPr>
        <p:spPr>
          <a:xfrm>
            <a:off x="5654116" y="4022202"/>
            <a:ext cx="5987844" cy="945922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:الحديث الثاني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66DF2-2C23-BDF2-57D1-54EFA6BB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48" y="1596833"/>
            <a:ext cx="7070635" cy="437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496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4AD6-285F-936E-A10C-534043C3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1D159855-38B5-D202-0FCA-58F72AA0CF88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72CB9033-0D66-7CF1-1787-2AD5D5C049BE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D897F1DE-3B02-9FC6-422B-DE633FE56F0A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820C2B7E-EC41-D203-BFB1-D9C1B157BEB8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4DBD3BBA-BCC0-E151-A888-D81691F148C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857AC70-E083-1C6D-F9EC-687F2C76F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1EFA7E45-B3D1-19C7-C34E-841C054B6ED5}"/>
              </a:ext>
            </a:extLst>
          </p:cNvPr>
          <p:cNvSpPr/>
          <p:nvPr/>
        </p:nvSpPr>
        <p:spPr>
          <a:xfrm>
            <a:off x="342771" y="6249551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9845C-6448-5653-888C-9BFBC183EA16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F7E1A995-3F25-460C-F366-5072490B469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A16E007-277F-860D-C801-F00E1DD6ED0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FF8E5AEF-346C-F962-A3E6-6DDA6C158285}"/>
              </a:ext>
            </a:extLst>
          </p:cNvPr>
          <p:cNvSpPr/>
          <p:nvPr/>
        </p:nvSpPr>
        <p:spPr>
          <a:xfrm>
            <a:off x="1467387" y="2947521"/>
            <a:ext cx="3306108" cy="3605710"/>
          </a:xfrm>
          <a:prstGeom prst="roundRect">
            <a:avLst>
              <a:gd name="adj" fmla="val 17766"/>
            </a:avLst>
          </a:prstGeom>
          <a:solidFill>
            <a:srgbClr val="FCACC4">
              <a:alpha val="91252"/>
            </a:srgbClr>
          </a:solidFill>
          <a:ln w="12700">
            <a:miter lim="400000"/>
          </a:ln>
        </p:spPr>
        <p:txBody>
          <a:bodyPr lIns="37204" tIns="37204" rIns="37204" bIns="37204" anchor="ctr"/>
          <a:lstStyle/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درجة الإتقان عالية </a:t>
            </a:r>
          </a:p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متوسطة </a:t>
            </a:r>
          </a:p>
          <a:p>
            <a:pPr algn="ctr" defTabSz="570460" rtl="1" hangingPunct="0"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ج- قليلة </a:t>
            </a:r>
            <a:endParaRPr sz="4000" kern="0" dirty="0">
              <a:solidFill>
                <a:srgbClr val="00B050"/>
              </a:solidFill>
              <a:latin typeface="Geeza Pro Regular"/>
              <a:ea typeface="Geeza Pro Regular"/>
              <a:cs typeface="Geeza Pro Regular"/>
              <a:sym typeface="Geeza Pro Regular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8F70701-A94C-4086-64E9-482F2FB17738}"/>
              </a:ext>
            </a:extLst>
          </p:cNvPr>
          <p:cNvSpPr/>
          <p:nvPr/>
        </p:nvSpPr>
        <p:spPr>
          <a:xfrm>
            <a:off x="3530290" y="1515865"/>
            <a:ext cx="5608320" cy="179832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</a:rPr>
              <a:t>أقيم تعلمي ودرجة اتقاني للنتاجات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9533FA96-EEEB-2C04-D894-151A00E77F7F}"/>
              </a:ext>
            </a:extLst>
          </p:cNvPr>
          <p:cNvSpPr/>
          <p:nvPr/>
        </p:nvSpPr>
        <p:spPr>
          <a:xfrm>
            <a:off x="8279904" y="3251200"/>
            <a:ext cx="3431661" cy="2743200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dirty="0">
                <a:solidFill>
                  <a:schemeClr val="bg1"/>
                </a:solidFill>
              </a:rPr>
              <a:t>عظمة القسم بمواقع النجوم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905A7E7-14D4-8721-F390-1409830C0924}"/>
              </a:ext>
            </a:extLst>
          </p:cNvPr>
          <p:cNvSpPr/>
          <p:nvPr/>
        </p:nvSpPr>
        <p:spPr>
          <a:xfrm>
            <a:off x="342771" y="1837417"/>
            <a:ext cx="2319149" cy="10358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التقويم الذاتي 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C9907A5-C9EC-DCE9-641E-2ED56334DC42}"/>
              </a:ext>
            </a:extLst>
          </p:cNvPr>
          <p:cNvSpPr/>
          <p:nvPr/>
        </p:nvSpPr>
        <p:spPr>
          <a:xfrm>
            <a:off x="9509760" y="1763153"/>
            <a:ext cx="2201805" cy="888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تقويم الأقران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EE39E-0AC4-6234-F238-A0BCD7B5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7" y="2894537"/>
            <a:ext cx="1160942" cy="1780186"/>
          </a:xfrm>
          <a:prstGeom prst="rect">
            <a:avLst/>
          </a:prstGeom>
        </p:spPr>
      </p:pic>
      <p:pic>
        <p:nvPicPr>
          <p:cNvPr id="19" name="Picture 2" descr="مدخل إلى التقييم الذاتي – أفكار الكتب من أخضر">
            <a:extLst>
              <a:ext uri="{FF2B5EF4-FFF2-40B4-BE49-F238E27FC236}">
                <a16:creationId xmlns:a16="http://schemas.microsoft.com/office/drawing/2014/main" id="{1456C441-FA02-4F82-9115-A3A589E7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50" y="341003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إطلالات على الإعجاز القرآني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630EDAE-8508-DB9C-4E88-1F8F0127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6410103" y="1318067"/>
            <a:ext cx="5781897" cy="17801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الحائط المتكلم 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1584805" y="1157248"/>
            <a:ext cx="204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استراتيجية الحائط المتكلم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87FC6-098D-49E9-9992-8B2CAF55285D}"/>
              </a:ext>
            </a:extLst>
          </p:cNvPr>
          <p:cNvSpPr txBox="1"/>
          <p:nvPr/>
        </p:nvSpPr>
        <p:spPr>
          <a:xfrm>
            <a:off x="5378824" y="3704711"/>
            <a:ext cx="656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  </a:t>
            </a:r>
            <a:r>
              <a:rPr lang="ar-JO" sz="2800" dirty="0">
                <a:solidFill>
                  <a:srgbClr val="FF0000"/>
                </a:solidFill>
              </a:rPr>
              <a:t>بمَ توحي لك هذه الصورة ؟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تمدد الكون: القوى المظلمة تتلاعب به | عربي بوست">
            <a:extLst>
              <a:ext uri="{FF2B5EF4-FFF2-40B4-BE49-F238E27FC236}">
                <a16:creationId xmlns:a16="http://schemas.microsoft.com/office/drawing/2014/main" id="{58A1E2C5-E92E-4FAF-91AB-7130DF7D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6" y="2155288"/>
            <a:ext cx="4520228" cy="30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قبلي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إطلالات على الإعجاز القرآني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B55B3-6F8F-4308-9DCB-2B7665250060}"/>
              </a:ext>
            </a:extLst>
          </p:cNvPr>
          <p:cNvSpPr txBox="1"/>
          <p:nvPr/>
        </p:nvSpPr>
        <p:spPr>
          <a:xfrm>
            <a:off x="3137647" y="1662228"/>
            <a:ext cx="66966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 </a:t>
            </a:r>
            <a:r>
              <a:rPr lang="ar-JO" sz="2800" dirty="0">
                <a:solidFill>
                  <a:srgbClr val="FF0000"/>
                </a:solidFill>
              </a:rPr>
              <a:t>حادثة الانشطار الكوني تعني</a:t>
            </a:r>
            <a:r>
              <a:rPr lang="ar-JO" sz="2800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r" rtl="1"/>
            <a:endParaRPr lang="ar-JO" sz="2800" dirty="0">
              <a:solidFill>
                <a:srgbClr val="FF0000"/>
              </a:solidFill>
            </a:endParaRPr>
          </a:p>
          <a:p>
            <a:pPr marL="342900" indent="-342900" algn="r" rtl="1">
              <a:buAutoNum type="arabic1Minus"/>
            </a:pPr>
            <a:r>
              <a:rPr lang="ar-JO" sz="2800" dirty="0" smtClean="0"/>
              <a:t>تفتُّت </a:t>
            </a:r>
            <a:r>
              <a:rPr lang="ar-JO" sz="2800" dirty="0"/>
              <a:t>الأجرام السماوية .</a:t>
            </a:r>
          </a:p>
          <a:p>
            <a:pPr marL="342900" indent="-342900" algn="r" rtl="1">
              <a:buAutoNum type="arabic1Minus"/>
            </a:pPr>
            <a:r>
              <a:rPr lang="ar-JO" sz="2800" dirty="0"/>
              <a:t>تكسُّر الكويكبات وتناثرها .</a:t>
            </a:r>
          </a:p>
          <a:p>
            <a:pPr algn="r" rtl="1"/>
            <a:r>
              <a:rPr lang="ar-JO" sz="2800" dirty="0" smtClean="0"/>
              <a:t>ج - تحوُّل </a:t>
            </a:r>
            <a:r>
              <a:rPr lang="ar-JO" sz="2800" dirty="0"/>
              <a:t>الجرم </a:t>
            </a:r>
            <a:r>
              <a:rPr lang="ar-JO" sz="2800" dirty="0" smtClean="0"/>
              <a:t>السماوي </a:t>
            </a:r>
            <a:r>
              <a:rPr lang="ar-JO" sz="2800" dirty="0"/>
              <a:t>إلى حالة سائلة </a:t>
            </a:r>
            <a:r>
              <a:rPr lang="ar-JO" sz="2800" dirty="0" smtClean="0"/>
              <a:t>.</a:t>
            </a:r>
          </a:p>
          <a:p>
            <a:pPr algn="r" rtl="1"/>
            <a:r>
              <a:rPr lang="ar-JO" sz="2800" dirty="0" smtClean="0"/>
              <a:t>د- تحوُّل </a:t>
            </a:r>
            <a:r>
              <a:rPr lang="ar-JO" sz="2800" dirty="0"/>
              <a:t>الجرم السماوي إلى حالة دخانية .</a:t>
            </a:r>
            <a:endParaRPr lang="en-US" sz="2800" dirty="0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841C7ABC-F4BC-4353-822F-4875FFBC29AA}"/>
              </a:ext>
            </a:extLst>
          </p:cNvPr>
          <p:cNvSpPr/>
          <p:nvPr/>
        </p:nvSpPr>
        <p:spPr>
          <a:xfrm>
            <a:off x="3343835" y="3784100"/>
            <a:ext cx="7168035" cy="645459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معجزات كونية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0" y="1999125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تُبادل كل مجموعة جارتها الورقة وتقيِّمها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1FEC4-42FE-496B-90D7-24497F191820}"/>
              </a:ext>
            </a:extLst>
          </p:cNvPr>
          <p:cNvSpPr txBox="1"/>
          <p:nvPr/>
        </p:nvSpPr>
        <p:spPr>
          <a:xfrm>
            <a:off x="914686" y="1195248"/>
            <a:ext cx="87616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dirty="0"/>
          </a:p>
          <a:p>
            <a:pPr algn="r" rtl="1"/>
            <a:endParaRPr lang="ar-JO" sz="2400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5014-B494-4DA9-B7FE-B40FFDCE6590}"/>
              </a:ext>
            </a:extLst>
          </p:cNvPr>
          <p:cNvSpPr txBox="1"/>
          <p:nvPr/>
        </p:nvSpPr>
        <p:spPr>
          <a:xfrm>
            <a:off x="6872771" y="1568824"/>
            <a:ext cx="51732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بعد قراءتك للنص </a:t>
            </a:r>
            <a:r>
              <a:rPr lang="ar-JO" sz="2400" b="1" dirty="0" smtClean="0"/>
              <a:t>أجِب </a:t>
            </a:r>
            <a:r>
              <a:rPr lang="ar-JO" sz="2400" b="1" dirty="0"/>
              <a:t>عن الأسئلة التالية </a:t>
            </a:r>
            <a:r>
              <a:rPr lang="ar-JO" sz="2400" b="1" dirty="0" smtClean="0"/>
              <a:t>: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1- ما الفكرة الرئيسة من النص  السابق ؟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2-  ما جذر كلمة ( </a:t>
            </a:r>
            <a:r>
              <a:rPr lang="ar-JO" sz="2400" b="1" dirty="0" smtClean="0"/>
              <a:t>التّشييد </a:t>
            </a:r>
            <a:r>
              <a:rPr lang="ar-JO" sz="2400" b="1" dirty="0"/>
              <a:t>) في عبارة " السماء بناءٌ </a:t>
            </a:r>
            <a:r>
              <a:rPr lang="ar-JO" sz="2400" b="1" dirty="0" smtClean="0"/>
              <a:t>مُحكم التّشييد </a:t>
            </a:r>
            <a:r>
              <a:rPr lang="ar-JO" sz="2400" b="1" dirty="0"/>
              <a:t>"؟</a:t>
            </a:r>
          </a:p>
          <a:p>
            <a:pPr algn="r" rtl="1"/>
            <a:r>
              <a:rPr lang="ar-JO" sz="2400" b="1" dirty="0"/>
              <a:t> المعنى ............. الجذر </a:t>
            </a:r>
            <a:r>
              <a:rPr lang="ar-JO" sz="2400" b="1" dirty="0" smtClean="0"/>
              <a:t>.....................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 3-  ما </a:t>
            </a:r>
            <a:r>
              <a:rPr lang="ar-JO" sz="2400" b="1" dirty="0" smtClean="0"/>
              <a:t>الدليل </a:t>
            </a:r>
            <a:r>
              <a:rPr lang="ar-JO" sz="2400" b="1" dirty="0"/>
              <a:t>القرآني على </a:t>
            </a:r>
            <a:r>
              <a:rPr lang="ar-JO" sz="2400" b="1" dirty="0" smtClean="0"/>
              <a:t>تمدُّد </a:t>
            </a:r>
            <a:r>
              <a:rPr lang="ar-JO" sz="2400" b="1" dirty="0"/>
              <a:t>الكون </a:t>
            </a:r>
            <a:r>
              <a:rPr lang="ar-JO" sz="2400" b="1" dirty="0" smtClean="0"/>
              <a:t>؟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4-   كيف </a:t>
            </a:r>
            <a:r>
              <a:rPr lang="ar-JO" sz="2400" b="1" dirty="0" smtClean="0"/>
              <a:t>فسّر </a:t>
            </a:r>
            <a:r>
              <a:rPr lang="ar-JO" sz="2400" b="1" dirty="0"/>
              <a:t>العلم الحديث  ظاهرة </a:t>
            </a:r>
            <a:r>
              <a:rPr lang="ar-JO" sz="2400" b="1" dirty="0" smtClean="0"/>
              <a:t>تمدُّد الكون (اتّساع الكون)؟</a:t>
            </a:r>
            <a:endParaRPr lang="ar-JO" sz="2400" b="1" dirty="0"/>
          </a:p>
          <a:p>
            <a:pPr algn="r" rtl="1"/>
            <a:endParaRPr lang="ar-JO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AA22619-0D39-430E-91A1-2ACB10CB6325}"/>
              </a:ext>
            </a:extLst>
          </p:cNvPr>
          <p:cNvSpPr/>
          <p:nvPr/>
        </p:nvSpPr>
        <p:spPr>
          <a:xfrm flipH="1">
            <a:off x="51584" y="4073713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r>
              <a:rPr lang="fa-IR" dirty="0"/>
              <a:t>نشاط تعاوني </a:t>
            </a:r>
            <a:r>
              <a:rPr lang="en-US" dirty="0"/>
              <a:t>Rally Robin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44" y="1111332"/>
            <a:ext cx="4677428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3418391" y="51940"/>
            <a:ext cx="7112406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التغذية الرّاجعة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498210"/>
            <a:ext cx="3303113" cy="427833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معجزات كونية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887231" y="1027020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0" y="1999125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تُبادل كل مجموعة جارتها الورقة وتقيِّمها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92FE-6082-499B-96A6-675560DC2A7A}"/>
              </a:ext>
            </a:extLst>
          </p:cNvPr>
          <p:cNvSpPr txBox="1"/>
          <p:nvPr/>
        </p:nvSpPr>
        <p:spPr>
          <a:xfrm>
            <a:off x="306444" y="3691868"/>
            <a:ext cx="1104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>
              <a:solidFill>
                <a:srgbClr val="FF0000"/>
              </a:solidFill>
            </a:endParaRP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1FEC4-42FE-496B-90D7-24497F191820}"/>
              </a:ext>
            </a:extLst>
          </p:cNvPr>
          <p:cNvSpPr txBox="1"/>
          <p:nvPr/>
        </p:nvSpPr>
        <p:spPr>
          <a:xfrm>
            <a:off x="914686" y="1195248"/>
            <a:ext cx="87616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400" dirty="0"/>
          </a:p>
          <a:p>
            <a:pPr algn="r" rtl="1"/>
            <a:endParaRPr lang="ar-JO" sz="2400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5014-B494-4DA9-B7FE-B40FFDCE6590}"/>
              </a:ext>
            </a:extLst>
          </p:cNvPr>
          <p:cNvSpPr txBox="1"/>
          <p:nvPr/>
        </p:nvSpPr>
        <p:spPr>
          <a:xfrm>
            <a:off x="4983873" y="1568824"/>
            <a:ext cx="70621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1- </a:t>
            </a:r>
            <a:r>
              <a:rPr lang="ar-JO" sz="2400" b="1" dirty="0"/>
              <a:t>ما الفكرة الرئيسة من النص  السابق ؟</a:t>
            </a:r>
          </a:p>
          <a:p>
            <a:pPr algn="r" rtl="1"/>
            <a:r>
              <a:rPr lang="ar-JO" sz="2800" dirty="0">
                <a:solidFill>
                  <a:srgbClr val="FF0000"/>
                </a:solidFill>
              </a:rPr>
              <a:t>الكون متمدد إعجاز علمي قبل أن يُكتشف في القرن العشرين .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2-  ما جذر كلمة ( </a:t>
            </a:r>
            <a:r>
              <a:rPr lang="ar-JO" sz="2400" b="1" dirty="0" smtClean="0"/>
              <a:t>التّشييد </a:t>
            </a:r>
            <a:r>
              <a:rPr lang="ar-JO" sz="2400" b="1" dirty="0"/>
              <a:t>) في عبارة " السماء بناءٌ </a:t>
            </a:r>
            <a:r>
              <a:rPr lang="ar-JO" sz="2400" b="1" dirty="0" smtClean="0"/>
              <a:t>مُحكم التّشييد </a:t>
            </a:r>
            <a:r>
              <a:rPr lang="ar-JO" sz="2400" b="1" dirty="0"/>
              <a:t>"؟</a:t>
            </a:r>
          </a:p>
          <a:p>
            <a:pPr algn="r" rtl="1"/>
            <a:r>
              <a:rPr lang="ar-JO" sz="2400" b="1" dirty="0"/>
              <a:t> </a:t>
            </a:r>
            <a:r>
              <a:rPr lang="ar-JO" sz="2400" b="1" dirty="0" smtClean="0"/>
              <a:t>المعنى :</a:t>
            </a:r>
            <a:r>
              <a:rPr lang="ar-JO" sz="2400" b="1" dirty="0" smtClean="0">
                <a:solidFill>
                  <a:srgbClr val="FF0000"/>
                </a:solidFill>
              </a:rPr>
              <a:t> </a:t>
            </a:r>
            <a:r>
              <a:rPr lang="ar-JO" sz="2400" b="1" dirty="0">
                <a:solidFill>
                  <a:srgbClr val="FF0000"/>
                </a:solidFill>
              </a:rPr>
              <a:t>إحكام البناء ورفعه بقوة </a:t>
            </a:r>
            <a:r>
              <a:rPr lang="ar-JO" sz="2400" b="1" dirty="0" smtClean="0">
                <a:solidFill>
                  <a:srgbClr val="FF0000"/>
                </a:solidFill>
              </a:rPr>
              <a:t>ومتانة       </a:t>
            </a:r>
            <a:r>
              <a:rPr lang="ar-JO" sz="2400" b="1" dirty="0" smtClean="0"/>
              <a:t>الجذر:</a:t>
            </a:r>
            <a:r>
              <a:rPr lang="ar-JO" sz="2400" b="1" dirty="0" smtClean="0">
                <a:solidFill>
                  <a:srgbClr val="FF0000"/>
                </a:solidFill>
              </a:rPr>
              <a:t> شَــيَــدَ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 3-  ما </a:t>
            </a:r>
            <a:r>
              <a:rPr lang="ar-JO" sz="2400" b="1" dirty="0" smtClean="0"/>
              <a:t>الدليل </a:t>
            </a:r>
            <a:r>
              <a:rPr lang="ar-JO" sz="2400" b="1" dirty="0"/>
              <a:t>القرآني على </a:t>
            </a:r>
            <a:r>
              <a:rPr lang="ar-JO" sz="2400" b="1" dirty="0" smtClean="0"/>
              <a:t>تمدُّد </a:t>
            </a:r>
            <a:r>
              <a:rPr lang="ar-JO" sz="2400" b="1" dirty="0"/>
              <a:t>الكون </a:t>
            </a:r>
            <a:r>
              <a:rPr lang="ar-JO" sz="2400" b="1" dirty="0" smtClean="0"/>
              <a:t>؟</a:t>
            </a: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" والسماء بنيناها بأيدٍ وإنا لموسعون "</a:t>
            </a:r>
          </a:p>
          <a:p>
            <a:pPr algn="r" rtl="1"/>
            <a:endParaRPr lang="ar-JO" sz="2400" b="1" dirty="0"/>
          </a:p>
          <a:p>
            <a:pPr algn="r" rtl="1"/>
            <a:r>
              <a:rPr lang="ar-JO" sz="2400" b="1" dirty="0"/>
              <a:t>4-   كيف </a:t>
            </a:r>
            <a:r>
              <a:rPr lang="ar-JO" sz="2400" b="1" dirty="0" smtClean="0"/>
              <a:t>فسّر </a:t>
            </a:r>
            <a:r>
              <a:rPr lang="ar-JO" sz="2400" b="1" dirty="0"/>
              <a:t>العلم الحديث  ظاهرة </a:t>
            </a:r>
            <a:r>
              <a:rPr lang="ar-JO" sz="2400" b="1" dirty="0" smtClean="0"/>
              <a:t>تمدُّد الكون (اتّساع الكون)؟</a:t>
            </a:r>
          </a:p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أثبت الفلكي  سلايفر أن مغظم المجرات خارج درب التبانة تتباعد عن بعضها بسرعة كبيرة ، وهذا يدل على تمدد الكون وأنه مخلوق له بداية ونهاية </a:t>
            </a:r>
            <a:r>
              <a:rPr lang="ar-JO" sz="2400" b="1" dirty="0" smtClean="0">
                <a:solidFill>
                  <a:srgbClr val="FF0000"/>
                </a:solidFill>
              </a:rPr>
              <a:t>.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AA22619-0D39-430E-91A1-2ACB10CB6325}"/>
              </a:ext>
            </a:extLst>
          </p:cNvPr>
          <p:cNvSpPr/>
          <p:nvPr/>
        </p:nvSpPr>
        <p:spPr>
          <a:xfrm flipH="1">
            <a:off x="51584" y="4073713"/>
            <a:ext cx="2143760" cy="16633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</a:t>
            </a:r>
            <a:r>
              <a:rPr lang="fa-IR" dirty="0"/>
              <a:t>نشاط تعاوني </a:t>
            </a:r>
            <a:r>
              <a:rPr lang="en-US" dirty="0"/>
              <a:t>Rally Robin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" y="1111332"/>
            <a:ext cx="4677428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1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lang="ar-JO" sz="1600" b="1" kern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معجزات كونية 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F8EA5-2A79-48DC-8149-EAD9AE3F60D4}"/>
              </a:ext>
            </a:extLst>
          </p:cNvPr>
          <p:cNvSpPr txBox="1"/>
          <p:nvPr/>
        </p:nvSpPr>
        <p:spPr>
          <a:xfrm>
            <a:off x="2178424" y="1403113"/>
            <a:ext cx="7622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/>
              <a:t>أي من العبارات التالية صحيحة وفقًا للنص؟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fa-IR" sz="2400" b="1" dirty="0"/>
              <a:t>أ) العلماء اكتشفوا </a:t>
            </a:r>
            <a:r>
              <a:rPr lang="fa-IR" sz="2400" b="1" dirty="0" smtClean="0"/>
              <a:t>توس</a:t>
            </a:r>
            <a:r>
              <a:rPr lang="ar-JO" sz="2400" b="1" dirty="0" smtClean="0"/>
              <a:t>ُّ</a:t>
            </a:r>
            <a:r>
              <a:rPr lang="fa-IR" sz="2400" b="1" dirty="0" smtClean="0"/>
              <a:t>ع </a:t>
            </a:r>
            <a:r>
              <a:rPr lang="fa-IR" sz="2400" b="1" dirty="0"/>
              <a:t>الكون منذ القرن الأول الميلادي.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fa-IR" sz="2400" b="1" dirty="0"/>
              <a:t>ب) معظم </a:t>
            </a:r>
            <a:r>
              <a:rPr lang="fa-IR" sz="2400" b="1" dirty="0" smtClean="0"/>
              <a:t>المجر</a:t>
            </a:r>
            <a:r>
              <a:rPr lang="ar-JO" sz="2400" b="1" dirty="0" smtClean="0"/>
              <a:t>ّ</a:t>
            </a:r>
            <a:r>
              <a:rPr lang="fa-IR" sz="2400" b="1" dirty="0" smtClean="0"/>
              <a:t>ات </a:t>
            </a:r>
            <a:r>
              <a:rPr lang="fa-IR" sz="2400" b="1" dirty="0"/>
              <a:t>التي </a:t>
            </a:r>
            <a:r>
              <a:rPr lang="fa-IR" sz="2400" b="1" dirty="0" smtClean="0"/>
              <a:t>رصد</a:t>
            </a:r>
            <a:r>
              <a:rPr lang="ar-JO" sz="2400" b="1" dirty="0" smtClean="0"/>
              <a:t>َ</a:t>
            </a:r>
            <a:r>
              <a:rPr lang="fa-IR" sz="2400" b="1" dirty="0" smtClean="0"/>
              <a:t>ها </a:t>
            </a:r>
            <a:r>
              <a:rPr lang="fa-IR" sz="2400" b="1" dirty="0"/>
              <a:t>العلماء تتباعد عن بعضها بسرعات </a:t>
            </a:r>
            <a:r>
              <a:rPr lang="fa-IR" sz="2400" b="1" dirty="0" smtClean="0"/>
              <a:t>م</a:t>
            </a:r>
            <a:r>
              <a:rPr lang="ar-JO" sz="2400" b="1" dirty="0" smtClean="0"/>
              <a:t>ُ</a:t>
            </a:r>
            <a:r>
              <a:rPr lang="fa-IR" sz="2400" b="1" dirty="0" smtClean="0"/>
              <a:t>تفاوتة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fa-IR" sz="2400" b="1" dirty="0"/>
              <a:t>.ج) النص يقول </a:t>
            </a:r>
            <a:r>
              <a:rPr lang="ar-JO" sz="2400" b="1" dirty="0" smtClean="0"/>
              <a:t>أ</a:t>
            </a:r>
            <a:r>
              <a:rPr lang="fa-IR" sz="2400" b="1" dirty="0" smtClean="0"/>
              <a:t>ن</a:t>
            </a:r>
            <a:r>
              <a:rPr lang="ar-JO" sz="2400" b="1" dirty="0" smtClean="0"/>
              <a:t>ّ</a:t>
            </a:r>
            <a:r>
              <a:rPr lang="fa-IR" sz="2400" b="1" dirty="0" smtClean="0"/>
              <a:t> </a:t>
            </a:r>
            <a:r>
              <a:rPr lang="fa-IR" sz="2400" b="1" dirty="0"/>
              <a:t>الكون ثابت وغير </a:t>
            </a:r>
            <a:r>
              <a:rPr lang="fa-IR" sz="2400" b="1" dirty="0" smtClean="0"/>
              <a:t>م</a:t>
            </a:r>
            <a:r>
              <a:rPr lang="ar-JO" sz="2400" b="1" dirty="0" smtClean="0"/>
              <a:t>ُ</a:t>
            </a:r>
            <a:r>
              <a:rPr lang="fa-IR" sz="2400" b="1" dirty="0" smtClean="0"/>
              <a:t>تغير </a:t>
            </a:r>
            <a:r>
              <a:rPr lang="fa-IR" sz="2400" b="1" dirty="0"/>
              <a:t>منذ </a:t>
            </a:r>
            <a:r>
              <a:rPr lang="fa-IR" sz="2400" b="1" dirty="0" smtClean="0"/>
              <a:t>خلقه</a:t>
            </a:r>
            <a:r>
              <a:rPr lang="ar-JO" sz="2400" b="1" dirty="0" smtClean="0"/>
              <a:t>.</a:t>
            </a:r>
            <a:endParaRPr lang="ar-JO" sz="2400" b="1" dirty="0"/>
          </a:p>
          <a:p>
            <a:pPr algn="r" rtl="1"/>
            <a:endParaRPr lang="ar-JO" sz="2400" b="1" dirty="0"/>
          </a:p>
          <a:p>
            <a:pPr algn="r" rtl="1"/>
            <a:r>
              <a:rPr lang="fa-IR" sz="2400" b="1" dirty="0"/>
              <a:t>.د) تجربة إدوين هبل عام 1929 لم </a:t>
            </a:r>
            <a:r>
              <a:rPr lang="fa-IR" sz="2400" b="1" dirty="0" smtClean="0"/>
              <a:t>ت</a:t>
            </a:r>
            <a:r>
              <a:rPr lang="ar-JO" sz="2400" b="1" dirty="0" smtClean="0"/>
              <a:t>ُ</a:t>
            </a:r>
            <a:r>
              <a:rPr lang="fa-IR" sz="2400" b="1" dirty="0" smtClean="0"/>
              <a:t>ثبت توس</a:t>
            </a:r>
            <a:r>
              <a:rPr lang="ar-JO" sz="2400" b="1" dirty="0" smtClean="0"/>
              <a:t>ُّ</a:t>
            </a:r>
            <a:r>
              <a:rPr lang="fa-IR" sz="2400" b="1" dirty="0" smtClean="0"/>
              <a:t>ع </a:t>
            </a:r>
            <a:r>
              <a:rPr lang="fa-IR" sz="2400" b="1" dirty="0"/>
              <a:t>الكون.</a:t>
            </a:r>
            <a:endParaRPr lang="en-US" sz="2400" b="1" dirty="0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DDEAD15-26EA-4B3D-9F41-C96AB0EC54B2}"/>
              </a:ext>
            </a:extLst>
          </p:cNvPr>
          <p:cNvSpPr/>
          <p:nvPr/>
        </p:nvSpPr>
        <p:spPr>
          <a:xfrm>
            <a:off x="1843679" y="2690016"/>
            <a:ext cx="8533722" cy="738984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معجزات كونية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480" y="1962502"/>
            <a:ext cx="80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48902" y="129918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8618346A-C887-4A04-AC4B-33F02B1043E8}"/>
              </a:ext>
            </a:extLst>
          </p:cNvPr>
          <p:cNvSpPr/>
          <p:nvPr/>
        </p:nvSpPr>
        <p:spPr>
          <a:xfrm>
            <a:off x="4359763" y="1663702"/>
            <a:ext cx="6661720" cy="2416691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JO" sz="2400" dirty="0">
                <a:solidFill>
                  <a:srgbClr val="FF0000"/>
                </a:solidFill>
              </a:rPr>
              <a:t>1+2</a:t>
            </a:r>
            <a:r>
              <a:rPr lang="fa-IR" sz="2400" dirty="0" smtClean="0">
                <a:solidFill>
                  <a:srgbClr val="FF0000"/>
                </a:solidFill>
              </a:rPr>
              <a:t>فسّر </a:t>
            </a:r>
            <a:r>
              <a:rPr lang="fa-IR" sz="2400" dirty="0">
                <a:solidFill>
                  <a:srgbClr val="FF0000"/>
                </a:solidFill>
              </a:rPr>
              <a:t>معنى الآية </a:t>
            </a:r>
            <a:r>
              <a:rPr lang="fa-IR" sz="2400" b="1" dirty="0">
                <a:solidFill>
                  <a:srgbClr val="FF0000"/>
                </a:solidFill>
              </a:rPr>
              <a:t>"وَالسَّمَاء بَنَيْنَاهَا بِأَيْدٍ وَإِنَّا لَمُوسِعُونَ"</a:t>
            </a:r>
            <a:r>
              <a:rPr lang="fa-IR" sz="2400" dirty="0">
                <a:solidFill>
                  <a:srgbClr val="FF0000"/>
                </a:solidFill>
              </a:rPr>
              <a:t> وكيف تعكس الفكرة العلمية لتوسع </a:t>
            </a:r>
            <a:r>
              <a:rPr lang="fa-IR" sz="2400" dirty="0" smtClean="0">
                <a:solidFill>
                  <a:srgbClr val="FF0000"/>
                </a:solidFill>
              </a:rPr>
              <a:t>الكون</a:t>
            </a:r>
            <a:r>
              <a:rPr lang="ar-JO" sz="2400" dirty="0" smtClean="0">
                <a:solidFill>
                  <a:srgbClr val="FF0000"/>
                </a:solidFill>
              </a:rPr>
              <a:t>.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ADCBFE61-C9DF-42F4-88F7-777F424E4910}"/>
              </a:ext>
            </a:extLst>
          </p:cNvPr>
          <p:cNvSpPr/>
          <p:nvPr/>
        </p:nvSpPr>
        <p:spPr>
          <a:xfrm>
            <a:off x="5367940" y="4442428"/>
            <a:ext cx="5806422" cy="184309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2000" dirty="0"/>
              <a:t>3+4</a:t>
            </a:r>
            <a:r>
              <a:rPr lang="fa-IR" sz="2000" dirty="0" smtClean="0"/>
              <a:t>اذكر </a:t>
            </a:r>
            <a:r>
              <a:rPr lang="fa-IR" sz="2000" dirty="0"/>
              <a:t>مثالاً حديثاً من علم الفلك يوضح </a:t>
            </a:r>
            <a:r>
              <a:rPr lang="fa-IR" sz="2000" dirty="0" smtClean="0"/>
              <a:t>توس</a:t>
            </a:r>
            <a:r>
              <a:rPr lang="ar-JO" sz="2000" dirty="0" smtClean="0"/>
              <a:t>ُّ</a:t>
            </a:r>
            <a:r>
              <a:rPr lang="fa-IR" sz="2000" dirty="0" smtClean="0"/>
              <a:t>ع </a:t>
            </a:r>
            <a:r>
              <a:rPr lang="fa-IR" sz="2000" dirty="0"/>
              <a:t>الكون، </a:t>
            </a:r>
            <a:r>
              <a:rPr lang="fa-IR" sz="2000" dirty="0" smtClean="0"/>
              <a:t>وفسّر </a:t>
            </a:r>
            <a:r>
              <a:rPr lang="fa-IR" sz="2000" dirty="0"/>
              <a:t>كيف يمكن ربط هذا المثال بالآية الكريمة</a:t>
            </a:r>
            <a:r>
              <a:rPr lang="ar-JO" sz="2000" dirty="0"/>
              <a:t>.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338D1CE-60AB-46A5-A6FE-03ADC818DDB6}"/>
              </a:ext>
            </a:extLst>
          </p:cNvPr>
          <p:cNvSpPr/>
          <p:nvPr/>
        </p:nvSpPr>
        <p:spPr>
          <a:xfrm>
            <a:off x="289152" y="2014763"/>
            <a:ext cx="2561310" cy="21052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   </a:t>
            </a:r>
            <a:r>
              <a:rPr lang="fa-IR" dirty="0"/>
              <a:t>نشاط </a:t>
            </a:r>
            <a:r>
              <a:rPr lang="en-US" dirty="0"/>
              <a:t>Quiz-Quiz-Trade</a:t>
            </a:r>
          </a:p>
        </p:txBody>
      </p:sp>
    </p:spTree>
    <p:extLst>
      <p:ext uri="{BB962C8B-B14F-4D97-AF65-F5344CB8AC3E}">
        <p14:creationId xmlns:p14="http://schemas.microsoft.com/office/powerpoint/2010/main" val="40585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معجزات كونية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56207"/>
            <a:ext cx="650166" cy="644038"/>
          </a:xfrm>
          <a:prstGeom prst="rect">
            <a:avLst/>
          </a:prstGeom>
        </p:spPr>
      </p:pic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F3E93449-97C7-8F55-BA05-8EFDD82F2C32}"/>
              </a:ext>
            </a:extLst>
          </p:cNvPr>
          <p:cNvSpPr/>
          <p:nvPr/>
        </p:nvSpPr>
        <p:spPr>
          <a:xfrm>
            <a:off x="9955726" y="1299180"/>
            <a:ext cx="2145162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والتفكير الناقد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718A5E-B890-4A21-8959-6C89DBB4A8DC}"/>
              </a:ext>
            </a:extLst>
          </p:cNvPr>
          <p:cNvSpPr txBox="1"/>
          <p:nvPr/>
        </p:nvSpPr>
        <p:spPr>
          <a:xfrm>
            <a:off x="2241176" y="1837418"/>
            <a:ext cx="959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/>
              <a:t>كيف يمكن للعلم </a:t>
            </a:r>
            <a:r>
              <a:rPr lang="fa-IR" sz="3600" dirty="0" smtClean="0"/>
              <a:t>والد</a:t>
            </a:r>
            <a:r>
              <a:rPr lang="ar-JO" sz="3600" dirty="0" smtClean="0"/>
              <a:t>ّ</a:t>
            </a:r>
            <a:r>
              <a:rPr lang="fa-IR" sz="3600" dirty="0" smtClean="0"/>
              <a:t>ين </a:t>
            </a:r>
            <a:r>
              <a:rPr lang="fa-IR" sz="3600" dirty="0"/>
              <a:t>أن يتكاملا في فهم الكون، </a:t>
            </a:r>
            <a:r>
              <a:rPr lang="fa-IR" sz="3600" dirty="0" smtClean="0"/>
              <a:t>مستند</a:t>
            </a:r>
            <a:r>
              <a:rPr lang="ar-JO" sz="3600" dirty="0" smtClean="0"/>
              <a:t>ًا</a:t>
            </a:r>
            <a:r>
              <a:rPr lang="fa-IR" sz="3600" dirty="0" smtClean="0"/>
              <a:t> </a:t>
            </a:r>
            <a:r>
              <a:rPr lang="fa-IR" sz="3600" dirty="0"/>
              <a:t>إلى الآيات المتعلقة </a:t>
            </a:r>
            <a:r>
              <a:rPr lang="fa-IR" sz="3600" dirty="0" smtClean="0"/>
              <a:t>بالس</a:t>
            </a:r>
            <a:r>
              <a:rPr lang="ar-JO" sz="3600" dirty="0" smtClean="0"/>
              <a:t>ّ</a:t>
            </a:r>
            <a:r>
              <a:rPr lang="fa-IR" sz="3600" dirty="0" smtClean="0"/>
              <a:t>ماء وتوس</a:t>
            </a:r>
            <a:r>
              <a:rPr lang="ar-JO" sz="3600" dirty="0" smtClean="0"/>
              <a:t>ُّ</a:t>
            </a:r>
            <a:r>
              <a:rPr lang="fa-IR" sz="3600" dirty="0" smtClean="0"/>
              <a:t>عها</a:t>
            </a:r>
            <a:r>
              <a:rPr lang="ar-JO" sz="3600" dirty="0"/>
              <a:t>؟</a:t>
            </a:r>
            <a:endParaRPr lang="fa-IR" sz="3600" dirty="0"/>
          </a:p>
        </p:txBody>
      </p:sp>
      <p:pic>
        <p:nvPicPr>
          <p:cNvPr id="1026" name="Picture 2" descr="اهمية التفكير الناقد - مهارات التفكير الناقد وحل المشكلات">
            <a:extLst>
              <a:ext uri="{FF2B5EF4-FFF2-40B4-BE49-F238E27FC236}">
                <a16:creationId xmlns:a16="http://schemas.microsoft.com/office/drawing/2014/main" id="{719A4541-5DDA-4723-9476-7D04AB7E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7" y="2946400"/>
            <a:ext cx="6893939" cy="3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979afd-fa09-4cb3-8a81-6e3a7f412668">
      <UserInfo>
        <DisplayName/>
        <AccountId xsi:nil="true"/>
        <AccountType/>
      </UserInfo>
    </SharedWithUsers>
    <MediaLengthInSeconds xmlns="c746e4c8-c86c-416f-8a74-cc5f4001d2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7E72FA4C14F43A95E4CDB5CE44937" ma:contentTypeVersion="10" ma:contentTypeDescription="Create a new document." ma:contentTypeScope="" ma:versionID="19a617436b3c5e038019a2b6a6a789d8">
  <xsd:schema xmlns:xsd="http://www.w3.org/2001/XMLSchema" xmlns:xs="http://www.w3.org/2001/XMLSchema" xmlns:p="http://schemas.microsoft.com/office/2006/metadata/properties" xmlns:ns2="c746e4c8-c86c-416f-8a74-cc5f4001d227" xmlns:ns3="27979afd-fa09-4cb3-8a81-6e3a7f412668" targetNamespace="http://schemas.microsoft.com/office/2006/metadata/properties" ma:root="true" ma:fieldsID="de7d05386de073ed2d1191d1a2dd9833" ns2:_="" ns3:_="">
    <xsd:import namespace="c746e4c8-c86c-416f-8a74-cc5f4001d227"/>
    <xsd:import namespace="27979afd-fa09-4cb3-8a81-6e3a7f412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e4c8-c86c-416f-8a74-cc5f4001d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79afd-fa09-4cb3-8a81-6e3a7f412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www.w3.org/2000/xmlns/"/>
    <ds:schemaRef ds:uri="27979afd-fa09-4cb3-8a81-6e3a7f412668"/>
    <ds:schemaRef ds:uri="http://www.w3.org/2001/XMLSchema-instance"/>
    <ds:schemaRef ds:uri="c746e4c8-c86c-416f-8a74-cc5f4001d22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0CA041-7491-44DA-969C-9B007145E1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746e4c8-c86c-416f-8a74-cc5f4001d227"/>
    <ds:schemaRef ds:uri="27979afd-fa09-4cb3-8a81-6e3a7f4126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1239</TotalTime>
  <Words>1653</Words>
  <Application>Microsoft Office PowerPoint</Application>
  <PresentationFormat>Widescreen</PresentationFormat>
  <Paragraphs>373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Adobe Arabic</vt:lpstr>
      <vt:lpstr>AGA Aladdin Regular</vt:lpstr>
      <vt:lpstr>Andalus</vt:lpstr>
      <vt:lpstr>Aptos</vt:lpstr>
      <vt:lpstr>Aptos Display</vt:lpstr>
      <vt:lpstr>Arial</vt:lpstr>
      <vt:lpstr>Calibri</vt:lpstr>
      <vt:lpstr>Geeza Pro Regular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Doaa AlKhatib</dc:creator>
  <cp:lastModifiedBy>Maali</cp:lastModifiedBy>
  <cp:revision>190</cp:revision>
  <dcterms:created xsi:type="dcterms:W3CDTF">2020-12-12T13:02:03Z</dcterms:created>
  <dcterms:modified xsi:type="dcterms:W3CDTF">2025-09-13T06:25:16Z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0x0101002EB7E72FA4C14F43A95E4CDB5CE44937</vt:lpwstr>
  </property>
  <property fmtid="{D5CDD505-2E9C-101B-9397-08002B2CF9AE}" pid="3" name="Order">
    <vt:r8>122900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