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6" r:id="rId4"/>
  </p:sldMasterIdLst>
  <p:notesMasterIdLst>
    <p:notesMasterId r:id="rId31"/>
  </p:notesMasterIdLst>
  <p:handoutMasterIdLst>
    <p:handoutMasterId r:id="rId32"/>
  </p:handoutMasterIdLst>
  <p:sldIdLst>
    <p:sldId id="256" r:id="rId5"/>
    <p:sldId id="274" r:id="rId6"/>
    <p:sldId id="304" r:id="rId7"/>
    <p:sldId id="507" r:id="rId8"/>
    <p:sldId id="457" r:id="rId9"/>
    <p:sldId id="508" r:id="rId10"/>
    <p:sldId id="484" r:id="rId11"/>
    <p:sldId id="512" r:id="rId12"/>
    <p:sldId id="513" r:id="rId13"/>
    <p:sldId id="487" r:id="rId14"/>
    <p:sldId id="267" r:id="rId15"/>
    <p:sldId id="510" r:id="rId16"/>
    <p:sldId id="492" r:id="rId17"/>
    <p:sldId id="456" r:id="rId18"/>
    <p:sldId id="489" r:id="rId19"/>
    <p:sldId id="496" r:id="rId20"/>
    <p:sldId id="495" r:id="rId21"/>
    <p:sldId id="497" r:id="rId22"/>
    <p:sldId id="498" r:id="rId23"/>
    <p:sldId id="511" r:id="rId24"/>
    <p:sldId id="501" r:id="rId25"/>
    <p:sldId id="502" r:id="rId26"/>
    <p:sldId id="503" r:id="rId27"/>
    <p:sldId id="504" r:id="rId28"/>
    <p:sldId id="505" r:id="rId29"/>
    <p:sldId id="5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061" autoAdjust="0"/>
  </p:normalViewPr>
  <p:slideViewPr>
    <p:cSldViewPr snapToGrid="0" snapToObjects="1">
      <p:cViewPr varScale="1">
        <p:scale>
          <a:sx n="83" d="100"/>
          <a:sy n="83" d="100"/>
        </p:scale>
        <p:origin x="174"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AF767-3222-4A4B-99B4-DDDD5F897A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16A9C8B-33C6-4FDB-9D83-53AA5285C405}" type="pres">
      <dgm:prSet presAssocID="{E00AF767-3222-4A4B-99B4-DDDD5F897ADE}" presName="Name0" presStyleCnt="0">
        <dgm:presLayoutVars>
          <dgm:dir/>
          <dgm:resizeHandles val="exact"/>
        </dgm:presLayoutVars>
      </dgm:prSet>
      <dgm:spPr/>
      <dgm:t>
        <a:bodyPr/>
        <a:lstStyle/>
        <a:p>
          <a:endParaRPr lang="en-US"/>
        </a:p>
      </dgm:t>
    </dgm:pt>
  </dgm:ptLst>
  <dgm:cxnLst>
    <dgm:cxn modelId="{989C3EFA-5ED5-4C09-923E-32B0E0F89A58}" type="presOf" srcId="{E00AF767-3222-4A4B-99B4-DDDD5F897ADE}" destId="{516A9C8B-33C6-4FDB-9D83-53AA5285C40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AF767-3222-4A4B-99B4-DDDD5F897A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16A9C8B-33C6-4FDB-9D83-53AA5285C405}" type="pres">
      <dgm:prSet presAssocID="{E00AF767-3222-4A4B-99B4-DDDD5F897ADE}" presName="Name0" presStyleCnt="0">
        <dgm:presLayoutVars>
          <dgm:dir/>
          <dgm:resizeHandles val="exact"/>
        </dgm:presLayoutVars>
      </dgm:prSet>
      <dgm:spPr/>
      <dgm:t>
        <a:bodyPr/>
        <a:lstStyle/>
        <a:p>
          <a:endParaRPr lang="en-US"/>
        </a:p>
      </dgm:t>
    </dgm:pt>
  </dgm:ptLst>
  <dgm:cxnLst>
    <dgm:cxn modelId="{989C3EFA-5ED5-4C09-923E-32B0E0F89A58}" type="presOf" srcId="{E00AF767-3222-4A4B-99B4-DDDD5F897ADE}" destId="{516A9C8B-33C6-4FDB-9D83-53AA5285C40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9/6/2025</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9/6/2025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7</a:t>
            </a:fld>
            <a:endParaRPr lang="en-US" dirty="0"/>
          </a:p>
        </p:txBody>
      </p:sp>
    </p:spTree>
    <p:extLst>
      <p:ext uri="{BB962C8B-B14F-4D97-AF65-F5344CB8AC3E}">
        <p14:creationId xmlns:p14="http://schemas.microsoft.com/office/powerpoint/2010/main" val="117701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24</a:t>
            </a:fld>
            <a:endParaRPr lang="en-US" dirty="0"/>
          </a:p>
        </p:txBody>
      </p:sp>
    </p:spTree>
    <p:extLst>
      <p:ext uri="{BB962C8B-B14F-4D97-AF65-F5344CB8AC3E}">
        <p14:creationId xmlns:p14="http://schemas.microsoft.com/office/powerpoint/2010/main" val="345232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0C7B-F558-91E7-E255-2BDEFA6C1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0BC84-1CF3-9AE9-2AD7-374960B853B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D59382-5F50-4C3D-FC16-9CC4E16CB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BAA1A-0650-FC51-04C3-86B9A08CB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39BA2-F127-4DB1-B8FD-D5A70CC3E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72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8</a:t>
            </a:fld>
            <a:endParaRPr lang="en-US" dirty="0"/>
          </a:p>
        </p:txBody>
      </p:sp>
    </p:spTree>
    <p:extLst>
      <p:ext uri="{BB962C8B-B14F-4D97-AF65-F5344CB8AC3E}">
        <p14:creationId xmlns:p14="http://schemas.microsoft.com/office/powerpoint/2010/main" val="339784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dirty="0"/>
          </a:p>
        </p:txBody>
      </p:sp>
    </p:spTree>
    <p:extLst>
      <p:ext uri="{BB962C8B-B14F-4D97-AF65-F5344CB8AC3E}">
        <p14:creationId xmlns:p14="http://schemas.microsoft.com/office/powerpoint/2010/main" val="105953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11</a:t>
            </a:fld>
            <a:endParaRPr lang="en-US" dirty="0"/>
          </a:p>
        </p:txBody>
      </p:sp>
    </p:spTree>
    <p:extLst>
      <p:ext uri="{BB962C8B-B14F-4D97-AF65-F5344CB8AC3E}">
        <p14:creationId xmlns:p14="http://schemas.microsoft.com/office/powerpoint/2010/main" val="408359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71510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13</a:t>
            </a:fld>
            <a:endParaRPr lang="en-US" dirty="0"/>
          </a:p>
        </p:txBody>
      </p:sp>
    </p:spTree>
    <p:extLst>
      <p:ext uri="{BB962C8B-B14F-4D97-AF65-F5344CB8AC3E}">
        <p14:creationId xmlns:p14="http://schemas.microsoft.com/office/powerpoint/2010/main" val="137080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0C7B-F558-91E7-E255-2BDEFA6C1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0BC84-1CF3-9AE9-2AD7-374960B853B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D59382-5F50-4C3D-FC16-9CC4E16CB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BAA1A-0650-FC51-04C3-86B9A08CB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39BA2-F127-4DB1-B8FD-D5A70CC3E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50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21</a:t>
            </a:fld>
            <a:endParaRPr lang="en-US" dirty="0"/>
          </a:p>
        </p:txBody>
      </p:sp>
    </p:spTree>
    <p:extLst>
      <p:ext uri="{BB962C8B-B14F-4D97-AF65-F5344CB8AC3E}">
        <p14:creationId xmlns:p14="http://schemas.microsoft.com/office/powerpoint/2010/main" val="418733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23</a:t>
            </a:fld>
            <a:endParaRPr lang="en-US" dirty="0"/>
          </a:p>
        </p:txBody>
      </p:sp>
    </p:spTree>
    <p:extLst>
      <p:ext uri="{BB962C8B-B14F-4D97-AF65-F5344CB8AC3E}">
        <p14:creationId xmlns:p14="http://schemas.microsoft.com/office/powerpoint/2010/main" val="324056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C5F7-BFE6-95E9-EF30-C822A9E18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F46856-77B8-B127-19AE-5DC14810D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DDA641-CBAA-F4AB-5D28-6FE6266EEEE8}"/>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5" name="Footer Placeholder 4">
            <a:extLst>
              <a:ext uri="{FF2B5EF4-FFF2-40B4-BE49-F238E27FC236}">
                <a16:creationId xmlns:a16="http://schemas.microsoft.com/office/drawing/2014/main" id="{877652CB-FD92-E214-CFA3-DEDCFBDCCD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AAEB77-AE22-8ACC-211E-EA7B9186A86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98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31C7-2222-7087-E22D-FE0A169CF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616EFA-98CA-84FC-9DEE-5B07E3CA7C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26112-B77B-AA02-B846-2EA0E16E6C3C}"/>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5" name="Footer Placeholder 4">
            <a:extLst>
              <a:ext uri="{FF2B5EF4-FFF2-40B4-BE49-F238E27FC236}">
                <a16:creationId xmlns:a16="http://schemas.microsoft.com/office/drawing/2014/main" id="{9C2CFD0F-8F15-2348-6610-7F2FA2F87E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1ADCB2-AD11-49E3-EC2C-AF67E972A3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011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EE4B5-F09F-A6AC-D44D-C8EA73F3D2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297FAA-CEEA-91E9-03E3-473FDE6F60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ABAC0-B022-5FE5-A3E8-AB46161F12D8}"/>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5" name="Footer Placeholder 4">
            <a:extLst>
              <a:ext uri="{FF2B5EF4-FFF2-40B4-BE49-F238E27FC236}">
                <a16:creationId xmlns:a16="http://schemas.microsoft.com/office/drawing/2014/main" id="{7D76021C-CC30-45C8-D182-9CCBA5430F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7005FC-920B-924D-3A5E-BD958E040A7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91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3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74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4CBB-CFE7-FC0D-D2C6-9D9B9C4CE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1C562-9FFF-B5B8-4024-DA0AB9E59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875EB-4A6D-C6D2-B97A-A871F700614E}"/>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5" name="Footer Placeholder 4">
            <a:extLst>
              <a:ext uri="{FF2B5EF4-FFF2-40B4-BE49-F238E27FC236}">
                <a16:creationId xmlns:a16="http://schemas.microsoft.com/office/drawing/2014/main" id="{9544092F-2A19-7BC6-C83E-63B76472DB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7A466-4CDE-7044-D216-BCF132BE69F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61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3345-9281-F43E-E93E-3995DBD80D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F02CDF-E48D-F802-DCF5-8A6F7976A0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0D454-3A35-B6EA-38AE-5B486BCF3520}"/>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5" name="Footer Placeholder 4">
            <a:extLst>
              <a:ext uri="{FF2B5EF4-FFF2-40B4-BE49-F238E27FC236}">
                <a16:creationId xmlns:a16="http://schemas.microsoft.com/office/drawing/2014/main" id="{0CE2D0E8-4E86-880A-49F1-7631FAB111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93F8B-EBF1-7C74-B560-A3392F7C01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14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8B95-68AF-C641-8764-AAF0BD148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2E2C3-C962-8D1D-5716-C1741D0FF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B0091-7E26-D7DF-51C8-2D66DB677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165F17-0EFF-639E-2B64-733A8FD2D3B2}"/>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6" name="Footer Placeholder 5">
            <a:extLst>
              <a:ext uri="{FF2B5EF4-FFF2-40B4-BE49-F238E27FC236}">
                <a16:creationId xmlns:a16="http://schemas.microsoft.com/office/drawing/2014/main" id="{058737FE-DAC0-025C-AC63-7B241D0A86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191ACF-A131-FAD0-9AEA-B48455AC9FA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2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A832-9FFD-9875-0CF5-8952C4E239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8EDE0-B403-F1C4-F118-0C1950F9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9157D-9885-4CEC-21C1-072345A2D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5721F9-B4FC-5D92-2212-DEBFC48E0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C3F3A-A4D5-C148-97D8-AC0EC3E52C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370593-B07E-CFC8-5D61-14FCAD5E799B}"/>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8" name="Footer Placeholder 7">
            <a:extLst>
              <a:ext uri="{FF2B5EF4-FFF2-40B4-BE49-F238E27FC236}">
                <a16:creationId xmlns:a16="http://schemas.microsoft.com/office/drawing/2014/main" id="{37A389C6-2276-FEA4-8089-B45BE4A201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63EFA7-93A4-8B99-5DA8-1C68ABA2087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3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26D4-B80C-7ABC-D39A-DA3FE9F58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808E08-D9DF-CB7D-CF09-4857E642CF95}"/>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4" name="Footer Placeholder 3">
            <a:extLst>
              <a:ext uri="{FF2B5EF4-FFF2-40B4-BE49-F238E27FC236}">
                <a16:creationId xmlns:a16="http://schemas.microsoft.com/office/drawing/2014/main" id="{FDFBBAE4-1609-7A1B-8388-E54402246D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257A21-96A8-FF03-2E8F-AFC3FAD77F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520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975B5-2995-0600-AE19-D46588CB6DA2}"/>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3" name="Footer Placeholder 2">
            <a:extLst>
              <a:ext uri="{FF2B5EF4-FFF2-40B4-BE49-F238E27FC236}">
                <a16:creationId xmlns:a16="http://schemas.microsoft.com/office/drawing/2014/main" id="{719174FC-B912-72C7-3F66-BD19B81FCB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E2DFD0-AC01-0229-2F9B-C8811A90C9D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128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9ABD-6B5A-209A-EADB-E00DBF2A4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62045C-F6F4-AE91-609E-2BF3500B3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ED09FF-4220-D48E-CBA8-BBA7C5808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6C782-FF05-DE37-E32C-20BE2B30C591}"/>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6" name="Footer Placeholder 5">
            <a:extLst>
              <a:ext uri="{FF2B5EF4-FFF2-40B4-BE49-F238E27FC236}">
                <a16:creationId xmlns:a16="http://schemas.microsoft.com/office/drawing/2014/main" id="{0C347FBA-2E34-5434-36FE-B5DB3A0462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CDFA00-736A-EF54-BCAB-8F4B538771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916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8B79-FC3A-5664-363E-1A5C219C2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7DD83-2421-CB5D-90BC-C92752E47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4C746F-8F5E-AE97-94CE-7E841E12E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3D6F9-2D3A-4CA6-DD26-ED231682EAB5}"/>
              </a:ext>
            </a:extLst>
          </p:cNvPr>
          <p:cNvSpPr>
            <a:spLocks noGrp="1"/>
          </p:cNvSpPr>
          <p:nvPr>
            <p:ph type="dt" sz="half" idx="10"/>
          </p:nvPr>
        </p:nvSpPr>
        <p:spPr/>
        <p:txBody>
          <a:bodyPr/>
          <a:lstStyle/>
          <a:p>
            <a:fld id="{B61BEF0D-F0BB-DE4B-95CE-6DB70DBA9567}" type="datetimeFigureOut">
              <a:rPr lang="en-US" smtClean="0"/>
              <a:pPr/>
              <a:t>9/6/2025</a:t>
            </a:fld>
            <a:endParaRPr lang="en-US" dirty="0"/>
          </a:p>
        </p:txBody>
      </p:sp>
      <p:sp>
        <p:nvSpPr>
          <p:cNvPr id="6" name="Footer Placeholder 5">
            <a:extLst>
              <a:ext uri="{FF2B5EF4-FFF2-40B4-BE49-F238E27FC236}">
                <a16:creationId xmlns:a16="http://schemas.microsoft.com/office/drawing/2014/main" id="{F6DA2BB7-677B-E480-4F71-1D0694AF35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E84F41-58BE-6C5B-AE51-C2FE27E93F5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652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B3998-0ED4-084B-C00F-44CBC52A9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38A84-10CF-C6DA-D21C-C9BE5A4AE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51036-0864-D6EC-4812-E08CB21C1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9/6/2025</a:t>
            </a:fld>
            <a:endParaRPr lang="en-US" dirty="0"/>
          </a:p>
        </p:txBody>
      </p:sp>
      <p:sp>
        <p:nvSpPr>
          <p:cNvPr id="5" name="Footer Placeholder 4">
            <a:extLst>
              <a:ext uri="{FF2B5EF4-FFF2-40B4-BE49-F238E27FC236}">
                <a16:creationId xmlns:a16="http://schemas.microsoft.com/office/drawing/2014/main" id="{987D87EF-1A90-04C6-B62E-52AF03C47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E41BE69-F6A4-BE48-FFD5-737F1D56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0007666"/>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8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1982" y="2092034"/>
            <a:ext cx="8214522" cy="4431983"/>
          </a:xfrm>
          <a:prstGeom prst="rect">
            <a:avLst/>
          </a:prstGeom>
          <a:noFill/>
        </p:spPr>
        <p:txBody>
          <a:bodyPr wrap="square" rtlCol="1">
            <a:spAutoFit/>
          </a:bodyPr>
          <a:lstStyle/>
          <a:p>
            <a:pPr algn="r" rtl="1">
              <a:lnSpc>
                <a:spcPct val="150000"/>
              </a:lnSpc>
            </a:pPr>
            <a:r>
              <a:rPr lang="ar-SA" sz="4400" dirty="0">
                <a:cs typeface="+mj-cs"/>
              </a:rPr>
              <a:t>الوحدة : </a:t>
            </a:r>
            <a:r>
              <a:rPr lang="en-US" sz="4400" dirty="0">
                <a:cs typeface="+mj-cs"/>
              </a:rPr>
              <a:t> </a:t>
            </a:r>
            <a:r>
              <a:rPr lang="ar-JO" sz="4400" dirty="0">
                <a:cs typeface="+mj-cs"/>
              </a:rPr>
              <a:t>الأولى </a:t>
            </a:r>
            <a:endParaRPr lang="ar-SA" sz="4400" dirty="0">
              <a:cs typeface="+mj-cs"/>
            </a:endParaRPr>
          </a:p>
          <a:p>
            <a:pPr algn="r" rtl="1">
              <a:lnSpc>
                <a:spcPct val="150000"/>
              </a:lnSpc>
            </a:pPr>
            <a:r>
              <a:rPr lang="ar-SA" sz="4400" dirty="0">
                <a:cs typeface="+mj-cs"/>
              </a:rPr>
              <a:t>الدرس :  </a:t>
            </a:r>
            <a:r>
              <a:rPr lang="en-US" sz="4400" dirty="0">
                <a:cs typeface="+mj-cs"/>
              </a:rPr>
              <a:t>  </a:t>
            </a:r>
            <a:r>
              <a:rPr lang="ar-JO" sz="4400" dirty="0">
                <a:cs typeface="+mj-cs"/>
              </a:rPr>
              <a:t>إطلالات على الإعجاز القرآني</a:t>
            </a:r>
          </a:p>
          <a:p>
            <a:pPr algn="r" rtl="1">
              <a:lnSpc>
                <a:spcPct val="150000"/>
              </a:lnSpc>
            </a:pPr>
            <a:r>
              <a:rPr lang="ar-SA" sz="4400" dirty="0">
                <a:cs typeface="+mj-cs"/>
              </a:rPr>
              <a:t>المبحث :  </a:t>
            </a:r>
            <a:r>
              <a:rPr lang="en-US" sz="4400" dirty="0">
                <a:cs typeface="+mj-cs"/>
              </a:rPr>
              <a:t> </a:t>
            </a:r>
            <a:r>
              <a:rPr lang="ar-JO" sz="4400" dirty="0">
                <a:cs typeface="+mj-cs"/>
              </a:rPr>
              <a:t>اللغة العربية </a:t>
            </a:r>
            <a:endParaRPr lang="ar-SA" sz="4400" dirty="0">
              <a:cs typeface="+mj-cs"/>
            </a:endParaRPr>
          </a:p>
          <a:p>
            <a:pPr algn="r" rtl="1">
              <a:lnSpc>
                <a:spcPct val="150000"/>
              </a:lnSpc>
            </a:pPr>
            <a:r>
              <a:rPr lang="ar-SA" sz="4400" dirty="0">
                <a:cs typeface="+mj-cs"/>
              </a:rPr>
              <a:t>الصف :  </a:t>
            </a:r>
            <a:r>
              <a:rPr lang="en-US" sz="4400" dirty="0">
                <a:cs typeface="+mj-cs"/>
              </a:rPr>
              <a:t> </a:t>
            </a:r>
            <a:r>
              <a:rPr lang="ar-JO" sz="4400" dirty="0">
                <a:cs typeface="+mj-cs"/>
              </a:rPr>
              <a:t>الفصل الأول </a:t>
            </a:r>
          </a:p>
          <a:p>
            <a:endParaRPr lang="ar-JO" dirty="0">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05" y="328517"/>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A8FBAE8-C9C3-49A9-990F-DE3237BF83A8}"/>
              </a:ext>
            </a:extLst>
          </p:cNvPr>
          <p:cNvPicPr>
            <a:picLocks noChangeAspect="1"/>
          </p:cNvPicPr>
          <p:nvPr/>
        </p:nvPicPr>
        <p:blipFill>
          <a:blip r:embed="rId4"/>
          <a:stretch>
            <a:fillRect/>
          </a:stretch>
        </p:blipFill>
        <p:spPr>
          <a:xfrm>
            <a:off x="1041400" y="1272301"/>
            <a:ext cx="1670449" cy="1780186"/>
          </a:xfrm>
          <a:prstGeom prst="rect">
            <a:avLst/>
          </a:prstGeom>
        </p:spPr>
      </p:pic>
    </p:spTree>
    <p:extLst>
      <p:ext uri="{BB962C8B-B14F-4D97-AF65-F5344CB8AC3E}">
        <p14:creationId xmlns:p14="http://schemas.microsoft.com/office/powerpoint/2010/main" val="4271810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معجزات كونية </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4" name="TextBox 3"/>
          <p:cNvSpPr txBox="1"/>
          <p:nvPr/>
        </p:nvSpPr>
        <p:spPr>
          <a:xfrm>
            <a:off x="3586480" y="1962502"/>
            <a:ext cx="8080559" cy="369332"/>
          </a:xfrm>
          <a:prstGeom prst="rect">
            <a:avLst/>
          </a:prstGeom>
          <a:noFill/>
        </p:spPr>
        <p:txBody>
          <a:bodyPr wrap="square" rtlCol="0">
            <a:spAutoFit/>
          </a:bodyPr>
          <a:lstStyle/>
          <a:p>
            <a:pPr algn="r" rtl="1"/>
            <a:endParaRPr lang="en-US" dirty="0"/>
          </a:p>
        </p:txBody>
      </p:sp>
      <p:sp>
        <p:nvSpPr>
          <p:cNvPr id="23" name="Rounded Rectangle 22"/>
          <p:cNvSpPr/>
          <p:nvPr/>
        </p:nvSpPr>
        <p:spPr>
          <a:xfrm>
            <a:off x="9948902" y="129918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minutes</a:t>
              </a:r>
            </a:p>
          </p:txBody>
        </p:sp>
      </p:grpSp>
      <p:sp>
        <p:nvSpPr>
          <p:cNvPr id="19" name="Rectangle: Diagonal Corners Rounded 18">
            <a:extLst>
              <a:ext uri="{FF2B5EF4-FFF2-40B4-BE49-F238E27FC236}">
                <a16:creationId xmlns:a16="http://schemas.microsoft.com/office/drawing/2014/main" id="{8618346A-C887-4A04-AC4B-33F02B1043E8}"/>
              </a:ext>
            </a:extLst>
          </p:cNvPr>
          <p:cNvSpPr/>
          <p:nvPr/>
        </p:nvSpPr>
        <p:spPr>
          <a:xfrm>
            <a:off x="7569107" y="1659220"/>
            <a:ext cx="4377617" cy="1909066"/>
          </a:xfrm>
          <a:prstGeom prst="round2Diag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2400" b="1" dirty="0">
                <a:solidFill>
                  <a:schemeClr val="accent6">
                    <a:lumMod val="50000"/>
                  </a:schemeClr>
                </a:solidFill>
                <a:latin typeface="Calibri"/>
                <a:cs typeface="Arial" panose="020B0604020202020204" pitchFamily="34" charset="0"/>
              </a:rPr>
              <a:t>ما هي الآية التي تدل على تكوين الكون ؟</a:t>
            </a:r>
            <a:endParaRPr kumimoji="0" lang="ar-JO" sz="2400" b="1" i="0" u="none" strike="noStrike" kern="1200" cap="none" spc="0" normalizeH="0" baseline="0" noProof="0" dirty="0">
              <a:ln>
                <a:noFill/>
              </a:ln>
              <a:solidFill>
                <a:schemeClr val="accent6">
                  <a:lumMod val="50000"/>
                </a:schemeClr>
              </a:solidFill>
              <a:effectLst/>
              <a:uLnTx/>
              <a:uFillTx/>
              <a:latin typeface="Calibri"/>
              <a:ea typeface="+mn-ea"/>
              <a:cs typeface="Arial" panose="020B0604020202020204" pitchFamily="34" charset="0"/>
            </a:endParaRPr>
          </a:p>
        </p:txBody>
      </p:sp>
      <p:sp>
        <p:nvSpPr>
          <p:cNvPr id="20" name="Rectangle: Diagonal Corners Rounded 19">
            <a:extLst>
              <a:ext uri="{FF2B5EF4-FFF2-40B4-BE49-F238E27FC236}">
                <a16:creationId xmlns:a16="http://schemas.microsoft.com/office/drawing/2014/main" id="{ADCBFE61-C9DF-42F4-88F7-777F424E4910}"/>
              </a:ext>
            </a:extLst>
          </p:cNvPr>
          <p:cNvSpPr/>
          <p:nvPr/>
        </p:nvSpPr>
        <p:spPr>
          <a:xfrm>
            <a:off x="3029232" y="3845445"/>
            <a:ext cx="3497468" cy="1909066"/>
          </a:xfrm>
          <a:prstGeom prst="round2DiagRect">
            <a:avLst/>
          </a:prstGeom>
          <a:ln/>
        </p:spPr>
        <p:style>
          <a:lnRef idx="3">
            <a:schemeClr val="lt1"/>
          </a:lnRef>
          <a:fillRef idx="1">
            <a:schemeClr val="accent2"/>
          </a:fillRef>
          <a:effectRef idx="1">
            <a:schemeClr val="accent2"/>
          </a:effectRef>
          <a:fontRef idx="minor">
            <a:schemeClr val="lt1"/>
          </a:fontRef>
        </p:style>
        <p:txBody>
          <a:bodyPr rtlCol="0" anchor="ctr"/>
          <a:lstStyle/>
          <a:p>
            <a:pPr lvl="0" algn="r" rtl="1" eaLnBrk="0" fontAlgn="base" hangingPunct="0">
              <a:spcBef>
                <a:spcPct val="0"/>
              </a:spcBef>
              <a:spcAft>
                <a:spcPct val="0"/>
              </a:spcAft>
            </a:pPr>
            <a:r>
              <a:rPr lang="ar-JO" altLang="en-US" sz="2000" b="1" dirty="0">
                <a:solidFill>
                  <a:schemeClr val="tx1"/>
                </a:solidFill>
                <a:latin typeface="Arial" panose="020B0604020202020204" pitchFamily="34" charset="0"/>
              </a:rPr>
              <a:t> ضع كلمة </a:t>
            </a:r>
            <a:r>
              <a:rPr lang="ar-JO" altLang="en-US" sz="2000" b="1" dirty="0" smtClean="0">
                <a:solidFill>
                  <a:schemeClr val="tx1"/>
                </a:solidFill>
                <a:latin typeface="Arial" panose="020B0604020202020204" pitchFamily="34" charset="0"/>
              </a:rPr>
              <a:t>( رتق ) </a:t>
            </a:r>
            <a:r>
              <a:rPr lang="ar-JO" altLang="en-US" sz="2000" b="1" dirty="0">
                <a:solidFill>
                  <a:schemeClr val="tx1"/>
                </a:solidFill>
                <a:latin typeface="Arial" panose="020B0604020202020204" pitchFamily="34" charset="0"/>
              </a:rPr>
              <a:t>في جملة مفيدة .</a:t>
            </a:r>
            <a:endParaRPr lang="en-US" altLang="en-US" sz="2000" b="1" dirty="0">
              <a:solidFill>
                <a:schemeClr val="tx1"/>
              </a:solidFill>
              <a:latin typeface="Arial" panose="020B0604020202020204" pitchFamily="34" charset="0"/>
            </a:endParaRPr>
          </a:p>
        </p:txBody>
      </p:sp>
      <p:sp>
        <p:nvSpPr>
          <p:cNvPr id="6" name="Thought Bubble: Cloud 5">
            <a:extLst>
              <a:ext uri="{FF2B5EF4-FFF2-40B4-BE49-F238E27FC236}">
                <a16:creationId xmlns:a16="http://schemas.microsoft.com/office/drawing/2014/main" id="{B338D1CE-60AB-46A5-A6FE-03ADC818DDB6}"/>
              </a:ext>
            </a:extLst>
          </p:cNvPr>
          <p:cNvSpPr/>
          <p:nvPr/>
        </p:nvSpPr>
        <p:spPr>
          <a:xfrm>
            <a:off x="289152" y="2014763"/>
            <a:ext cx="2561310" cy="21052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   </a:t>
            </a:r>
            <a:r>
              <a:rPr lang="fa-IR" dirty="0"/>
              <a:t>نشاط </a:t>
            </a:r>
            <a:r>
              <a:rPr lang="en-US" dirty="0"/>
              <a:t>Quiz-Quiz-Trade</a:t>
            </a:r>
          </a:p>
        </p:txBody>
      </p:sp>
    </p:spTree>
    <p:extLst>
      <p:ext uri="{BB962C8B-B14F-4D97-AF65-F5344CB8AC3E}">
        <p14:creationId xmlns:p14="http://schemas.microsoft.com/office/powerpoint/2010/main" val="405851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معجزات كونية </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56207"/>
            <a:ext cx="650166" cy="644038"/>
          </a:xfrm>
          <a:prstGeom prst="rect">
            <a:avLst/>
          </a:prstGeom>
        </p:spPr>
      </p:pic>
      <p:sp>
        <p:nvSpPr>
          <p:cNvPr id="46" name="Rounded Rectangle 23">
            <a:extLst>
              <a:ext uri="{FF2B5EF4-FFF2-40B4-BE49-F238E27FC236}">
                <a16:creationId xmlns:a16="http://schemas.microsoft.com/office/drawing/2014/main" id="{F3E93449-97C7-8F55-BA05-8EFDD82F2C32}"/>
              </a:ext>
            </a:extLst>
          </p:cNvPr>
          <p:cNvSpPr/>
          <p:nvPr/>
        </p:nvSpPr>
        <p:spPr>
          <a:xfrm>
            <a:off x="9955726" y="1299180"/>
            <a:ext cx="2145162"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a:t>
            </a:r>
            <a:r>
              <a:rPr kumimoji="0" lang="ar-SA"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بالحياة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26"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sp>
        <p:nvSpPr>
          <p:cNvPr id="3" name="TextBox 2">
            <a:extLst>
              <a:ext uri="{FF2B5EF4-FFF2-40B4-BE49-F238E27FC236}">
                <a16:creationId xmlns:a16="http://schemas.microsoft.com/office/drawing/2014/main" id="{E9718A5E-B890-4A21-8959-6C89DBB4A8DC}"/>
              </a:ext>
            </a:extLst>
          </p:cNvPr>
          <p:cNvSpPr txBox="1"/>
          <p:nvPr/>
        </p:nvSpPr>
        <p:spPr>
          <a:xfrm>
            <a:off x="2241176" y="1837418"/>
            <a:ext cx="9592236" cy="646331"/>
          </a:xfrm>
          <a:prstGeom prst="rect">
            <a:avLst/>
          </a:prstGeom>
          <a:noFill/>
        </p:spPr>
        <p:txBody>
          <a:bodyPr wrap="square" rtlCol="0">
            <a:spAutoFit/>
          </a:bodyPr>
          <a:lstStyle/>
          <a:p>
            <a:pPr algn="ctr" rtl="1"/>
            <a:r>
              <a:rPr lang="ar-JO" sz="3600" dirty="0" smtClean="0"/>
              <a:t>كيف</a:t>
            </a:r>
            <a:r>
              <a:rPr lang="fa-IR" sz="3600" dirty="0" smtClean="0"/>
              <a:t> </a:t>
            </a:r>
            <a:r>
              <a:rPr lang="fa-IR" sz="3600" dirty="0"/>
              <a:t>يمكن أن يسبق الوحي الاكتشافات العلمية؟ </a:t>
            </a:r>
            <a:endParaRPr lang="en-US" sz="3600" dirty="0">
              <a:solidFill>
                <a:srgbClr val="FF0000"/>
              </a:solidFill>
            </a:endParaRPr>
          </a:p>
        </p:txBody>
      </p:sp>
      <p:pic>
        <p:nvPicPr>
          <p:cNvPr id="1026" name="Picture 2" descr="اهمية التفكير الناقد - مهارات التفكير الناقد وحل المشكلات">
            <a:extLst>
              <a:ext uri="{FF2B5EF4-FFF2-40B4-BE49-F238E27FC236}">
                <a16:creationId xmlns:a16="http://schemas.microsoft.com/office/drawing/2014/main" id="{719A4541-5DDA-4723-9476-7D04AB7E8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404" y="3123159"/>
            <a:ext cx="6893939" cy="363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73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معجزات كونية </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56207"/>
            <a:ext cx="650166" cy="644038"/>
          </a:xfrm>
          <a:prstGeom prst="rect">
            <a:avLst/>
          </a:prstGeom>
        </p:spPr>
      </p:pic>
      <p:sp>
        <p:nvSpPr>
          <p:cNvPr id="46" name="Rounded Rectangle 23">
            <a:extLst>
              <a:ext uri="{FF2B5EF4-FFF2-40B4-BE49-F238E27FC236}">
                <a16:creationId xmlns:a16="http://schemas.microsoft.com/office/drawing/2014/main" id="{F3E93449-97C7-8F55-BA05-8EFDD82F2C32}"/>
              </a:ext>
            </a:extLst>
          </p:cNvPr>
          <p:cNvSpPr/>
          <p:nvPr/>
        </p:nvSpPr>
        <p:spPr>
          <a:xfrm>
            <a:off x="9955726" y="1299180"/>
            <a:ext cx="2145162"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a:t>
            </a:r>
            <a:r>
              <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الناقد </a:t>
            </a: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26"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sp>
        <p:nvSpPr>
          <p:cNvPr id="3" name="TextBox 2">
            <a:extLst>
              <a:ext uri="{FF2B5EF4-FFF2-40B4-BE49-F238E27FC236}">
                <a16:creationId xmlns:a16="http://schemas.microsoft.com/office/drawing/2014/main" id="{E9718A5E-B890-4A21-8959-6C89DBB4A8DC}"/>
              </a:ext>
            </a:extLst>
          </p:cNvPr>
          <p:cNvSpPr txBox="1"/>
          <p:nvPr/>
        </p:nvSpPr>
        <p:spPr>
          <a:xfrm>
            <a:off x="2241176" y="1837418"/>
            <a:ext cx="9592236" cy="646331"/>
          </a:xfrm>
          <a:prstGeom prst="rect">
            <a:avLst/>
          </a:prstGeom>
          <a:noFill/>
        </p:spPr>
        <p:txBody>
          <a:bodyPr wrap="square" rtlCol="0">
            <a:spAutoFit/>
          </a:bodyPr>
          <a:lstStyle/>
          <a:p>
            <a:pPr algn="ctr" rtl="1"/>
            <a:r>
              <a:rPr lang="ar-JO" sz="3600" dirty="0" smtClean="0"/>
              <a:t>ما هو الإعجاز العلمي ؟</a:t>
            </a:r>
            <a:endParaRPr lang="en-US" sz="3600" dirty="0">
              <a:solidFill>
                <a:srgbClr val="FF0000"/>
              </a:solidFill>
            </a:endParaRPr>
          </a:p>
        </p:txBody>
      </p:sp>
      <p:pic>
        <p:nvPicPr>
          <p:cNvPr id="1026" name="Picture 2" descr="اهمية التفكير الناقد - مهارات التفكير الناقد وحل المشكلات">
            <a:extLst>
              <a:ext uri="{FF2B5EF4-FFF2-40B4-BE49-F238E27FC236}">
                <a16:creationId xmlns:a16="http://schemas.microsoft.com/office/drawing/2014/main" id="{719A4541-5DDA-4723-9476-7D04AB7E8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581" y="2674072"/>
            <a:ext cx="6893939" cy="363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معجزات كونية </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sp>
        <p:nvSpPr>
          <p:cNvPr id="47" name="Rounded Rectangle 42">
            <a:extLst>
              <a:ext uri="{FF2B5EF4-FFF2-40B4-BE49-F238E27FC236}">
                <a16:creationId xmlns:a16="http://schemas.microsoft.com/office/drawing/2014/main" id="{31EEE8FD-4DB2-4E70-85A5-7D30DC481DFB}"/>
              </a:ext>
            </a:extLst>
          </p:cNvPr>
          <p:cNvSpPr/>
          <p:nvPr/>
        </p:nvSpPr>
        <p:spPr>
          <a:xfrm>
            <a:off x="9676343" y="1383145"/>
            <a:ext cx="222705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ختامي </a:t>
            </a:r>
          </a:p>
        </p:txBody>
      </p:sp>
      <p:sp>
        <p:nvSpPr>
          <p:cNvPr id="21" name="Flowchart: Alternate Process 20"/>
          <p:cNvSpPr/>
          <p:nvPr/>
        </p:nvSpPr>
        <p:spPr>
          <a:xfrm>
            <a:off x="342771" y="6249551"/>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IRS</a:t>
            </a:r>
          </a:p>
        </p:txBody>
      </p:sp>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00:00 minutes</a:t>
              </a:r>
            </a:p>
          </p:txBody>
        </p:sp>
      </p:grpSp>
      <p:pic>
        <p:nvPicPr>
          <p:cNvPr id="5" name="Picture 4">
            <a:extLst>
              <a:ext uri="{FF2B5EF4-FFF2-40B4-BE49-F238E27FC236}">
                <a16:creationId xmlns:a16="http://schemas.microsoft.com/office/drawing/2014/main" id="{EA9889FD-ED08-88CA-EE05-44B367890950}"/>
              </a:ext>
            </a:extLst>
          </p:cNvPr>
          <p:cNvPicPr>
            <a:picLocks noChangeAspect="1"/>
          </p:cNvPicPr>
          <p:nvPr/>
        </p:nvPicPr>
        <p:blipFill>
          <a:blip r:embed="rId4"/>
          <a:stretch>
            <a:fillRect/>
          </a:stretch>
        </p:blipFill>
        <p:spPr>
          <a:xfrm>
            <a:off x="480415" y="2242016"/>
            <a:ext cx="1536325" cy="1780186"/>
          </a:xfrm>
          <a:prstGeom prst="rect">
            <a:avLst/>
          </a:prstGeom>
        </p:spPr>
      </p:pic>
      <p:sp>
        <p:nvSpPr>
          <p:cNvPr id="2" name="TextBox 1">
            <a:extLst>
              <a:ext uri="{FF2B5EF4-FFF2-40B4-BE49-F238E27FC236}">
                <a16:creationId xmlns:a16="http://schemas.microsoft.com/office/drawing/2014/main" id="{0F4DE942-577E-4A2F-9D08-6162C4E49FE7}"/>
              </a:ext>
            </a:extLst>
          </p:cNvPr>
          <p:cNvSpPr txBox="1"/>
          <p:nvPr/>
        </p:nvSpPr>
        <p:spPr>
          <a:xfrm>
            <a:off x="2599765" y="2043953"/>
            <a:ext cx="8310282" cy="4401205"/>
          </a:xfrm>
          <a:prstGeom prst="rect">
            <a:avLst/>
          </a:prstGeom>
          <a:noFill/>
        </p:spPr>
        <p:txBody>
          <a:bodyPr wrap="square" rtlCol="0">
            <a:spAutoFit/>
          </a:bodyPr>
          <a:lstStyle/>
          <a:p>
            <a:pPr algn="r" rtl="1"/>
            <a:r>
              <a:rPr lang="ar-JO" sz="2800" b="1" dirty="0" smtClean="0"/>
              <a:t>قال تعالى :"</a:t>
            </a:r>
            <a:r>
              <a:rPr lang="fa-IR" sz="2800" b="1" dirty="0" smtClean="0"/>
              <a:t>إن </a:t>
            </a:r>
            <a:r>
              <a:rPr lang="fa-IR" sz="2800" b="1" dirty="0"/>
              <a:t>في خلق السماوات والأرض واختلاف الليل والنهار لآيات لأولي الألباب؟"</a:t>
            </a:r>
            <a:r>
              <a:rPr lang="ar-JO" sz="2800" b="1" dirty="0"/>
              <a:t> هذه الآية تتحدث عن :</a:t>
            </a:r>
          </a:p>
          <a:p>
            <a:pPr algn="r" rtl="1"/>
            <a:endParaRPr lang="fa-IR" sz="2800" dirty="0"/>
          </a:p>
          <a:p>
            <a:pPr algn="r" rtl="1"/>
            <a:r>
              <a:rPr lang="fa-IR" sz="2800" dirty="0"/>
              <a:t>أ) عظمة الله وحكمته ووحدانيته</a:t>
            </a:r>
            <a:r>
              <a:rPr lang="ar-JO" sz="2800" dirty="0"/>
              <a:t> وقدرته </a:t>
            </a:r>
            <a:r>
              <a:rPr lang="fa-IR" sz="2800" dirty="0" smtClean="0"/>
              <a:t> </a:t>
            </a:r>
            <a:endParaRPr lang="ar-JO" sz="2800" dirty="0"/>
          </a:p>
          <a:p>
            <a:pPr algn="r" rtl="1"/>
            <a:endParaRPr lang="ar-JO" sz="2800" dirty="0"/>
          </a:p>
          <a:p>
            <a:pPr algn="r" rtl="1"/>
            <a:r>
              <a:rPr lang="fa-IR" sz="2800" dirty="0"/>
              <a:t>ب) قصص الأنبياء فقط</a:t>
            </a:r>
            <a:endParaRPr lang="ar-JO" sz="2800" dirty="0"/>
          </a:p>
          <a:p>
            <a:pPr algn="r" rtl="1"/>
            <a:r>
              <a:rPr lang="fa-IR" sz="2800" dirty="0"/>
              <a:t/>
            </a:r>
            <a:br>
              <a:rPr lang="fa-IR" sz="2800" dirty="0"/>
            </a:br>
            <a:r>
              <a:rPr lang="fa-IR" sz="2800" dirty="0"/>
              <a:t>ج) أسماء الصحابة</a:t>
            </a:r>
            <a:endParaRPr lang="ar-JO" sz="2800" dirty="0"/>
          </a:p>
          <a:p>
            <a:pPr algn="r" rtl="1"/>
            <a:r>
              <a:rPr lang="fa-IR" sz="2800" dirty="0"/>
              <a:t/>
            </a:r>
            <a:br>
              <a:rPr lang="fa-IR" sz="2800" dirty="0"/>
            </a:br>
            <a:r>
              <a:rPr lang="fa-IR" sz="2800" dirty="0"/>
              <a:t>د) الأحداث التاريخية</a:t>
            </a:r>
          </a:p>
        </p:txBody>
      </p:sp>
      <p:sp>
        <p:nvSpPr>
          <p:cNvPr id="15" name="Circle: Hollow 14">
            <a:extLst>
              <a:ext uri="{FF2B5EF4-FFF2-40B4-BE49-F238E27FC236}">
                <a16:creationId xmlns:a16="http://schemas.microsoft.com/office/drawing/2014/main" id="{2829055C-B66F-4183-8972-7D3E2362C85A}"/>
              </a:ext>
            </a:extLst>
          </p:cNvPr>
          <p:cNvSpPr/>
          <p:nvPr/>
        </p:nvSpPr>
        <p:spPr>
          <a:xfrm>
            <a:off x="5594875" y="3076280"/>
            <a:ext cx="5987844" cy="945922"/>
          </a:xfrm>
          <a:prstGeom prst="donut">
            <a:avLst>
              <a:gd name="adj" fmla="val 9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43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439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9790530" y="1324841"/>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Double Wave 29"/>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 </a:t>
            </a:r>
          </a:p>
        </p:txBody>
      </p:sp>
      <p:sp>
        <p:nvSpPr>
          <p:cNvPr id="31" name="Double Wave 30"/>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 </a:t>
            </a:r>
          </a:p>
        </p:txBody>
      </p:sp>
      <p:sp>
        <p:nvSpPr>
          <p:cNvPr id="32" name="Double Wave 31"/>
          <p:cNvSpPr/>
          <p:nvPr/>
        </p:nvSpPr>
        <p:spPr>
          <a:xfrm>
            <a:off x="3260682" y="603566"/>
            <a:ext cx="2713612"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  </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4" name="Double Wave 33"/>
          <p:cNvSpPr/>
          <p:nvPr/>
        </p:nvSpPr>
        <p:spPr>
          <a:xfrm>
            <a:off x="100806"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:الكون المعجز</a:t>
            </a:r>
          </a:p>
        </p:txBody>
      </p:sp>
      <p:pic>
        <p:nvPicPr>
          <p:cNvPr id="5" name="Picture 3">
            <a:extLst>
              <a:ext uri="{FF2B5EF4-FFF2-40B4-BE49-F238E27FC236}">
                <a16:creationId xmlns:a16="http://schemas.microsoft.com/office/drawing/2014/main" id="{E092FBFB-F12C-3AB9-5C9A-E74DF201B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6"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C9866DF2-2C23-BDF2-57D1-54EFA6BB7D65}"/>
              </a:ext>
            </a:extLst>
          </p:cNvPr>
          <p:cNvPicPr>
            <a:picLocks noChangeAspect="1"/>
          </p:cNvPicPr>
          <p:nvPr/>
        </p:nvPicPr>
        <p:blipFill>
          <a:blip r:embed="rId5"/>
          <a:stretch>
            <a:fillRect/>
          </a:stretch>
        </p:blipFill>
        <p:spPr>
          <a:xfrm>
            <a:off x="2062348" y="1596833"/>
            <a:ext cx="7070635" cy="4371489"/>
          </a:xfrm>
          <a:prstGeom prst="rect">
            <a:avLst/>
          </a:prstGeom>
        </p:spPr>
      </p:pic>
      <p:pic>
        <p:nvPicPr>
          <p:cNvPr id="3" name="Picture 2">
            <a:extLst>
              <a:ext uri="{FF2B5EF4-FFF2-40B4-BE49-F238E27FC236}">
                <a16:creationId xmlns:a16="http://schemas.microsoft.com/office/drawing/2014/main" id="{45D042E5-AA21-F1E6-415E-8B152C780954}"/>
              </a:ext>
            </a:extLst>
          </p:cNvPr>
          <p:cNvPicPr>
            <a:picLocks noChangeAspect="1"/>
          </p:cNvPicPr>
          <p:nvPr/>
        </p:nvPicPr>
        <p:blipFill>
          <a:blip r:embed="rId6"/>
          <a:stretch>
            <a:fillRect/>
          </a:stretch>
        </p:blipFill>
        <p:spPr>
          <a:xfrm>
            <a:off x="801077" y="2313266"/>
            <a:ext cx="1261271" cy="1780186"/>
          </a:xfrm>
          <a:prstGeom prst="rect">
            <a:avLst/>
          </a:prstGeom>
        </p:spPr>
      </p:pic>
    </p:spTree>
    <p:extLst>
      <p:ext uri="{BB962C8B-B14F-4D97-AF65-F5344CB8AC3E}">
        <p14:creationId xmlns:p14="http://schemas.microsoft.com/office/powerpoint/2010/main" val="388582070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04AD6-285F-936E-A10C-534043C39CA1}"/>
            </a:ext>
          </a:extLst>
        </p:cNvPr>
        <p:cNvGrpSpPr/>
        <p:nvPr/>
      </p:nvGrpSpPr>
      <p:grpSpPr>
        <a:xfrm>
          <a:off x="0" y="0"/>
          <a:ext cx="0" cy="0"/>
          <a:chOff x="0" y="0"/>
          <a:chExt cx="0" cy="0"/>
        </a:xfrm>
      </p:grpSpPr>
      <p:sp>
        <p:nvSpPr>
          <p:cNvPr id="9" name="Double Wave 8">
            <a:extLst>
              <a:ext uri="{FF2B5EF4-FFF2-40B4-BE49-F238E27FC236}">
                <a16:creationId xmlns:a16="http://schemas.microsoft.com/office/drawing/2014/main" id="{1D159855-38B5-D202-0FCA-58F72AA0CF88}"/>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9" name="Footer Placeholder 6">
            <a:extLst>
              <a:ext uri="{FF2B5EF4-FFF2-40B4-BE49-F238E27FC236}">
                <a16:creationId xmlns:a16="http://schemas.microsoft.com/office/drawing/2014/main" id="{72CB9033-0D66-7CF1-1787-2AD5D5C049BE}"/>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الكلية العلمية الإسلامية       </a:t>
            </a:r>
            <a:r>
              <a:rPr kumimoji="0" lang="en-US" sz="24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					</a:t>
            </a:r>
            <a:endParaRPr kumimoji="0" lang="ar-JO" sz="24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Times New Roman" panose="02020603050405020304" pitchFamily="18" charset="0"/>
            </a:endParaRPr>
          </a:p>
        </p:txBody>
      </p:sp>
      <p:sp>
        <p:nvSpPr>
          <p:cNvPr id="41" name="Double Wave 40">
            <a:extLst>
              <a:ext uri="{FF2B5EF4-FFF2-40B4-BE49-F238E27FC236}">
                <a16:creationId xmlns:a16="http://schemas.microsoft.com/office/drawing/2014/main" id="{D897F1DE-3B02-9FC6-422B-DE633FE56F0A}"/>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3" name="Double Wave 42">
            <a:extLst>
              <a:ext uri="{FF2B5EF4-FFF2-40B4-BE49-F238E27FC236}">
                <a16:creationId xmlns:a16="http://schemas.microsoft.com/office/drawing/2014/main" id="{820C2B7E-EC41-D203-BFB1-D9C1B157BEB8}"/>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4" name="Double Wave 43">
            <a:extLst>
              <a:ext uri="{FF2B5EF4-FFF2-40B4-BE49-F238E27FC236}">
                <a16:creationId xmlns:a16="http://schemas.microsoft.com/office/drawing/2014/main" id="{4DBD3BBA-BCC0-E151-A888-D81691F148CF}"/>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45" name="Picture 44">
            <a:extLst>
              <a:ext uri="{FF2B5EF4-FFF2-40B4-BE49-F238E27FC236}">
                <a16:creationId xmlns:a16="http://schemas.microsoft.com/office/drawing/2014/main" id="{3857AC70-E083-1C6D-F9EC-687F2C76F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sp>
        <p:nvSpPr>
          <p:cNvPr id="21" name="Flowchart: Alternate Process 20">
            <a:extLst>
              <a:ext uri="{FF2B5EF4-FFF2-40B4-BE49-F238E27FC236}">
                <a16:creationId xmlns:a16="http://schemas.microsoft.com/office/drawing/2014/main" id="{1EFA7E45-B3D1-19C7-C34E-841C054B6ED5}"/>
              </a:ext>
            </a:extLst>
          </p:cNvPr>
          <p:cNvSpPr/>
          <p:nvPr/>
        </p:nvSpPr>
        <p:spPr>
          <a:xfrm>
            <a:off x="342771" y="6249551"/>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a:ea typeface="+mn-ea"/>
                <a:cs typeface="+mn-cs"/>
              </a:rPr>
              <a:t>IRS</a:t>
            </a:r>
          </a:p>
        </p:txBody>
      </p:sp>
      <p:grpSp>
        <p:nvGrpSpPr>
          <p:cNvPr id="11" name="Group 10">
            <a:extLst>
              <a:ext uri="{FF2B5EF4-FFF2-40B4-BE49-F238E27FC236}">
                <a16:creationId xmlns:a16="http://schemas.microsoft.com/office/drawing/2014/main" id="{9779845C-6448-5653-888C-9BFBC183EA16}"/>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F7E1A995-3F25-460C-F366-5072490B469B}"/>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sp>
          <p:nvSpPr>
            <p:cNvPr id="13" name="Rounded Rectangle 12">
              <a:extLst>
                <a:ext uri="{FF2B5EF4-FFF2-40B4-BE49-F238E27FC236}">
                  <a16:creationId xmlns:a16="http://schemas.microsoft.com/office/drawing/2014/main" id="{CA16E007-277F-860D-C801-F00E1DD6ED06}"/>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a:t>
              </a:r>
              <a:r>
                <a:rPr kumimoji="0" lang="ar-J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:00 minutes</a:t>
              </a:r>
            </a:p>
          </p:txBody>
        </p:sp>
      </p:grpSp>
      <p:sp>
        <p:nvSpPr>
          <p:cNvPr id="6" name="مستطيل مستدير الزوايا">
            <a:extLst>
              <a:ext uri="{FF2B5EF4-FFF2-40B4-BE49-F238E27FC236}">
                <a16:creationId xmlns:a16="http://schemas.microsoft.com/office/drawing/2014/main" id="{FF8E5AEF-346C-F962-A3E6-6DDA6C158285}"/>
              </a:ext>
            </a:extLst>
          </p:cNvPr>
          <p:cNvSpPr/>
          <p:nvPr/>
        </p:nvSpPr>
        <p:spPr>
          <a:xfrm>
            <a:off x="1467387" y="2947521"/>
            <a:ext cx="3306108" cy="3605710"/>
          </a:xfrm>
          <a:prstGeom prst="roundRect">
            <a:avLst>
              <a:gd name="adj" fmla="val 17766"/>
            </a:avLst>
          </a:prstGeom>
          <a:solidFill>
            <a:srgbClr val="FCACC4">
              <a:alpha val="91252"/>
            </a:srgbClr>
          </a:solidFill>
          <a:ln w="12700">
            <a:miter lim="400000"/>
          </a:ln>
        </p:spPr>
        <p:txBody>
          <a:bodyPr lIns="37204" tIns="37204" rIns="37204" bIns="37204" anchor="ctr"/>
          <a:lstStyle/>
          <a:p>
            <a:pPr marL="457200" indent="-457200" algn="ctr" defTabSz="570460" rtl="1" hangingPunct="0">
              <a:buFontTx/>
              <a:buAutoNum type="arabic1Minus"/>
              <a:defRPr sz="2800">
                <a:solidFill>
                  <a:srgbClr val="FFFFFF"/>
                </a:solidFill>
                <a:latin typeface="Geeza Pro Regular"/>
                <a:ea typeface="Geeza Pro Regular"/>
                <a:cs typeface="Geeza Pro Regular"/>
                <a:sym typeface="Geeza Pro Regular"/>
              </a:defRPr>
            </a:pPr>
            <a:r>
              <a:rPr lang="ar-JO" sz="4000" kern="0" dirty="0">
                <a:solidFill>
                  <a:srgbClr val="00B050"/>
                </a:solidFill>
                <a:latin typeface="Geeza Pro Regular"/>
                <a:ea typeface="Geeza Pro Regular"/>
                <a:cs typeface="Geeza Pro Regular"/>
                <a:sym typeface="Geeza Pro Regular"/>
              </a:rPr>
              <a:t>درجة الإتقان عالية </a:t>
            </a:r>
          </a:p>
          <a:p>
            <a:pPr marL="457200" indent="-457200" algn="ctr" defTabSz="570460" rtl="1" hangingPunct="0">
              <a:buFontTx/>
              <a:buAutoNum type="arabic1Minus"/>
              <a:defRPr sz="2800">
                <a:solidFill>
                  <a:srgbClr val="FFFFFF"/>
                </a:solidFill>
                <a:latin typeface="Geeza Pro Regular"/>
                <a:ea typeface="Geeza Pro Regular"/>
                <a:cs typeface="Geeza Pro Regular"/>
                <a:sym typeface="Geeza Pro Regular"/>
              </a:defRPr>
            </a:pPr>
            <a:r>
              <a:rPr lang="ar-JO" sz="4000" kern="0" dirty="0">
                <a:solidFill>
                  <a:srgbClr val="00B050"/>
                </a:solidFill>
                <a:latin typeface="Geeza Pro Regular"/>
                <a:ea typeface="Geeza Pro Regular"/>
                <a:cs typeface="Geeza Pro Regular"/>
                <a:sym typeface="Geeza Pro Regular"/>
              </a:rPr>
              <a:t>متوسطة </a:t>
            </a:r>
          </a:p>
          <a:p>
            <a:pPr algn="ctr" defTabSz="570460" rtl="1" hangingPunct="0">
              <a:defRPr sz="2800">
                <a:solidFill>
                  <a:srgbClr val="FFFFFF"/>
                </a:solidFill>
                <a:latin typeface="Geeza Pro Regular"/>
                <a:ea typeface="Geeza Pro Regular"/>
                <a:cs typeface="Geeza Pro Regular"/>
                <a:sym typeface="Geeza Pro Regular"/>
              </a:defRPr>
            </a:pPr>
            <a:r>
              <a:rPr lang="ar-JO" sz="4000" kern="0" dirty="0">
                <a:solidFill>
                  <a:srgbClr val="00B050"/>
                </a:solidFill>
                <a:latin typeface="Geeza Pro Regular"/>
                <a:ea typeface="Geeza Pro Regular"/>
                <a:cs typeface="Geeza Pro Regular"/>
                <a:sym typeface="Geeza Pro Regular"/>
              </a:rPr>
              <a:t>ج- قليلة </a:t>
            </a:r>
            <a:endParaRPr sz="4000" kern="0" dirty="0">
              <a:solidFill>
                <a:srgbClr val="00B050"/>
              </a:solidFill>
              <a:latin typeface="Geeza Pro Regular"/>
              <a:ea typeface="Geeza Pro Regular"/>
              <a:cs typeface="Geeza Pro Regular"/>
              <a:sym typeface="Geeza Pro Regular"/>
            </a:endParaRPr>
          </a:p>
        </p:txBody>
      </p:sp>
      <p:sp>
        <p:nvSpPr>
          <p:cNvPr id="8" name="Arrow: Curved Left 7">
            <a:extLst>
              <a:ext uri="{FF2B5EF4-FFF2-40B4-BE49-F238E27FC236}">
                <a16:creationId xmlns:a16="http://schemas.microsoft.com/office/drawing/2014/main" id="{58F70701-A94C-4086-64E9-482F2FB17738}"/>
              </a:ext>
            </a:extLst>
          </p:cNvPr>
          <p:cNvSpPr/>
          <p:nvPr/>
        </p:nvSpPr>
        <p:spPr>
          <a:xfrm>
            <a:off x="3530290" y="1515865"/>
            <a:ext cx="5608320" cy="17983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dirty="0">
                <a:solidFill>
                  <a:schemeClr val="tx1"/>
                </a:solidFill>
              </a:rPr>
              <a:t>أقيم تعلمي ودرجة اتقاني للنتاجات </a:t>
            </a:r>
            <a:endParaRPr lang="en-US" sz="2800" dirty="0">
              <a:solidFill>
                <a:schemeClr val="tx1"/>
              </a:solidFill>
            </a:endParaRPr>
          </a:p>
        </p:txBody>
      </p:sp>
      <p:sp>
        <p:nvSpPr>
          <p:cNvPr id="10" name="Callout: Left Arrow 9">
            <a:extLst>
              <a:ext uri="{FF2B5EF4-FFF2-40B4-BE49-F238E27FC236}">
                <a16:creationId xmlns:a16="http://schemas.microsoft.com/office/drawing/2014/main" id="{9533FA96-EEEB-2C04-D894-151A00E77F7F}"/>
              </a:ext>
            </a:extLst>
          </p:cNvPr>
          <p:cNvSpPr/>
          <p:nvPr/>
        </p:nvSpPr>
        <p:spPr>
          <a:xfrm>
            <a:off x="8279904" y="3251200"/>
            <a:ext cx="3431661" cy="27432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JO" dirty="0">
                <a:solidFill>
                  <a:schemeClr val="bg1"/>
                </a:solidFill>
              </a:rPr>
              <a:t> القرآن الكريم مصدر للعلوم والمعارف ، وهو أساس كل علم وكل فن ، حسب السيوطي.</a:t>
            </a:r>
          </a:p>
          <a:p>
            <a:pPr marL="571500" indent="-571500" algn="r" rtl="1">
              <a:buFont typeface="Arial" panose="020B0604020202020204" pitchFamily="34" charset="0"/>
              <a:buChar char="•"/>
            </a:pPr>
            <a:endParaRPr lang="ar-JO" b="1" dirty="0">
              <a:latin typeface="Arial" panose="020B0604020202020204" pitchFamily="34" charset="0"/>
            </a:endParaRPr>
          </a:p>
        </p:txBody>
      </p:sp>
      <p:sp>
        <p:nvSpPr>
          <p:cNvPr id="14" name="Arrow: Left 13">
            <a:extLst>
              <a:ext uri="{FF2B5EF4-FFF2-40B4-BE49-F238E27FC236}">
                <a16:creationId xmlns:a16="http://schemas.microsoft.com/office/drawing/2014/main" id="{7905A7E7-14D4-8721-F390-1409830C0924}"/>
              </a:ext>
            </a:extLst>
          </p:cNvPr>
          <p:cNvSpPr/>
          <p:nvPr/>
        </p:nvSpPr>
        <p:spPr>
          <a:xfrm>
            <a:off x="342771" y="1837417"/>
            <a:ext cx="2319149" cy="10358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التقويم الذاتي </a:t>
            </a:r>
            <a:endParaRPr lang="en-US" dirty="0"/>
          </a:p>
        </p:txBody>
      </p:sp>
      <p:sp>
        <p:nvSpPr>
          <p:cNvPr id="15" name="Arrow: Left 14">
            <a:extLst>
              <a:ext uri="{FF2B5EF4-FFF2-40B4-BE49-F238E27FC236}">
                <a16:creationId xmlns:a16="http://schemas.microsoft.com/office/drawing/2014/main" id="{3C9907A5-C9EC-DCE9-641E-2ED56334DC42}"/>
              </a:ext>
            </a:extLst>
          </p:cNvPr>
          <p:cNvSpPr/>
          <p:nvPr/>
        </p:nvSpPr>
        <p:spPr>
          <a:xfrm>
            <a:off x="9509760" y="1763153"/>
            <a:ext cx="2201805" cy="88860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تقويم الأقران </a:t>
            </a:r>
            <a:endParaRPr lang="en-US" dirty="0"/>
          </a:p>
        </p:txBody>
      </p:sp>
      <p:pic>
        <p:nvPicPr>
          <p:cNvPr id="16" name="Picture 15">
            <a:extLst>
              <a:ext uri="{FF2B5EF4-FFF2-40B4-BE49-F238E27FC236}">
                <a16:creationId xmlns:a16="http://schemas.microsoft.com/office/drawing/2014/main" id="{9A0EE39E-0AC4-6234-F238-A0BCD7B5C878}"/>
              </a:ext>
            </a:extLst>
          </p:cNvPr>
          <p:cNvPicPr>
            <a:picLocks noChangeAspect="1"/>
          </p:cNvPicPr>
          <p:nvPr/>
        </p:nvPicPr>
        <p:blipFill>
          <a:blip r:embed="rId4"/>
          <a:stretch>
            <a:fillRect/>
          </a:stretch>
        </p:blipFill>
        <p:spPr>
          <a:xfrm>
            <a:off x="206117" y="2894537"/>
            <a:ext cx="1160942" cy="1780186"/>
          </a:xfrm>
          <a:prstGeom prst="rect">
            <a:avLst/>
          </a:prstGeom>
        </p:spPr>
      </p:pic>
      <p:pic>
        <p:nvPicPr>
          <p:cNvPr id="2050" name="Picture 2" descr="مدخل إلى التقييم الذاتي – أفكار الكتب من أخضر">
            <a:extLst>
              <a:ext uri="{FF2B5EF4-FFF2-40B4-BE49-F238E27FC236}">
                <a16:creationId xmlns:a16="http://schemas.microsoft.com/office/drawing/2014/main" id="{FAE3A830-86D3-49BB-A2F9-D60E9CE9A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450" y="341003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4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1+#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7771974" y="617778"/>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 </a:t>
            </a:r>
          </a:p>
        </p:txBody>
      </p:sp>
      <p:sp>
        <p:nvSpPr>
          <p:cNvPr id="36" name="Footer Placeholder 6"/>
          <p:cNvSpPr txBox="1">
            <a:spLocks/>
          </p:cNvSpPr>
          <p:nvPr/>
        </p:nvSpPr>
        <p:spPr>
          <a:xfrm>
            <a:off x="179472" y="31091"/>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mj-cs"/>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 </a:t>
            </a:r>
          </a:p>
        </p:txBody>
      </p:sp>
      <p:sp>
        <p:nvSpPr>
          <p:cNvPr id="38" name="Double Wave 37"/>
          <p:cNvSpPr/>
          <p:nvPr/>
        </p:nvSpPr>
        <p:spPr>
          <a:xfrm>
            <a:off x="3260682" y="603566"/>
            <a:ext cx="2713612"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 </a:t>
            </a:r>
          </a:p>
        </p:txBody>
      </p:sp>
      <p:sp>
        <p:nvSpPr>
          <p:cNvPr id="39" name="Double Wave 38"/>
          <p:cNvSpPr/>
          <p:nvPr/>
        </p:nvSpPr>
        <p:spPr>
          <a:xfrm>
            <a:off x="100806"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الكون المُعجز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pic>
        <p:nvPicPr>
          <p:cNvPr id="4" name="Picture 3">
            <a:extLst>
              <a:ext uri="{FF2B5EF4-FFF2-40B4-BE49-F238E27FC236}">
                <a16:creationId xmlns:a16="http://schemas.microsoft.com/office/drawing/2014/main" id="{ABE8C7A3-2EDE-48D1-AEB2-2EF665696E3A}"/>
              </a:ext>
            </a:extLst>
          </p:cNvPr>
          <p:cNvPicPr>
            <a:picLocks noChangeAspect="1"/>
          </p:cNvPicPr>
          <p:nvPr/>
        </p:nvPicPr>
        <p:blipFill>
          <a:blip r:embed="rId4"/>
          <a:stretch>
            <a:fillRect/>
          </a:stretch>
        </p:blipFill>
        <p:spPr>
          <a:xfrm>
            <a:off x="722848" y="1957509"/>
            <a:ext cx="8942680" cy="4296925"/>
          </a:xfrm>
          <a:prstGeom prst="rect">
            <a:avLst/>
          </a:prstGeom>
        </p:spPr>
      </p:pic>
    </p:spTree>
    <p:extLst>
      <p:ext uri="{BB962C8B-B14F-4D97-AF65-F5344CB8AC3E}">
        <p14:creationId xmlns:p14="http://schemas.microsoft.com/office/powerpoint/2010/main" val="407454010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3EE5CC9-564C-B7FD-6F63-A57BA596B0D4}"/>
              </a:ext>
            </a:extLst>
          </p:cNvPr>
          <p:cNvGrpSpPr/>
          <p:nvPr/>
        </p:nvGrpSpPr>
        <p:grpSpPr>
          <a:xfrm>
            <a:off x="234022" y="1020059"/>
            <a:ext cx="1261271" cy="716434"/>
            <a:chOff x="7459494" y="205862"/>
            <a:chExt cx="1544854" cy="691058"/>
          </a:xfrm>
        </p:grpSpPr>
        <p:sp>
          <p:nvSpPr>
            <p:cNvPr id="25" name="Rounded Rectangle 10">
              <a:extLst>
                <a:ext uri="{FF2B5EF4-FFF2-40B4-BE49-F238E27FC236}">
                  <a16:creationId xmlns:a16="http://schemas.microsoft.com/office/drawing/2014/main" id="{0385831E-FB7B-DB0D-00C2-F768AF4D6072}"/>
                </a:ext>
              </a:extLst>
            </p:cNvPr>
            <p:cNvSpPr/>
            <p:nvPr/>
          </p:nvSpPr>
          <p:spPr>
            <a:xfrm>
              <a:off x="7459494"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2">
              <a:extLst>
                <a:ext uri="{FF2B5EF4-FFF2-40B4-BE49-F238E27FC236}">
                  <a16:creationId xmlns:a16="http://schemas.microsoft.com/office/drawing/2014/main" id="{FE1C12CB-F855-916A-AE8A-75BDAC0016CD}"/>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minutes</a:t>
              </a:r>
            </a:p>
          </p:txBody>
        </p:sp>
      </p:grpSp>
      <p:sp>
        <p:nvSpPr>
          <p:cNvPr id="36" name="Double Wave 35">
            <a:extLst>
              <a:ext uri="{FF2B5EF4-FFF2-40B4-BE49-F238E27FC236}">
                <a16:creationId xmlns:a16="http://schemas.microsoft.com/office/drawing/2014/main" id="{74179234-31D6-570B-D0F5-D4E82B07E569}"/>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8" name="Rounded Rectangle 34">
            <a:extLst>
              <a:ext uri="{FF2B5EF4-FFF2-40B4-BE49-F238E27FC236}">
                <a16:creationId xmlns:a16="http://schemas.microsoft.com/office/drawing/2014/main" id="{99323792-A2EA-DBBF-9606-31F3DEB353B5}"/>
              </a:ext>
            </a:extLst>
          </p:cNvPr>
          <p:cNvSpPr/>
          <p:nvPr/>
        </p:nvSpPr>
        <p:spPr>
          <a:xfrm>
            <a:off x="9997423" y="1157578"/>
            <a:ext cx="1944600" cy="463827"/>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9" name="Footer Placeholder 6">
            <a:extLst>
              <a:ext uri="{FF2B5EF4-FFF2-40B4-BE49-F238E27FC236}">
                <a16:creationId xmlns:a16="http://schemas.microsoft.com/office/drawing/2014/main" id="{2C198266-9435-1899-4576-D1B6BB6AB0D9}"/>
              </a:ext>
            </a:extLst>
          </p:cNvPr>
          <p:cNvSpPr txBox="1">
            <a:spLocks/>
          </p:cNvSpPr>
          <p:nvPr/>
        </p:nvSpPr>
        <p:spPr>
          <a:xfrm>
            <a:off x="352379" y="-12829"/>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0" name="Double Wave 39">
            <a:extLst>
              <a:ext uri="{FF2B5EF4-FFF2-40B4-BE49-F238E27FC236}">
                <a16:creationId xmlns:a16="http://schemas.microsoft.com/office/drawing/2014/main" id="{8F81EA8F-6597-CD33-2D72-BB26735C084B}"/>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1" name="Double Wave 40">
            <a:extLst>
              <a:ext uri="{FF2B5EF4-FFF2-40B4-BE49-F238E27FC236}">
                <a16:creationId xmlns:a16="http://schemas.microsoft.com/office/drawing/2014/main" id="{F6893589-2F55-B68B-75E0-3908C067CC49}"/>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2" name="Double Wave 41">
            <a:extLst>
              <a:ext uri="{FF2B5EF4-FFF2-40B4-BE49-F238E27FC236}">
                <a16:creationId xmlns:a16="http://schemas.microsoft.com/office/drawing/2014/main" id="{CDD24D6C-9224-E951-2A2E-FD0B42B2B9AF}"/>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lang="ar-JO" sz="1600" b="1" kern="0" dirty="0">
                <a:ln/>
                <a:solidFill>
                  <a:prstClr val="white"/>
                </a:solidFill>
                <a:effectLst>
                  <a:outerShdw blurRad="38100" dist="19050" dir="2700000" algn="tl" rotWithShape="0">
                    <a:prstClr val="black">
                      <a:lumMod val="50000"/>
                      <a:alpha val="40000"/>
                    </a:prstClr>
                  </a:outerShdw>
                </a:effectLst>
                <a:latin typeface="HelveticaNeueLT Arabic 45 Light" panose="020B0403020202020204" pitchFamily="34" charset="-78"/>
                <a:cs typeface="HelveticaNeueLT Arabic 45 Light" panose="020B0403020202020204" pitchFamily="34" charset="-78"/>
              </a:rPr>
              <a:t>الكون المعجز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43" name="Picture 42">
            <a:extLst>
              <a:ext uri="{FF2B5EF4-FFF2-40B4-BE49-F238E27FC236}">
                <a16:creationId xmlns:a16="http://schemas.microsoft.com/office/drawing/2014/main" id="{A6F15C3B-6243-3B6B-8C59-6DA425195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378151"/>
            <a:ext cx="650166" cy="644038"/>
          </a:xfrm>
          <a:prstGeom prst="rect">
            <a:avLst/>
          </a:prstGeom>
        </p:spPr>
      </p:pic>
      <p:pic>
        <p:nvPicPr>
          <p:cNvPr id="48" name="Picture 3">
            <a:extLst>
              <a:ext uri="{FF2B5EF4-FFF2-40B4-BE49-F238E27FC236}">
                <a16:creationId xmlns:a16="http://schemas.microsoft.com/office/drawing/2014/main" id="{0630EDAE-8508-DB9C-4E88-1F8F0127E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rrow: Left 2">
            <a:extLst>
              <a:ext uri="{FF2B5EF4-FFF2-40B4-BE49-F238E27FC236}">
                <a16:creationId xmlns:a16="http://schemas.microsoft.com/office/drawing/2014/main" id="{1555A386-9E7C-739E-DA2B-DD6E059FF5B1}"/>
              </a:ext>
            </a:extLst>
          </p:cNvPr>
          <p:cNvSpPr/>
          <p:nvPr/>
        </p:nvSpPr>
        <p:spPr>
          <a:xfrm>
            <a:off x="6967574" y="1520361"/>
            <a:ext cx="3788135" cy="14088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لعبة الحائط المتكلم .</a:t>
            </a:r>
            <a:endParaRPr lang="en-US" dirty="0"/>
          </a:p>
        </p:txBody>
      </p:sp>
      <p:sp>
        <p:nvSpPr>
          <p:cNvPr id="8" name="TextBox 7">
            <a:extLst>
              <a:ext uri="{FF2B5EF4-FFF2-40B4-BE49-F238E27FC236}">
                <a16:creationId xmlns:a16="http://schemas.microsoft.com/office/drawing/2014/main" id="{1262BA89-3AF5-4973-A8BB-19E13D5BF8A2}"/>
              </a:ext>
            </a:extLst>
          </p:cNvPr>
          <p:cNvSpPr txBox="1"/>
          <p:nvPr/>
        </p:nvSpPr>
        <p:spPr>
          <a:xfrm>
            <a:off x="1686106" y="1157248"/>
            <a:ext cx="1944600" cy="369332"/>
          </a:xfrm>
          <a:prstGeom prst="rect">
            <a:avLst/>
          </a:prstGeom>
          <a:noFill/>
        </p:spPr>
        <p:txBody>
          <a:bodyPr wrap="square" rtlCol="0">
            <a:spAutoFit/>
          </a:bodyPr>
          <a:lstStyle/>
          <a:p>
            <a:pPr algn="r"/>
            <a:endParaRPr lang="en-US" dirty="0"/>
          </a:p>
        </p:txBody>
      </p:sp>
      <p:sp>
        <p:nvSpPr>
          <p:cNvPr id="9" name="TextBox 8">
            <a:extLst>
              <a:ext uri="{FF2B5EF4-FFF2-40B4-BE49-F238E27FC236}">
                <a16:creationId xmlns:a16="http://schemas.microsoft.com/office/drawing/2014/main" id="{DCF87FC6-098D-49E9-9992-8B2CAF55285D}"/>
              </a:ext>
            </a:extLst>
          </p:cNvPr>
          <p:cNvSpPr txBox="1"/>
          <p:nvPr/>
        </p:nvSpPr>
        <p:spPr>
          <a:xfrm>
            <a:off x="5580041" y="3316527"/>
            <a:ext cx="6563199" cy="1323439"/>
          </a:xfrm>
          <a:prstGeom prst="rect">
            <a:avLst/>
          </a:prstGeom>
          <a:noFill/>
        </p:spPr>
        <p:txBody>
          <a:bodyPr wrap="square" rtlCol="0">
            <a:spAutoFit/>
          </a:bodyPr>
          <a:lstStyle/>
          <a:p>
            <a:pPr algn="r" rtl="1"/>
            <a:r>
              <a:rPr lang="ar-JO" sz="4000" dirty="0"/>
              <a:t>ما العلاقة بين السديم </a:t>
            </a:r>
            <a:r>
              <a:rPr lang="ar-JO" sz="4000" dirty="0" smtClean="0"/>
              <a:t>(الغبار والدخان ) </a:t>
            </a:r>
            <a:endParaRPr lang="ar-JO" sz="4000" dirty="0"/>
          </a:p>
          <a:p>
            <a:pPr algn="r" rtl="1"/>
            <a:r>
              <a:rPr lang="ar-JO" sz="4000" dirty="0"/>
              <a:t>والكواكب؟ </a:t>
            </a:r>
            <a:endParaRPr lang="en-US" sz="4000" dirty="0"/>
          </a:p>
        </p:txBody>
      </p:sp>
      <p:pic>
        <p:nvPicPr>
          <p:cNvPr id="4" name="Picture 3">
            <a:extLst>
              <a:ext uri="{FF2B5EF4-FFF2-40B4-BE49-F238E27FC236}">
                <a16:creationId xmlns:a16="http://schemas.microsoft.com/office/drawing/2014/main" id="{1E2C632A-229C-49A9-8E17-C5920FC6A0F6}"/>
              </a:ext>
            </a:extLst>
          </p:cNvPr>
          <p:cNvPicPr>
            <a:picLocks noChangeAspect="1"/>
          </p:cNvPicPr>
          <p:nvPr/>
        </p:nvPicPr>
        <p:blipFill>
          <a:blip r:embed="rId4"/>
          <a:stretch>
            <a:fillRect/>
          </a:stretch>
        </p:blipFill>
        <p:spPr>
          <a:xfrm>
            <a:off x="234022" y="2062453"/>
            <a:ext cx="5414147" cy="3621222"/>
          </a:xfrm>
          <a:prstGeom prst="rect">
            <a:avLst/>
          </a:prstGeom>
        </p:spPr>
      </p:pic>
      <p:sp>
        <p:nvSpPr>
          <p:cNvPr id="5" name="TextBox 4">
            <a:extLst>
              <a:ext uri="{FF2B5EF4-FFF2-40B4-BE49-F238E27FC236}">
                <a16:creationId xmlns:a16="http://schemas.microsoft.com/office/drawing/2014/main" id="{E99E3A58-3994-4FD1-BEDC-B14EC9D68840}"/>
              </a:ext>
            </a:extLst>
          </p:cNvPr>
          <p:cNvSpPr txBox="1"/>
          <p:nvPr/>
        </p:nvSpPr>
        <p:spPr>
          <a:xfrm>
            <a:off x="5610768" y="1022189"/>
            <a:ext cx="2713612" cy="369332"/>
          </a:xfrm>
          <a:prstGeom prst="rect">
            <a:avLst/>
          </a:prstGeom>
          <a:noFill/>
        </p:spPr>
        <p:txBody>
          <a:bodyPr wrap="square" rtlCol="0">
            <a:spAutoFit/>
          </a:bodyPr>
          <a:lstStyle/>
          <a:p>
            <a:r>
              <a:rPr lang="ar-JO" dirty="0"/>
              <a:t>الربط مع مادة العلوم</a:t>
            </a:r>
            <a:endParaRPr lang="en-US" dirty="0"/>
          </a:p>
        </p:txBody>
      </p:sp>
    </p:spTree>
    <p:extLst>
      <p:ext uri="{BB962C8B-B14F-4D97-AF65-F5344CB8AC3E}">
        <p14:creationId xmlns:p14="http://schemas.microsoft.com/office/powerpoint/2010/main" val="266017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8">
            <a:extLst>
              <a:ext uri="{FF2B5EF4-FFF2-40B4-BE49-F238E27FC236}">
                <a16:creationId xmlns:a16="http://schemas.microsoft.com/office/drawing/2014/main" id="{444485D4-B241-52A8-C768-53AADB1A7459}"/>
              </a:ext>
            </a:extLst>
          </p:cNvPr>
          <p:cNvSpPr/>
          <p:nvPr/>
        </p:nvSpPr>
        <p:spPr>
          <a:xfrm>
            <a:off x="9964553" y="1428879"/>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24460"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ar-JO" sz="1600" b="1" i="0" u="none" strike="noStrike" kern="0" cap="none" spc="0" normalizeH="0" baseline="0" noProof="0" dirty="0" smtClean="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smtClean="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الكون المُعجز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0453" y="405790"/>
            <a:ext cx="650166" cy="644038"/>
          </a:xfrm>
          <a:prstGeom prst="rect">
            <a:avLst/>
          </a:prstGeom>
        </p:spPr>
      </p:pic>
      <p:pic>
        <p:nvPicPr>
          <p:cNvPr id="20" name="Picture 3">
            <a:extLst>
              <a:ext uri="{FF2B5EF4-FFF2-40B4-BE49-F238E27FC236}">
                <a16:creationId xmlns:a16="http://schemas.microsoft.com/office/drawing/2014/main" id="{7E93F671-8592-936B-8B1D-97B79A989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71BE623A-B91A-B257-886F-6B440E3D095A}"/>
              </a:ext>
            </a:extLst>
          </p:cNvPr>
          <p:cNvPicPr>
            <a:picLocks noChangeAspect="1"/>
          </p:cNvPicPr>
          <p:nvPr/>
        </p:nvPicPr>
        <p:blipFill>
          <a:blip r:embed="rId4"/>
          <a:stretch>
            <a:fillRect/>
          </a:stretch>
        </p:blipFill>
        <p:spPr>
          <a:xfrm>
            <a:off x="531833" y="1911682"/>
            <a:ext cx="1670449" cy="1780186"/>
          </a:xfrm>
          <a:prstGeom prst="rect">
            <a:avLst/>
          </a:prstGeom>
        </p:spPr>
      </p:pic>
      <p:sp>
        <p:nvSpPr>
          <p:cNvPr id="4" name="TextBox 3">
            <a:extLst>
              <a:ext uri="{FF2B5EF4-FFF2-40B4-BE49-F238E27FC236}">
                <a16:creationId xmlns:a16="http://schemas.microsoft.com/office/drawing/2014/main" id="{0B608499-8A3C-4DB7-92C6-F7ED4082279D}"/>
              </a:ext>
            </a:extLst>
          </p:cNvPr>
          <p:cNvSpPr txBox="1"/>
          <p:nvPr/>
        </p:nvSpPr>
        <p:spPr>
          <a:xfrm>
            <a:off x="2202282" y="1837418"/>
            <a:ext cx="7682753" cy="2677656"/>
          </a:xfrm>
          <a:prstGeom prst="rect">
            <a:avLst/>
          </a:prstGeom>
          <a:noFill/>
        </p:spPr>
        <p:txBody>
          <a:bodyPr wrap="square" rtlCol="0">
            <a:spAutoFit/>
          </a:bodyPr>
          <a:lstStyle/>
          <a:p>
            <a:pPr algn="r" rtl="1"/>
            <a:r>
              <a:rPr lang="ar-JO" sz="2800" b="1" dirty="0">
                <a:solidFill>
                  <a:srgbClr val="FF0000"/>
                </a:solidFill>
              </a:rPr>
              <a:t>الآية التي تُعبر توسع الكون وتمدده هي: </a:t>
            </a:r>
          </a:p>
          <a:p>
            <a:pPr algn="r" rtl="1"/>
            <a:endParaRPr lang="ar-JO" sz="2800" b="1" dirty="0">
              <a:solidFill>
                <a:srgbClr val="FF0000"/>
              </a:solidFill>
            </a:endParaRPr>
          </a:p>
          <a:p>
            <a:pPr marL="342900" indent="-342900" algn="r" rtl="1">
              <a:buAutoNum type="arabic1Minus"/>
            </a:pPr>
            <a:r>
              <a:rPr lang="ar-JO" sz="2800" b="1" dirty="0"/>
              <a:t>والسماء بنيناها بأيدٍ وإنا لموسعون. </a:t>
            </a:r>
          </a:p>
          <a:p>
            <a:pPr marL="342900" indent="-342900" algn="r" rtl="1">
              <a:buAutoNum type="arabic1Minus"/>
            </a:pPr>
            <a:r>
              <a:rPr lang="ar-JO" sz="2800" b="1" dirty="0"/>
              <a:t> وجعلنا من الماء كل شيء حي .</a:t>
            </a:r>
          </a:p>
          <a:p>
            <a:pPr marL="342900" indent="-342900" algn="r" rtl="1">
              <a:buAutoNum type="arabic1Minus"/>
            </a:pPr>
            <a:r>
              <a:rPr lang="ar-JO" sz="2800" b="1" dirty="0"/>
              <a:t>والسماء ذات الحُبك. </a:t>
            </a:r>
          </a:p>
          <a:p>
            <a:pPr marL="342900" indent="-342900" algn="r" rtl="1">
              <a:buAutoNum type="arabic1Minus"/>
            </a:pPr>
            <a:r>
              <a:rPr lang="ar-JO" sz="2800" b="1" dirty="0"/>
              <a:t>فلا أقسم بمواقع النجوم.</a:t>
            </a:r>
            <a:endParaRPr lang="en-US" sz="2800" b="1" dirty="0"/>
          </a:p>
        </p:txBody>
      </p:sp>
      <p:sp>
        <p:nvSpPr>
          <p:cNvPr id="10" name="Circle: Hollow 9">
            <a:extLst>
              <a:ext uri="{FF2B5EF4-FFF2-40B4-BE49-F238E27FC236}">
                <a16:creationId xmlns:a16="http://schemas.microsoft.com/office/drawing/2014/main" id="{138196CC-7A36-40A3-A496-D7CE6866AB02}"/>
              </a:ext>
            </a:extLst>
          </p:cNvPr>
          <p:cNvSpPr/>
          <p:nvPr/>
        </p:nvSpPr>
        <p:spPr>
          <a:xfrm>
            <a:off x="4458548" y="2608729"/>
            <a:ext cx="6151464" cy="618565"/>
          </a:xfrm>
          <a:prstGeom prst="donut">
            <a:avLst>
              <a:gd name="adj" fmla="val 9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057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498210"/>
            <a:ext cx="3303113" cy="427833"/>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الكون المُعجز</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20" name="Rounded Rectangle 29">
            <a:extLst>
              <a:ext uri="{FF2B5EF4-FFF2-40B4-BE49-F238E27FC236}">
                <a16:creationId xmlns:a16="http://schemas.microsoft.com/office/drawing/2014/main" id="{90925520-F46D-89ED-F54A-E6ED7B4AA78A}"/>
              </a:ext>
            </a:extLst>
          </p:cNvPr>
          <p:cNvSpPr/>
          <p:nvPr/>
        </p:nvSpPr>
        <p:spPr>
          <a:xfrm>
            <a:off x="9948902" y="1396882"/>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8</a:t>
              </a:r>
              <a:r>
                <a:rPr lang="en-US" b="1" dirty="0">
                  <a:latin typeface="Calibri" panose="020F0502020204030204" pitchFamily="34" charset="0"/>
                  <a:cs typeface="Calibri" panose="020F0502020204030204" pitchFamily="34" charset="0"/>
                </a:rPr>
                <a:t>:00 minutes</a:t>
              </a:r>
            </a:p>
          </p:txBody>
        </p:sp>
      </p:grpSp>
      <p:sp>
        <p:nvSpPr>
          <p:cNvPr id="3" name="Arrow: Left 2">
            <a:extLst>
              <a:ext uri="{FF2B5EF4-FFF2-40B4-BE49-F238E27FC236}">
                <a16:creationId xmlns:a16="http://schemas.microsoft.com/office/drawing/2014/main" id="{0AE478F9-EF50-DACB-3E8C-F6C760D73E43}"/>
              </a:ext>
            </a:extLst>
          </p:cNvPr>
          <p:cNvSpPr/>
          <p:nvPr/>
        </p:nvSpPr>
        <p:spPr>
          <a:xfrm flipH="1">
            <a:off x="1812565" y="1005766"/>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تُبادل كل مجموعة جارتها الورقة وتقيِّمها </a:t>
            </a:r>
            <a:endParaRPr lang="en-US" dirty="0"/>
          </a:p>
        </p:txBody>
      </p:sp>
      <p:sp>
        <p:nvSpPr>
          <p:cNvPr id="6" name="TextBox 5">
            <a:extLst>
              <a:ext uri="{FF2B5EF4-FFF2-40B4-BE49-F238E27FC236}">
                <a16:creationId xmlns:a16="http://schemas.microsoft.com/office/drawing/2014/main" id="{887E92FE-6082-499B-96A6-675560DC2A7A}"/>
              </a:ext>
            </a:extLst>
          </p:cNvPr>
          <p:cNvSpPr txBox="1"/>
          <p:nvPr/>
        </p:nvSpPr>
        <p:spPr>
          <a:xfrm>
            <a:off x="306444" y="3691868"/>
            <a:ext cx="11042874" cy="923330"/>
          </a:xfrm>
          <a:prstGeom prst="rect">
            <a:avLst/>
          </a:prstGeom>
          <a:noFill/>
        </p:spPr>
        <p:txBody>
          <a:bodyPr wrap="square" rtlCol="0">
            <a:spAutoFit/>
          </a:bodyPr>
          <a:lstStyle/>
          <a:p>
            <a:pPr algn="r" rtl="1"/>
            <a:endParaRPr lang="ar-JO" dirty="0">
              <a:solidFill>
                <a:srgbClr val="FF0000"/>
              </a:solidFill>
            </a:endParaRPr>
          </a:p>
          <a:p>
            <a:pPr algn="r" rtl="1"/>
            <a:endParaRPr lang="ar-JO" dirty="0"/>
          </a:p>
          <a:p>
            <a:pPr algn="r" rtl="1"/>
            <a:endParaRPr lang="en-US" dirty="0"/>
          </a:p>
        </p:txBody>
      </p:sp>
      <p:graphicFrame>
        <p:nvGraphicFramePr>
          <p:cNvPr id="9" name="Diagram 8">
            <a:extLst>
              <a:ext uri="{FF2B5EF4-FFF2-40B4-BE49-F238E27FC236}">
                <a16:creationId xmlns:a16="http://schemas.microsoft.com/office/drawing/2014/main" id="{217800BF-0E7D-41B0-9D0D-812DDF10777F}"/>
              </a:ext>
            </a:extLst>
          </p:cNvPr>
          <p:cNvGraphicFramePr/>
          <p:nvPr/>
        </p:nvGraphicFramePr>
        <p:xfrm>
          <a:off x="5614219" y="3264310"/>
          <a:ext cx="6210309"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FC6386B7-C0CA-4855-A58A-06E9B12C3FDD}"/>
              </a:ext>
            </a:extLst>
          </p:cNvPr>
          <p:cNvSpPr/>
          <p:nvPr/>
        </p:nvSpPr>
        <p:spPr>
          <a:xfrm>
            <a:off x="7137031" y="3112233"/>
            <a:ext cx="4811899" cy="923330"/>
          </a:xfrm>
          <a:prstGeom prst="rect">
            <a:avLst/>
          </a:prstGeom>
        </p:spPr>
        <p:txBody>
          <a:bodyPr wrap="square">
            <a:spAutoFit/>
          </a:bodyPr>
          <a:lstStyle/>
          <a:p>
            <a:pPr algn="r" rtl="1"/>
            <a:endParaRPr lang="en-US" dirty="0"/>
          </a:p>
          <a:p>
            <a:pPr lvl="0" algn="r" rtl="1"/>
            <a:endParaRPr lang="en-US" dirty="0"/>
          </a:p>
          <a:p>
            <a:pPr lvl="0"/>
            <a:endParaRPr lang="en-US" dirty="0"/>
          </a:p>
        </p:txBody>
      </p:sp>
      <p:sp>
        <p:nvSpPr>
          <p:cNvPr id="22" name="Arrow: Left 21">
            <a:extLst>
              <a:ext uri="{FF2B5EF4-FFF2-40B4-BE49-F238E27FC236}">
                <a16:creationId xmlns:a16="http://schemas.microsoft.com/office/drawing/2014/main" id="{5EE2EFEA-88AE-4DBF-98D5-2E246E7E9450}"/>
              </a:ext>
            </a:extLst>
          </p:cNvPr>
          <p:cNvSpPr/>
          <p:nvPr/>
        </p:nvSpPr>
        <p:spPr>
          <a:xfrm flipH="1">
            <a:off x="91823" y="2151764"/>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 </a:t>
            </a:r>
            <a:r>
              <a:rPr lang="fa-IR" dirty="0"/>
              <a:t>نشاط تعاوني </a:t>
            </a:r>
            <a:r>
              <a:rPr lang="en-US" dirty="0"/>
              <a:t>Rally Robin</a:t>
            </a:r>
          </a:p>
        </p:txBody>
      </p:sp>
      <p:sp>
        <p:nvSpPr>
          <p:cNvPr id="24" name="TextBox 23">
            <a:extLst>
              <a:ext uri="{FF2B5EF4-FFF2-40B4-BE49-F238E27FC236}">
                <a16:creationId xmlns:a16="http://schemas.microsoft.com/office/drawing/2014/main" id="{AC5BB585-DBE7-406B-A02E-607A5DFC11F3}"/>
              </a:ext>
            </a:extLst>
          </p:cNvPr>
          <p:cNvSpPr txBox="1"/>
          <p:nvPr/>
        </p:nvSpPr>
        <p:spPr>
          <a:xfrm>
            <a:off x="7710310" y="1756922"/>
            <a:ext cx="4430105" cy="4524315"/>
          </a:xfrm>
          <a:prstGeom prst="rect">
            <a:avLst/>
          </a:prstGeom>
          <a:noFill/>
        </p:spPr>
        <p:txBody>
          <a:bodyPr wrap="square" rtlCol="0">
            <a:spAutoFit/>
          </a:bodyPr>
          <a:lstStyle/>
          <a:p>
            <a:pPr algn="r" rtl="1"/>
            <a:r>
              <a:rPr lang="ar-JO" sz="2400" b="1" dirty="0"/>
              <a:t>بعد قراءتك للنص أجب عن الأسئلة الآتية :</a:t>
            </a:r>
          </a:p>
          <a:p>
            <a:pPr algn="r" rtl="1"/>
            <a:r>
              <a:rPr lang="ar-JO" sz="2400" b="1" dirty="0"/>
              <a:t>1- ما الفكرة الرئيسة </a:t>
            </a:r>
            <a:r>
              <a:rPr lang="ar-JO" sz="2400" b="1" dirty="0" smtClean="0"/>
              <a:t>من </a:t>
            </a:r>
            <a:r>
              <a:rPr lang="ar-JO" sz="2400" b="1" dirty="0"/>
              <a:t>النص </a:t>
            </a:r>
            <a:r>
              <a:rPr lang="ar-JO" sz="2400" b="1" dirty="0" smtClean="0"/>
              <a:t>؟</a:t>
            </a:r>
          </a:p>
          <a:p>
            <a:pPr algn="r" rtl="1"/>
            <a:endParaRPr lang="ar-JO" sz="2400" b="1" dirty="0"/>
          </a:p>
          <a:p>
            <a:pPr algn="r" rtl="1"/>
            <a:r>
              <a:rPr lang="ar-JO" sz="2400" b="1" dirty="0"/>
              <a:t>2-  ما جذر كلمة </a:t>
            </a:r>
            <a:r>
              <a:rPr lang="ar-JO" sz="2400" b="1" dirty="0" smtClean="0"/>
              <a:t>(</a:t>
            </a:r>
            <a:r>
              <a:rPr lang="ar-JO" sz="2400" b="1" dirty="0" smtClean="0">
                <a:solidFill>
                  <a:srgbClr val="FF0000"/>
                </a:solidFill>
              </a:rPr>
              <a:t>إثر</a:t>
            </a:r>
            <a:r>
              <a:rPr lang="ar-JO" sz="2400" b="1" dirty="0" smtClean="0"/>
              <a:t>) </a:t>
            </a:r>
            <a:r>
              <a:rPr lang="ar-JO" sz="2400" b="1" dirty="0"/>
              <a:t>في جملة " بدء الكون كان إثر عملية انفجار كبرى " وما معناها </a:t>
            </a:r>
            <a:r>
              <a:rPr lang="ar-JO" sz="2400" b="1" dirty="0" smtClean="0"/>
              <a:t>؟</a:t>
            </a:r>
          </a:p>
          <a:p>
            <a:pPr algn="r" rtl="1"/>
            <a:endParaRPr lang="ar-JO" sz="2400" b="1" dirty="0"/>
          </a:p>
          <a:p>
            <a:pPr algn="r" rtl="1"/>
            <a:r>
              <a:rPr lang="ar-JO" sz="2400" b="1" dirty="0"/>
              <a:t>3- أشار النص إلى حالة دخانية </a:t>
            </a:r>
            <a:r>
              <a:rPr lang="ar-JO" sz="2400" b="1" dirty="0" smtClean="0"/>
              <a:t>مُعتمة </a:t>
            </a:r>
            <a:r>
              <a:rPr lang="ar-JO" sz="2400" b="1" dirty="0"/>
              <a:t>سادت </a:t>
            </a:r>
            <a:r>
              <a:rPr lang="ar-JO" sz="2400" b="1" dirty="0" smtClean="0"/>
              <a:t>الكون </a:t>
            </a:r>
            <a:r>
              <a:rPr lang="ar-JO" sz="2400" b="1" dirty="0"/>
              <a:t>قبل خلق السماوات والأرض ، ماهو الدليل العلمي الذي ذكره الكاتب </a:t>
            </a:r>
            <a:r>
              <a:rPr lang="ar-JO" sz="2400" b="1" dirty="0" smtClean="0"/>
              <a:t>.</a:t>
            </a:r>
          </a:p>
          <a:p>
            <a:pPr algn="r" rtl="1"/>
            <a:endParaRPr lang="ar-JO" sz="2400" b="1" dirty="0"/>
          </a:p>
          <a:p>
            <a:pPr algn="r" rtl="1"/>
            <a:r>
              <a:rPr lang="ar-JO" sz="2400" b="1" dirty="0"/>
              <a:t>4- ضع كلمة ( </a:t>
            </a:r>
            <a:r>
              <a:rPr lang="ar-JO" sz="2400" b="1" dirty="0">
                <a:solidFill>
                  <a:srgbClr val="FF0000"/>
                </a:solidFill>
              </a:rPr>
              <a:t>ذوو الألباب </a:t>
            </a:r>
            <a:r>
              <a:rPr lang="ar-JO" sz="2400" b="1" dirty="0"/>
              <a:t>) جملة مفيدة .</a:t>
            </a:r>
            <a:endParaRPr lang="en-US" sz="2400" b="1"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5953" y="1075376"/>
            <a:ext cx="3794358" cy="4410941"/>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85" y="3876379"/>
            <a:ext cx="3842467" cy="2957583"/>
          </a:xfrm>
          <a:prstGeom prst="rect">
            <a:avLst/>
          </a:prstGeom>
        </p:spPr>
      </p:pic>
    </p:spTree>
    <p:extLst>
      <p:ext uri="{BB962C8B-B14F-4D97-AF65-F5344CB8AC3E}">
        <p14:creationId xmlns:p14="http://schemas.microsoft.com/office/powerpoint/2010/main" val="90548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7771974" y="617778"/>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 </a:t>
            </a:r>
          </a:p>
        </p:txBody>
      </p:sp>
      <p:sp>
        <p:nvSpPr>
          <p:cNvPr id="36" name="Footer Placeholder 6"/>
          <p:cNvSpPr txBox="1">
            <a:spLocks/>
          </p:cNvSpPr>
          <p:nvPr/>
        </p:nvSpPr>
        <p:spPr>
          <a:xfrm>
            <a:off x="179472" y="31091"/>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mj-cs"/>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 </a:t>
            </a:r>
          </a:p>
        </p:txBody>
      </p:sp>
      <p:sp>
        <p:nvSpPr>
          <p:cNvPr id="38" name="Double Wave 37"/>
          <p:cNvSpPr/>
          <p:nvPr/>
        </p:nvSpPr>
        <p:spPr>
          <a:xfrm>
            <a:off x="3260682" y="603566"/>
            <a:ext cx="2713612"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 </a:t>
            </a:r>
          </a:p>
        </p:txBody>
      </p:sp>
      <p:sp>
        <p:nvSpPr>
          <p:cNvPr id="39" name="Double Wave 38"/>
          <p:cNvSpPr/>
          <p:nvPr/>
        </p:nvSpPr>
        <p:spPr>
          <a:xfrm>
            <a:off x="100806"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إطلالات على الإعجاز القرآني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002649" y="1744971"/>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76BE96BB-EF9E-148A-85E2-4E6A7DAD0D34}"/>
              </a:ext>
            </a:extLst>
          </p:cNvPr>
          <p:cNvPicPr>
            <a:picLocks noChangeAspect="1"/>
          </p:cNvPicPr>
          <p:nvPr/>
        </p:nvPicPr>
        <p:blipFill>
          <a:blip r:embed="rId4"/>
          <a:stretch>
            <a:fillRect/>
          </a:stretch>
        </p:blipFill>
        <p:spPr>
          <a:xfrm>
            <a:off x="606075" y="2001268"/>
            <a:ext cx="1670449" cy="1780186"/>
          </a:xfrm>
          <a:prstGeom prst="rect">
            <a:avLst/>
          </a:prstGeom>
        </p:spPr>
      </p:pic>
      <p:pic>
        <p:nvPicPr>
          <p:cNvPr id="4" name="Picture 3">
            <a:extLst>
              <a:ext uri="{FF2B5EF4-FFF2-40B4-BE49-F238E27FC236}">
                <a16:creationId xmlns:a16="http://schemas.microsoft.com/office/drawing/2014/main" id="{93839BB4-7DEC-4120-B731-87DC63F77388}"/>
              </a:ext>
            </a:extLst>
          </p:cNvPr>
          <p:cNvPicPr>
            <a:picLocks noChangeAspect="1"/>
          </p:cNvPicPr>
          <p:nvPr/>
        </p:nvPicPr>
        <p:blipFill>
          <a:blip r:embed="rId5"/>
          <a:stretch>
            <a:fillRect/>
          </a:stretch>
        </p:blipFill>
        <p:spPr>
          <a:xfrm>
            <a:off x="0" y="1230630"/>
            <a:ext cx="9543929" cy="5421930"/>
          </a:xfrm>
          <a:prstGeom prst="rect">
            <a:avLst/>
          </a:prstGeom>
        </p:spPr>
      </p:pic>
      <p:sp>
        <p:nvSpPr>
          <p:cNvPr id="5" name="TextBox 4">
            <a:extLst>
              <a:ext uri="{FF2B5EF4-FFF2-40B4-BE49-F238E27FC236}">
                <a16:creationId xmlns:a16="http://schemas.microsoft.com/office/drawing/2014/main" id="{6EF76A11-9420-4F8C-99E8-01596E560788}"/>
              </a:ext>
            </a:extLst>
          </p:cNvPr>
          <p:cNvSpPr txBox="1"/>
          <p:nvPr/>
        </p:nvSpPr>
        <p:spPr>
          <a:xfrm>
            <a:off x="928080" y="1262006"/>
            <a:ext cx="6071577" cy="707886"/>
          </a:xfrm>
          <a:prstGeom prst="rect">
            <a:avLst/>
          </a:prstGeom>
          <a:noFill/>
        </p:spPr>
        <p:txBody>
          <a:bodyPr wrap="square" rtlCol="0">
            <a:spAutoFit/>
          </a:bodyPr>
          <a:lstStyle/>
          <a:p>
            <a:pPr algn="ctr"/>
            <a:r>
              <a:rPr lang="ar-JO" sz="4000" dirty="0">
                <a:solidFill>
                  <a:schemeClr val="bg1"/>
                </a:solidFill>
                <a:latin typeface="Andalus" panose="02020603050405020304" pitchFamily="18" charset="-78"/>
                <a:cs typeface="Andalus" panose="02020603050405020304" pitchFamily="18" charset="-78"/>
              </a:rPr>
              <a:t>إطلالات على الإعجاز القرآني </a:t>
            </a:r>
            <a:endParaRPr lang="en-US" sz="4000" dirty="0">
              <a:solidFill>
                <a:schemeClr val="bg1"/>
              </a:solidFill>
              <a:latin typeface="Andalus" panose="02020603050405020304" pitchFamily="18" charset="-78"/>
              <a:cs typeface="Andalus" panose="02020603050405020304" pitchFamily="18" charset="-78"/>
            </a:endParaRPr>
          </a:p>
        </p:txBody>
      </p:sp>
      <p:sp>
        <p:nvSpPr>
          <p:cNvPr id="6" name="TextBox 5">
            <a:extLst>
              <a:ext uri="{FF2B5EF4-FFF2-40B4-BE49-F238E27FC236}">
                <a16:creationId xmlns:a16="http://schemas.microsoft.com/office/drawing/2014/main" id="{57BF8E26-D94B-49F0-A9BB-8C89FF584BDD}"/>
              </a:ext>
            </a:extLst>
          </p:cNvPr>
          <p:cNvSpPr txBox="1"/>
          <p:nvPr/>
        </p:nvSpPr>
        <p:spPr>
          <a:xfrm>
            <a:off x="2906444" y="1911681"/>
            <a:ext cx="6363062" cy="1384995"/>
          </a:xfrm>
          <a:prstGeom prst="rect">
            <a:avLst/>
          </a:prstGeom>
          <a:noFill/>
        </p:spPr>
        <p:txBody>
          <a:bodyPr wrap="square" rtlCol="0">
            <a:spAutoFit/>
          </a:bodyPr>
          <a:lstStyle/>
          <a:p>
            <a:pPr marL="457200" indent="-457200" algn="r" rtl="1">
              <a:buFont typeface="Arial" panose="020B0604020202020204" pitchFamily="34" charset="0"/>
              <a:buChar char="•"/>
            </a:pPr>
            <a:r>
              <a:rPr lang="ar-JO" sz="2800" dirty="0">
                <a:solidFill>
                  <a:schemeClr val="bg1"/>
                </a:solidFill>
                <a:latin typeface="Andalus" panose="02020603050405020304" pitchFamily="18" charset="-78"/>
                <a:cs typeface="Andalus" panose="02020603050405020304" pitchFamily="18" charset="-78"/>
              </a:rPr>
              <a:t>أن يقرأ الطالب النص قراءة سليمة </a:t>
            </a:r>
          </a:p>
          <a:p>
            <a:pPr marL="457200" indent="-457200" algn="r" rtl="1">
              <a:buFont typeface="Arial" panose="020B0604020202020204" pitchFamily="34" charset="0"/>
              <a:buChar char="•"/>
            </a:pPr>
            <a:r>
              <a:rPr lang="ar-JO" sz="2800" dirty="0" smtClean="0">
                <a:solidFill>
                  <a:schemeClr val="bg1"/>
                </a:solidFill>
                <a:latin typeface="Andalus" panose="02020603050405020304" pitchFamily="18" charset="-78"/>
                <a:cs typeface="Andalus" panose="02020603050405020304" pitchFamily="18" charset="-78"/>
              </a:rPr>
              <a:t>أن يُع</a:t>
            </a:r>
            <a:r>
              <a:rPr lang="ar-JO" sz="2800" dirty="0" smtClean="0">
                <a:solidFill>
                  <a:schemeClr val="bg1"/>
                </a:solidFill>
                <a:latin typeface="Andalus" panose="02020603050405020304" pitchFamily="18" charset="-78"/>
                <a:cs typeface="Andalus" panose="02020603050405020304" pitchFamily="18" charset="-78"/>
              </a:rPr>
              <a:t>رّف </a:t>
            </a:r>
            <a:r>
              <a:rPr lang="ar-JO" sz="2800" dirty="0">
                <a:solidFill>
                  <a:schemeClr val="bg1"/>
                </a:solidFill>
                <a:latin typeface="Andalus" panose="02020603050405020304" pitchFamily="18" charset="-78"/>
                <a:cs typeface="Andalus" panose="02020603050405020304" pitchFamily="18" charset="-78"/>
              </a:rPr>
              <a:t>مفهوم الإعجاز القرآني</a:t>
            </a:r>
          </a:p>
          <a:p>
            <a:pPr marL="457200" indent="-457200" algn="r" rtl="1">
              <a:buFont typeface="Arial" panose="020B0604020202020204" pitchFamily="34" charset="0"/>
              <a:buChar char="•"/>
            </a:pPr>
            <a:r>
              <a:rPr lang="ar-JO" sz="2800" dirty="0" smtClean="0">
                <a:solidFill>
                  <a:schemeClr val="bg1"/>
                </a:solidFill>
                <a:latin typeface="Andalus" panose="02020603050405020304" pitchFamily="18" charset="-78"/>
                <a:cs typeface="Andalus" panose="02020603050405020304" pitchFamily="18" charset="-78"/>
              </a:rPr>
              <a:t>أن يستخرج </a:t>
            </a:r>
            <a:r>
              <a:rPr lang="ar-JO" sz="2800" dirty="0">
                <a:solidFill>
                  <a:schemeClr val="bg1"/>
                </a:solidFill>
                <a:latin typeface="Andalus" panose="02020603050405020304" pitchFamily="18" charset="-78"/>
                <a:cs typeface="Andalus" panose="02020603050405020304" pitchFamily="18" charset="-78"/>
              </a:rPr>
              <a:t>بعض الآيات الدالة على  الإعجاز العلمي.</a:t>
            </a:r>
            <a:endParaRPr lang="en-US" sz="28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3365894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498210"/>
            <a:ext cx="3303113" cy="427833"/>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الكون المُعجز</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20" name="Rounded Rectangle 29">
            <a:extLst>
              <a:ext uri="{FF2B5EF4-FFF2-40B4-BE49-F238E27FC236}">
                <a16:creationId xmlns:a16="http://schemas.microsoft.com/office/drawing/2014/main" id="{90925520-F46D-89ED-F54A-E6ED7B4AA78A}"/>
              </a:ext>
            </a:extLst>
          </p:cNvPr>
          <p:cNvSpPr/>
          <p:nvPr/>
        </p:nvSpPr>
        <p:spPr>
          <a:xfrm>
            <a:off x="8869497" y="977691"/>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8</a:t>
              </a:r>
              <a:r>
                <a:rPr lang="en-US" b="1" dirty="0">
                  <a:latin typeface="Calibri" panose="020F0502020204030204" pitchFamily="34" charset="0"/>
                  <a:cs typeface="Calibri" panose="020F0502020204030204" pitchFamily="34" charset="0"/>
                </a:rPr>
                <a:t>:00 minutes</a:t>
              </a:r>
            </a:p>
          </p:txBody>
        </p:sp>
      </p:grpSp>
      <p:sp>
        <p:nvSpPr>
          <p:cNvPr id="3" name="Arrow: Left 2">
            <a:extLst>
              <a:ext uri="{FF2B5EF4-FFF2-40B4-BE49-F238E27FC236}">
                <a16:creationId xmlns:a16="http://schemas.microsoft.com/office/drawing/2014/main" id="{0AE478F9-EF50-DACB-3E8C-F6C760D73E43}"/>
              </a:ext>
            </a:extLst>
          </p:cNvPr>
          <p:cNvSpPr/>
          <p:nvPr/>
        </p:nvSpPr>
        <p:spPr>
          <a:xfrm flipH="1">
            <a:off x="1812565" y="1005766"/>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تُبادل كل مجموعة جارتها الورقة وتقيِّمها </a:t>
            </a:r>
            <a:endParaRPr lang="en-US" dirty="0"/>
          </a:p>
        </p:txBody>
      </p:sp>
      <p:sp>
        <p:nvSpPr>
          <p:cNvPr id="6" name="TextBox 5">
            <a:extLst>
              <a:ext uri="{FF2B5EF4-FFF2-40B4-BE49-F238E27FC236}">
                <a16:creationId xmlns:a16="http://schemas.microsoft.com/office/drawing/2014/main" id="{887E92FE-6082-499B-96A6-675560DC2A7A}"/>
              </a:ext>
            </a:extLst>
          </p:cNvPr>
          <p:cNvSpPr txBox="1"/>
          <p:nvPr/>
        </p:nvSpPr>
        <p:spPr>
          <a:xfrm>
            <a:off x="306444" y="3691868"/>
            <a:ext cx="11042874" cy="923330"/>
          </a:xfrm>
          <a:prstGeom prst="rect">
            <a:avLst/>
          </a:prstGeom>
          <a:noFill/>
        </p:spPr>
        <p:txBody>
          <a:bodyPr wrap="square" rtlCol="0">
            <a:spAutoFit/>
          </a:bodyPr>
          <a:lstStyle/>
          <a:p>
            <a:pPr algn="r" rtl="1"/>
            <a:endParaRPr lang="ar-JO" dirty="0">
              <a:solidFill>
                <a:srgbClr val="FF0000"/>
              </a:solidFill>
            </a:endParaRPr>
          </a:p>
          <a:p>
            <a:pPr algn="r" rtl="1"/>
            <a:endParaRPr lang="ar-JO" dirty="0"/>
          </a:p>
          <a:p>
            <a:pPr algn="r" rtl="1"/>
            <a:endParaRPr lang="en-US" dirty="0"/>
          </a:p>
        </p:txBody>
      </p:sp>
      <p:graphicFrame>
        <p:nvGraphicFramePr>
          <p:cNvPr id="9" name="Diagram 8">
            <a:extLst>
              <a:ext uri="{FF2B5EF4-FFF2-40B4-BE49-F238E27FC236}">
                <a16:creationId xmlns:a16="http://schemas.microsoft.com/office/drawing/2014/main" id="{217800BF-0E7D-41B0-9D0D-812DDF10777F}"/>
              </a:ext>
            </a:extLst>
          </p:cNvPr>
          <p:cNvGraphicFramePr/>
          <p:nvPr/>
        </p:nvGraphicFramePr>
        <p:xfrm>
          <a:off x="5614219" y="3264310"/>
          <a:ext cx="6210309"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FC6386B7-C0CA-4855-A58A-06E9B12C3FDD}"/>
              </a:ext>
            </a:extLst>
          </p:cNvPr>
          <p:cNvSpPr/>
          <p:nvPr/>
        </p:nvSpPr>
        <p:spPr>
          <a:xfrm>
            <a:off x="7137031" y="3112233"/>
            <a:ext cx="4811899" cy="923330"/>
          </a:xfrm>
          <a:prstGeom prst="rect">
            <a:avLst/>
          </a:prstGeom>
        </p:spPr>
        <p:txBody>
          <a:bodyPr wrap="square">
            <a:spAutoFit/>
          </a:bodyPr>
          <a:lstStyle/>
          <a:p>
            <a:pPr algn="r" rtl="1"/>
            <a:endParaRPr lang="en-US" dirty="0"/>
          </a:p>
          <a:p>
            <a:pPr lvl="0" algn="r" rtl="1"/>
            <a:endParaRPr lang="en-US" dirty="0"/>
          </a:p>
          <a:p>
            <a:pPr lvl="0"/>
            <a:endParaRPr lang="en-US" dirty="0"/>
          </a:p>
        </p:txBody>
      </p:sp>
      <p:sp>
        <p:nvSpPr>
          <p:cNvPr id="22" name="Arrow: Left 21">
            <a:extLst>
              <a:ext uri="{FF2B5EF4-FFF2-40B4-BE49-F238E27FC236}">
                <a16:creationId xmlns:a16="http://schemas.microsoft.com/office/drawing/2014/main" id="{5EE2EFEA-88AE-4DBF-98D5-2E246E7E9450}"/>
              </a:ext>
            </a:extLst>
          </p:cNvPr>
          <p:cNvSpPr/>
          <p:nvPr/>
        </p:nvSpPr>
        <p:spPr>
          <a:xfrm flipH="1">
            <a:off x="91823" y="2151764"/>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 </a:t>
            </a:r>
            <a:r>
              <a:rPr lang="fa-IR" dirty="0"/>
              <a:t>نشاط تعاوني </a:t>
            </a:r>
            <a:r>
              <a:rPr lang="en-US" dirty="0"/>
              <a:t>Rally Robin</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5356" y="2584419"/>
            <a:ext cx="2699551" cy="313822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85" y="4752622"/>
            <a:ext cx="2704059" cy="2081340"/>
          </a:xfrm>
          <a:prstGeom prst="rect">
            <a:avLst/>
          </a:prstGeom>
        </p:spPr>
      </p:pic>
      <p:sp>
        <p:nvSpPr>
          <p:cNvPr id="23" name="TextBox 22">
            <a:extLst>
              <a:ext uri="{FF2B5EF4-FFF2-40B4-BE49-F238E27FC236}">
                <a16:creationId xmlns:a16="http://schemas.microsoft.com/office/drawing/2014/main" id="{AC5BB585-DBE7-406B-A02E-607A5DFC11F3}"/>
              </a:ext>
            </a:extLst>
          </p:cNvPr>
          <p:cNvSpPr txBox="1"/>
          <p:nvPr/>
        </p:nvSpPr>
        <p:spPr>
          <a:xfrm>
            <a:off x="5552719" y="1337731"/>
            <a:ext cx="6475688" cy="5970865"/>
          </a:xfrm>
          <a:prstGeom prst="rect">
            <a:avLst/>
          </a:prstGeom>
          <a:noFill/>
        </p:spPr>
        <p:txBody>
          <a:bodyPr wrap="square" rtlCol="0">
            <a:spAutoFit/>
          </a:bodyPr>
          <a:lstStyle/>
          <a:p>
            <a:pPr algn="r" rtl="1"/>
            <a:r>
              <a:rPr lang="ar-JO" sz="2400" b="1" dirty="0"/>
              <a:t>بعد قراءتك للنص أجب عن الأسئلة الآتية :</a:t>
            </a:r>
          </a:p>
          <a:p>
            <a:pPr algn="r" rtl="1"/>
            <a:r>
              <a:rPr lang="ar-JO" sz="2400" b="1" dirty="0"/>
              <a:t>1- ما الفكرة الرئيسة من النص ؟</a:t>
            </a:r>
          </a:p>
          <a:p>
            <a:pPr algn="r" rtl="1"/>
            <a:r>
              <a:rPr lang="ar-JO" sz="2400" b="1" dirty="0"/>
              <a:t> </a:t>
            </a:r>
            <a:r>
              <a:rPr lang="ar-JO" sz="2400" b="1" dirty="0">
                <a:solidFill>
                  <a:srgbClr val="FF0000"/>
                </a:solidFill>
              </a:rPr>
              <a:t>توافق نظرية الانفجار الكوني مع </a:t>
            </a:r>
            <a:r>
              <a:rPr lang="ar-JO" sz="2400" b="1" dirty="0" smtClean="0">
                <a:solidFill>
                  <a:srgbClr val="FF0000"/>
                </a:solidFill>
              </a:rPr>
              <a:t>آيات </a:t>
            </a:r>
            <a:r>
              <a:rPr lang="ar-JO" sz="2400" b="1" dirty="0">
                <a:solidFill>
                  <a:srgbClr val="FF0000"/>
                </a:solidFill>
              </a:rPr>
              <a:t>خلق الكون في القرآن الكريم .</a:t>
            </a:r>
          </a:p>
          <a:p>
            <a:pPr algn="r" rtl="1"/>
            <a:r>
              <a:rPr lang="ar-JO" sz="2400" b="1" dirty="0"/>
              <a:t>2-  ما جذر كلمة </a:t>
            </a:r>
            <a:r>
              <a:rPr lang="ar-JO" sz="2400" b="1" dirty="0" smtClean="0"/>
              <a:t>(</a:t>
            </a:r>
            <a:r>
              <a:rPr lang="ar-JO" sz="2400" b="1" dirty="0" smtClean="0">
                <a:solidFill>
                  <a:srgbClr val="FF0000"/>
                </a:solidFill>
              </a:rPr>
              <a:t>إثر)</a:t>
            </a:r>
            <a:r>
              <a:rPr lang="ar-JO" sz="2400" b="1" dirty="0" smtClean="0"/>
              <a:t> </a:t>
            </a:r>
            <a:r>
              <a:rPr lang="ar-JO" sz="2400" b="1" dirty="0"/>
              <a:t>في جملة " بدء الكون كان إثر عملية انفجار كبرى " وما معناها ؟</a:t>
            </a:r>
          </a:p>
          <a:p>
            <a:pPr algn="r" rtl="1"/>
            <a:r>
              <a:rPr lang="ar-JO" sz="2400" b="1" dirty="0"/>
              <a:t> </a:t>
            </a:r>
            <a:r>
              <a:rPr lang="ar-JO" sz="2400" b="1" dirty="0">
                <a:solidFill>
                  <a:srgbClr val="FF0000"/>
                </a:solidFill>
              </a:rPr>
              <a:t>الجذر : </a:t>
            </a:r>
            <a:r>
              <a:rPr lang="ar-JO" sz="2400" b="1" dirty="0" smtClean="0">
                <a:solidFill>
                  <a:srgbClr val="FF0000"/>
                </a:solidFill>
              </a:rPr>
              <a:t>أ </a:t>
            </a:r>
            <a:r>
              <a:rPr lang="ar-JO" sz="2400" b="1" dirty="0">
                <a:solidFill>
                  <a:srgbClr val="FF0000"/>
                </a:solidFill>
              </a:rPr>
              <a:t>ث ر      معناها : بعد أو عقب</a:t>
            </a:r>
          </a:p>
          <a:p>
            <a:pPr algn="r" rtl="1"/>
            <a:r>
              <a:rPr lang="ar-JO" sz="2400" b="1" dirty="0"/>
              <a:t>3- أشار النص إلى حالة دخانية معتمة سادت  الكون قبل خلق السماوات والأرض ، ماهو الدليل العلمي الذي ذكره الكاتب </a:t>
            </a:r>
            <a:r>
              <a:rPr lang="ar-JO" sz="2400" b="1" dirty="0" smtClean="0"/>
              <a:t>. </a:t>
            </a:r>
            <a:r>
              <a:rPr lang="ar-JO" sz="2400" b="1" dirty="0" smtClean="0">
                <a:solidFill>
                  <a:srgbClr val="00B0F0"/>
                </a:solidFill>
              </a:rPr>
              <a:t>س4ص19</a:t>
            </a:r>
            <a:endParaRPr lang="ar-JO" sz="2400" b="1" dirty="0">
              <a:solidFill>
                <a:srgbClr val="00B0F0"/>
              </a:solidFill>
            </a:endParaRPr>
          </a:p>
          <a:p>
            <a:pPr algn="r" rtl="1"/>
            <a:r>
              <a:rPr lang="ar-JO" sz="2400" b="1" dirty="0">
                <a:solidFill>
                  <a:srgbClr val="FF0000"/>
                </a:solidFill>
              </a:rPr>
              <a:t> الدليل العلمي هو إثبات  ناسا عام 1989 في رحلتها (مكتشف الخلفية الإشعاعية للكون)؛ بإرسالها ملايين الصور والمعلومات عن آثار الدخان الأول الناتج من عملية الانفجار </a:t>
            </a:r>
            <a:r>
              <a:rPr lang="ar-JO" sz="2400" b="1" dirty="0" smtClean="0">
                <a:solidFill>
                  <a:srgbClr val="FF0000"/>
                </a:solidFill>
              </a:rPr>
              <a:t>العظيم وهذه </a:t>
            </a:r>
            <a:r>
              <a:rPr lang="ar-JO" sz="2400" b="1" dirty="0">
                <a:solidFill>
                  <a:srgbClr val="FF0000"/>
                </a:solidFill>
              </a:rPr>
              <a:t>هي الحالة الدخانية المعتمة التي سادت الكون قبل خلق السماوات.</a:t>
            </a:r>
          </a:p>
          <a:p>
            <a:pPr algn="r" rtl="1"/>
            <a:r>
              <a:rPr lang="ar-JO" sz="2400" b="1" dirty="0"/>
              <a:t>4- ضع كلمة ( ذوو الألباب ) جملة مفيدة .</a:t>
            </a:r>
          </a:p>
          <a:p>
            <a:pPr algn="r" rtl="1"/>
            <a:endParaRPr lang="en-US" dirty="0"/>
          </a:p>
        </p:txBody>
      </p:sp>
    </p:spTree>
    <p:extLst>
      <p:ext uri="{BB962C8B-B14F-4D97-AF65-F5344CB8AC3E}">
        <p14:creationId xmlns:p14="http://schemas.microsoft.com/office/powerpoint/2010/main" val="198586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1">
            <a:extLst>
              <a:ext uri="{FF2B5EF4-FFF2-40B4-BE49-F238E27FC236}">
                <a16:creationId xmlns:a16="http://schemas.microsoft.com/office/drawing/2014/main" id="{0AE4245D-64AB-A2D0-E05C-8EF161C5C2D0}"/>
              </a:ext>
            </a:extLst>
          </p:cNvPr>
          <p:cNvSpPr/>
          <p:nvPr/>
        </p:nvSpPr>
        <p:spPr>
          <a:xfrm>
            <a:off x="9800833" y="1403113"/>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الكون المُعجز</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pic>
        <p:nvPicPr>
          <p:cNvPr id="15"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2</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F61ACF62-A9E0-FB20-D3A5-6B4EA0EDA2AD}"/>
              </a:ext>
            </a:extLst>
          </p:cNvPr>
          <p:cNvPicPr>
            <a:picLocks noChangeAspect="1"/>
          </p:cNvPicPr>
          <p:nvPr/>
        </p:nvPicPr>
        <p:blipFill>
          <a:blip r:embed="rId5"/>
          <a:stretch>
            <a:fillRect/>
          </a:stretch>
        </p:blipFill>
        <p:spPr>
          <a:xfrm>
            <a:off x="431935" y="2032359"/>
            <a:ext cx="1670449" cy="1780186"/>
          </a:xfrm>
          <a:prstGeom prst="rect">
            <a:avLst/>
          </a:prstGeom>
        </p:spPr>
      </p:pic>
      <p:sp>
        <p:nvSpPr>
          <p:cNvPr id="3" name="TextBox 2">
            <a:extLst>
              <a:ext uri="{FF2B5EF4-FFF2-40B4-BE49-F238E27FC236}">
                <a16:creationId xmlns:a16="http://schemas.microsoft.com/office/drawing/2014/main" id="{5BAF8EA5-2A79-48DC-8149-EAD9AE3F60D4}"/>
              </a:ext>
            </a:extLst>
          </p:cNvPr>
          <p:cNvSpPr txBox="1"/>
          <p:nvPr/>
        </p:nvSpPr>
        <p:spPr>
          <a:xfrm>
            <a:off x="2178424" y="1403113"/>
            <a:ext cx="7622409" cy="3416320"/>
          </a:xfrm>
          <a:prstGeom prst="rect">
            <a:avLst/>
          </a:prstGeom>
          <a:noFill/>
        </p:spPr>
        <p:txBody>
          <a:bodyPr wrap="square" rtlCol="0">
            <a:spAutoFit/>
          </a:bodyPr>
          <a:lstStyle/>
          <a:p>
            <a:pPr algn="r" rtl="1"/>
            <a:r>
              <a:rPr lang="fa-IR" sz="2400" dirty="0"/>
              <a:t>أي من التالي يمثل إعجاز القرآن العلمي؟</a:t>
            </a:r>
            <a:endParaRPr lang="ar-JO" sz="2400" dirty="0"/>
          </a:p>
          <a:p>
            <a:pPr algn="r" rtl="1"/>
            <a:r>
              <a:rPr lang="fa-IR" sz="2400" dirty="0"/>
              <a:t/>
            </a:r>
            <a:br>
              <a:rPr lang="fa-IR" sz="2400" dirty="0"/>
            </a:br>
            <a:r>
              <a:rPr lang="fa-IR" sz="2400" dirty="0"/>
              <a:t>أ) الإشارة إلى الشمس والقمر فقط</a:t>
            </a:r>
            <a:endParaRPr lang="ar-JO" sz="2400" dirty="0"/>
          </a:p>
          <a:p>
            <a:pPr algn="r" rtl="1"/>
            <a:r>
              <a:rPr lang="fa-IR" sz="2400" dirty="0"/>
              <a:t/>
            </a:r>
            <a:br>
              <a:rPr lang="fa-IR" sz="2400" dirty="0"/>
            </a:br>
            <a:r>
              <a:rPr lang="fa-IR" sz="2400" dirty="0"/>
              <a:t>ب) ذكر التوسع المستمر للكون</a:t>
            </a:r>
            <a:r>
              <a:rPr lang="ar-JO" sz="2400" dirty="0"/>
              <a:t>.</a:t>
            </a:r>
          </a:p>
          <a:p>
            <a:pPr algn="r" rtl="1"/>
            <a:r>
              <a:rPr lang="fa-IR" sz="2400" dirty="0"/>
              <a:t/>
            </a:r>
            <a:br>
              <a:rPr lang="fa-IR" sz="2400" dirty="0"/>
            </a:br>
            <a:r>
              <a:rPr lang="fa-IR" sz="2400" dirty="0"/>
              <a:t>ج) </a:t>
            </a:r>
            <a:r>
              <a:rPr lang="ar-JO" sz="2400" dirty="0"/>
              <a:t>ذكر الأحداث السابقة .</a:t>
            </a:r>
          </a:p>
          <a:p>
            <a:pPr algn="r" rtl="1"/>
            <a:r>
              <a:rPr lang="fa-IR" sz="2400" dirty="0"/>
              <a:t/>
            </a:r>
            <a:br>
              <a:rPr lang="fa-IR" sz="2400" dirty="0"/>
            </a:br>
            <a:r>
              <a:rPr lang="fa-IR" sz="2400" dirty="0"/>
              <a:t>د) ذكر أسماء الأنبياء</a:t>
            </a:r>
            <a:r>
              <a:rPr lang="ar-JO" sz="2400" dirty="0"/>
              <a:t> والأقوام السابقة .</a:t>
            </a:r>
            <a:endParaRPr lang="en-US" sz="2400" b="1" dirty="0"/>
          </a:p>
        </p:txBody>
      </p:sp>
      <p:sp>
        <p:nvSpPr>
          <p:cNvPr id="16" name="Circle: Hollow 15">
            <a:extLst>
              <a:ext uri="{FF2B5EF4-FFF2-40B4-BE49-F238E27FC236}">
                <a16:creationId xmlns:a16="http://schemas.microsoft.com/office/drawing/2014/main" id="{5DDEAD15-26EA-4B3D-9F41-C96AB0EC54B2}"/>
              </a:ext>
            </a:extLst>
          </p:cNvPr>
          <p:cNvSpPr/>
          <p:nvPr/>
        </p:nvSpPr>
        <p:spPr>
          <a:xfrm>
            <a:off x="5040463" y="2690016"/>
            <a:ext cx="5987844" cy="945922"/>
          </a:xfrm>
          <a:prstGeom prst="donut">
            <a:avLst>
              <a:gd name="adj" fmla="val 9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18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الكون المُعجز </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4" name="TextBox 3"/>
          <p:cNvSpPr txBox="1"/>
          <p:nvPr/>
        </p:nvSpPr>
        <p:spPr>
          <a:xfrm>
            <a:off x="3586480" y="1962502"/>
            <a:ext cx="8080559" cy="369332"/>
          </a:xfrm>
          <a:prstGeom prst="rect">
            <a:avLst/>
          </a:prstGeom>
          <a:noFill/>
        </p:spPr>
        <p:txBody>
          <a:bodyPr wrap="square" rtlCol="0">
            <a:spAutoFit/>
          </a:bodyPr>
          <a:lstStyle/>
          <a:p>
            <a:pPr algn="r" rtl="1"/>
            <a:endParaRPr lang="en-US" dirty="0"/>
          </a:p>
        </p:txBody>
      </p:sp>
      <p:sp>
        <p:nvSpPr>
          <p:cNvPr id="23" name="Rounded Rectangle 22"/>
          <p:cNvSpPr/>
          <p:nvPr/>
        </p:nvSpPr>
        <p:spPr>
          <a:xfrm>
            <a:off x="9948902" y="129918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minutes</a:t>
              </a:r>
            </a:p>
          </p:txBody>
        </p:sp>
      </p:grpSp>
      <p:sp>
        <p:nvSpPr>
          <p:cNvPr id="19" name="Rectangle: Diagonal Corners Rounded 18">
            <a:extLst>
              <a:ext uri="{FF2B5EF4-FFF2-40B4-BE49-F238E27FC236}">
                <a16:creationId xmlns:a16="http://schemas.microsoft.com/office/drawing/2014/main" id="{8618346A-C887-4A04-AC4B-33F02B1043E8}"/>
              </a:ext>
            </a:extLst>
          </p:cNvPr>
          <p:cNvSpPr/>
          <p:nvPr/>
        </p:nvSpPr>
        <p:spPr>
          <a:xfrm>
            <a:off x="5506433" y="1659220"/>
            <a:ext cx="6440291" cy="1909066"/>
          </a:xfrm>
          <a:prstGeom prst="round2Diag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1">
              <a:defRPr/>
            </a:pPr>
            <a:r>
              <a:rPr kumimoji="0" lang="ar-JO" sz="2400" b="1" i="0" u="none" strike="noStrike" kern="1200" cap="none" spc="0" normalizeH="0" baseline="0" noProof="0" dirty="0">
                <a:ln>
                  <a:noFill/>
                </a:ln>
                <a:solidFill>
                  <a:schemeClr val="accent6">
                    <a:lumMod val="50000"/>
                  </a:schemeClr>
                </a:solidFill>
                <a:effectLst/>
                <a:uLnTx/>
                <a:uFillTx/>
                <a:latin typeface="Calibri"/>
                <a:ea typeface="+mn-ea"/>
                <a:cs typeface="Arial" panose="020B0604020202020204" pitchFamily="34" charset="0"/>
              </a:rPr>
              <a:t>1+2 </a:t>
            </a:r>
            <a:r>
              <a:rPr kumimoji="0" lang="ar-JO" sz="2400" b="1" i="0" u="none" strike="noStrike" kern="1200" cap="none" spc="0" normalizeH="0" baseline="0" noProof="0" dirty="0">
                <a:ln>
                  <a:noFill/>
                </a:ln>
                <a:solidFill>
                  <a:schemeClr val="tx1"/>
                </a:solidFill>
                <a:effectLst/>
                <a:uLnTx/>
                <a:uFillTx/>
                <a:latin typeface="Calibri"/>
                <a:cs typeface="Arial" panose="020B0604020202020204" pitchFamily="34" charset="0"/>
              </a:rPr>
              <a:t> </a:t>
            </a:r>
            <a:r>
              <a:rPr lang="fa-IR" sz="2400" b="1" dirty="0" smtClean="0">
                <a:solidFill>
                  <a:schemeClr val="tx1"/>
                </a:solidFill>
              </a:rPr>
              <a:t>اشرح </a:t>
            </a:r>
            <a:r>
              <a:rPr lang="fa-IR" sz="2400" b="1" dirty="0">
                <a:solidFill>
                  <a:schemeClr val="tx1"/>
                </a:solidFill>
              </a:rPr>
              <a:t>باختصار كيف وصف القرآن الكريم مراحل خلق الكون وما هي الدلالات العلمية لهذه </a:t>
            </a:r>
            <a:r>
              <a:rPr lang="fa-IR" sz="2400" b="1" dirty="0" smtClean="0">
                <a:solidFill>
                  <a:schemeClr val="tx1"/>
                </a:solidFill>
              </a:rPr>
              <a:t>المراح</a:t>
            </a:r>
            <a:r>
              <a:rPr lang="ar-JO" sz="2400" b="1" dirty="0" smtClean="0">
                <a:solidFill>
                  <a:schemeClr val="tx1"/>
                </a:solidFill>
              </a:rPr>
              <a:t>ل ؟</a:t>
            </a:r>
            <a:endParaRPr kumimoji="0" lang="ar-JO" sz="2400" b="1" i="0" u="none" strike="noStrike" kern="1200" cap="none" spc="0" normalizeH="0" baseline="0" noProof="0" dirty="0">
              <a:ln>
                <a:noFill/>
              </a:ln>
              <a:solidFill>
                <a:schemeClr val="tx1"/>
              </a:solidFill>
              <a:effectLst/>
              <a:uLnTx/>
              <a:uFillTx/>
              <a:latin typeface="Calibri"/>
              <a:cs typeface="Arial" panose="020B0604020202020204" pitchFamily="34" charset="0"/>
            </a:endParaRPr>
          </a:p>
        </p:txBody>
      </p:sp>
      <p:sp>
        <p:nvSpPr>
          <p:cNvPr id="20" name="Rectangle: Diagonal Corners Rounded 19">
            <a:extLst>
              <a:ext uri="{FF2B5EF4-FFF2-40B4-BE49-F238E27FC236}">
                <a16:creationId xmlns:a16="http://schemas.microsoft.com/office/drawing/2014/main" id="{ADCBFE61-C9DF-42F4-88F7-777F424E4910}"/>
              </a:ext>
            </a:extLst>
          </p:cNvPr>
          <p:cNvSpPr/>
          <p:nvPr/>
        </p:nvSpPr>
        <p:spPr>
          <a:xfrm>
            <a:off x="1467388" y="3832829"/>
            <a:ext cx="7015418" cy="1909066"/>
          </a:xfrm>
          <a:prstGeom prst="round2DiagRect">
            <a:avLst/>
          </a:prstGeom>
          <a:ln/>
        </p:spPr>
        <p:style>
          <a:lnRef idx="3">
            <a:schemeClr val="lt1"/>
          </a:lnRef>
          <a:fillRef idx="1">
            <a:schemeClr val="accent2"/>
          </a:fillRef>
          <a:effectRef idx="1">
            <a:schemeClr val="accent2"/>
          </a:effectRef>
          <a:fontRef idx="minor">
            <a:schemeClr val="lt1"/>
          </a:fontRef>
        </p:style>
        <p:txBody>
          <a:bodyPr rtlCol="0" anchor="ctr"/>
          <a:lstStyle/>
          <a:p>
            <a:pPr lvl="0" algn="r" rtl="1" eaLnBrk="0" fontAlgn="base" hangingPunct="0">
              <a:spcBef>
                <a:spcPct val="0"/>
              </a:spcBef>
              <a:spcAft>
                <a:spcPct val="0"/>
              </a:spcAft>
            </a:pPr>
            <a:r>
              <a:rPr lang="ar-JO" sz="2400" b="1" dirty="0">
                <a:solidFill>
                  <a:schemeClr val="tx1"/>
                </a:solidFill>
              </a:rPr>
              <a:t>3+4  </a:t>
            </a:r>
            <a:r>
              <a:rPr lang="ar-JO" sz="2400" b="1" dirty="0" smtClean="0">
                <a:solidFill>
                  <a:schemeClr val="tx1"/>
                </a:solidFill>
              </a:rPr>
              <a:t>وضّح دلالة جملة ( يتجلّى الصُّبحُ لذي العينين). </a:t>
            </a:r>
            <a:r>
              <a:rPr lang="ar-JO" sz="2400" b="1" dirty="0" smtClean="0">
                <a:solidFill>
                  <a:srgbClr val="C00000"/>
                </a:solidFill>
              </a:rPr>
              <a:t>س2 ص19</a:t>
            </a:r>
            <a:endParaRPr lang="en-US" altLang="en-US" sz="2400" b="1" dirty="0">
              <a:solidFill>
                <a:srgbClr val="C00000"/>
              </a:solidFill>
              <a:latin typeface="Arial" panose="020B0604020202020204" pitchFamily="34" charset="0"/>
            </a:endParaRPr>
          </a:p>
        </p:txBody>
      </p:sp>
      <p:sp>
        <p:nvSpPr>
          <p:cNvPr id="6" name="Thought Bubble: Cloud 5">
            <a:extLst>
              <a:ext uri="{FF2B5EF4-FFF2-40B4-BE49-F238E27FC236}">
                <a16:creationId xmlns:a16="http://schemas.microsoft.com/office/drawing/2014/main" id="{D40E5ECC-701D-4293-85E7-756FB6AEE7A2}"/>
              </a:ext>
            </a:extLst>
          </p:cNvPr>
          <p:cNvSpPr/>
          <p:nvPr/>
        </p:nvSpPr>
        <p:spPr>
          <a:xfrm>
            <a:off x="306444" y="1837418"/>
            <a:ext cx="2060238" cy="9685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i="1"/>
              <a:t>التبادل الثنائي (</a:t>
            </a:r>
            <a:r>
              <a:rPr lang="en-US" i="1"/>
              <a:t>Pair-Share)</a:t>
            </a:r>
            <a:endParaRPr lang="en-US" dirty="0"/>
          </a:p>
        </p:txBody>
      </p:sp>
    </p:spTree>
    <p:extLst>
      <p:ext uri="{BB962C8B-B14F-4D97-AF65-F5344CB8AC3E}">
        <p14:creationId xmlns:p14="http://schemas.microsoft.com/office/powerpoint/2010/main" val="391179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الكون المعجز2</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56207"/>
            <a:ext cx="650166" cy="644038"/>
          </a:xfrm>
          <a:prstGeom prst="rect">
            <a:avLst/>
          </a:prstGeom>
        </p:spPr>
      </p:pic>
      <p:sp>
        <p:nvSpPr>
          <p:cNvPr id="46" name="Rounded Rectangle 23">
            <a:extLst>
              <a:ext uri="{FF2B5EF4-FFF2-40B4-BE49-F238E27FC236}">
                <a16:creationId xmlns:a16="http://schemas.microsoft.com/office/drawing/2014/main" id="{F3E93449-97C7-8F55-BA05-8EFDD82F2C32}"/>
              </a:ext>
            </a:extLst>
          </p:cNvPr>
          <p:cNvSpPr/>
          <p:nvPr/>
        </p:nvSpPr>
        <p:spPr>
          <a:xfrm>
            <a:off x="9955726" y="1299180"/>
            <a:ext cx="2145162"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a:t>
            </a:r>
            <a:r>
              <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والتفكير الناقد </a:t>
            </a: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26"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227D5DE7-5590-6462-25FA-E9DE06DA5EDD}"/>
              </a:ext>
            </a:extLst>
          </p:cNvPr>
          <p:cNvPicPr>
            <a:picLocks noChangeAspect="1"/>
          </p:cNvPicPr>
          <p:nvPr/>
        </p:nvPicPr>
        <p:blipFill>
          <a:blip r:embed="rId5"/>
          <a:stretch>
            <a:fillRect/>
          </a:stretch>
        </p:blipFill>
        <p:spPr>
          <a:xfrm>
            <a:off x="431935" y="2122058"/>
            <a:ext cx="1538446" cy="1780186"/>
          </a:xfrm>
          <a:prstGeom prst="rect">
            <a:avLst/>
          </a:prstGeom>
        </p:spPr>
      </p:pic>
      <p:sp>
        <p:nvSpPr>
          <p:cNvPr id="3" name="TextBox 2">
            <a:extLst>
              <a:ext uri="{FF2B5EF4-FFF2-40B4-BE49-F238E27FC236}">
                <a16:creationId xmlns:a16="http://schemas.microsoft.com/office/drawing/2014/main" id="{E9718A5E-B890-4A21-8959-6C89DBB4A8DC}"/>
              </a:ext>
            </a:extLst>
          </p:cNvPr>
          <p:cNvSpPr txBox="1"/>
          <p:nvPr/>
        </p:nvSpPr>
        <p:spPr>
          <a:xfrm>
            <a:off x="2241176" y="1837418"/>
            <a:ext cx="9592236" cy="1200329"/>
          </a:xfrm>
          <a:prstGeom prst="rect">
            <a:avLst/>
          </a:prstGeom>
          <a:noFill/>
        </p:spPr>
        <p:txBody>
          <a:bodyPr wrap="square" rtlCol="0">
            <a:spAutoFit/>
          </a:bodyPr>
          <a:lstStyle/>
          <a:p>
            <a:pPr algn="ctr" rtl="1"/>
            <a:r>
              <a:rPr lang="fa-IR" sz="3600" dirty="0" smtClean="0"/>
              <a:t>قي</a:t>
            </a:r>
            <a:r>
              <a:rPr lang="ar-JO" sz="3600" dirty="0" smtClean="0"/>
              <a:t>ّ</a:t>
            </a:r>
            <a:r>
              <a:rPr lang="fa-IR" sz="3600" dirty="0" smtClean="0"/>
              <a:t>م </a:t>
            </a:r>
            <a:r>
              <a:rPr lang="fa-IR" sz="3600" dirty="0"/>
              <a:t>مدى دقة المعلومات العلمية في القرآن الكريم حول خلق الكون مقارنة بالمكتشفات العلمية الحديثة، </a:t>
            </a:r>
            <a:r>
              <a:rPr lang="fa-IR" sz="3600" dirty="0" smtClean="0"/>
              <a:t>وادعم </a:t>
            </a:r>
            <a:r>
              <a:rPr lang="fa-IR" sz="3600" dirty="0"/>
              <a:t>رأيك بحجة قوية</a:t>
            </a:r>
            <a:r>
              <a:rPr lang="ar-JO" sz="3600" dirty="0"/>
              <a:t>.</a:t>
            </a:r>
            <a:endParaRPr lang="en-US" sz="3600" dirty="0">
              <a:solidFill>
                <a:srgbClr val="FF0000"/>
              </a:solidFill>
            </a:endParaRPr>
          </a:p>
        </p:txBody>
      </p:sp>
    </p:spTree>
    <p:extLst>
      <p:ext uri="{BB962C8B-B14F-4D97-AF65-F5344CB8AC3E}">
        <p14:creationId xmlns:p14="http://schemas.microsoft.com/office/powerpoint/2010/main" val="209859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الحديث الثاني</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sp>
        <p:nvSpPr>
          <p:cNvPr id="47" name="Rounded Rectangle 42">
            <a:extLst>
              <a:ext uri="{FF2B5EF4-FFF2-40B4-BE49-F238E27FC236}">
                <a16:creationId xmlns:a16="http://schemas.microsoft.com/office/drawing/2014/main" id="{31EEE8FD-4DB2-4E70-85A5-7D30DC481DFB}"/>
              </a:ext>
            </a:extLst>
          </p:cNvPr>
          <p:cNvSpPr/>
          <p:nvPr/>
        </p:nvSpPr>
        <p:spPr>
          <a:xfrm>
            <a:off x="9676343" y="1383145"/>
            <a:ext cx="222705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ختامي </a:t>
            </a:r>
          </a:p>
        </p:txBody>
      </p:sp>
      <p:sp>
        <p:nvSpPr>
          <p:cNvPr id="21" name="Flowchart: Alternate Process 20"/>
          <p:cNvSpPr/>
          <p:nvPr/>
        </p:nvSpPr>
        <p:spPr>
          <a:xfrm>
            <a:off x="342771" y="6249551"/>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IRS</a:t>
            </a:r>
          </a:p>
        </p:txBody>
      </p:sp>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00:00 minutes</a:t>
              </a:r>
            </a:p>
          </p:txBody>
        </p:sp>
      </p:grpSp>
      <p:pic>
        <p:nvPicPr>
          <p:cNvPr id="5" name="Picture 4">
            <a:extLst>
              <a:ext uri="{FF2B5EF4-FFF2-40B4-BE49-F238E27FC236}">
                <a16:creationId xmlns:a16="http://schemas.microsoft.com/office/drawing/2014/main" id="{EA9889FD-ED08-88CA-EE05-44B367890950}"/>
              </a:ext>
            </a:extLst>
          </p:cNvPr>
          <p:cNvPicPr>
            <a:picLocks noChangeAspect="1"/>
          </p:cNvPicPr>
          <p:nvPr/>
        </p:nvPicPr>
        <p:blipFill>
          <a:blip r:embed="rId4"/>
          <a:stretch>
            <a:fillRect/>
          </a:stretch>
        </p:blipFill>
        <p:spPr>
          <a:xfrm>
            <a:off x="480415" y="2242016"/>
            <a:ext cx="1536325" cy="1780186"/>
          </a:xfrm>
          <a:prstGeom prst="rect">
            <a:avLst/>
          </a:prstGeom>
        </p:spPr>
      </p:pic>
      <p:sp>
        <p:nvSpPr>
          <p:cNvPr id="2" name="TextBox 1">
            <a:extLst>
              <a:ext uri="{FF2B5EF4-FFF2-40B4-BE49-F238E27FC236}">
                <a16:creationId xmlns:a16="http://schemas.microsoft.com/office/drawing/2014/main" id="{0F4DE942-577E-4A2F-9D08-6162C4E49FE7}"/>
              </a:ext>
            </a:extLst>
          </p:cNvPr>
          <p:cNvSpPr txBox="1"/>
          <p:nvPr/>
        </p:nvSpPr>
        <p:spPr>
          <a:xfrm>
            <a:off x="2599765" y="2043953"/>
            <a:ext cx="8310282" cy="3539430"/>
          </a:xfrm>
          <a:prstGeom prst="rect">
            <a:avLst/>
          </a:prstGeom>
          <a:noFill/>
        </p:spPr>
        <p:txBody>
          <a:bodyPr wrap="square" rtlCol="0">
            <a:spAutoFit/>
          </a:bodyPr>
          <a:lstStyle/>
          <a:p>
            <a:pPr algn="r" rtl="1"/>
            <a:r>
              <a:rPr lang="ar-JO" dirty="0"/>
              <a:t>  </a:t>
            </a:r>
            <a:r>
              <a:rPr lang="ar-JO" sz="2800" dirty="0">
                <a:solidFill>
                  <a:srgbClr val="FF0000"/>
                </a:solidFill>
              </a:rPr>
              <a:t>اسم رحلة ناسا التي ساهمت في اكتشاف مراحل خلق الكون هي : </a:t>
            </a:r>
          </a:p>
          <a:p>
            <a:pPr algn="r" rtl="1"/>
            <a:r>
              <a:rPr lang="ar-JO" sz="2800" dirty="0">
                <a:solidFill>
                  <a:srgbClr val="FF0000"/>
                </a:solidFill>
              </a:rPr>
              <a:t>1- مارينر 2</a:t>
            </a:r>
          </a:p>
          <a:p>
            <a:pPr algn="r" rtl="1"/>
            <a:endParaRPr lang="ar-JO" sz="2800" dirty="0">
              <a:solidFill>
                <a:srgbClr val="FF0000"/>
              </a:solidFill>
            </a:endParaRPr>
          </a:p>
          <a:p>
            <a:pPr algn="r" rtl="1"/>
            <a:r>
              <a:rPr lang="ar-JO" sz="2800" dirty="0">
                <a:solidFill>
                  <a:srgbClr val="FF0000"/>
                </a:solidFill>
              </a:rPr>
              <a:t>2- اكتشاف المريخ </a:t>
            </a:r>
          </a:p>
          <a:p>
            <a:pPr algn="r" rtl="1"/>
            <a:r>
              <a:rPr lang="ar-JO" sz="2800" dirty="0">
                <a:solidFill>
                  <a:srgbClr val="FF0000"/>
                </a:solidFill>
              </a:rPr>
              <a:t> </a:t>
            </a:r>
          </a:p>
          <a:p>
            <a:pPr algn="r" rtl="1"/>
            <a:r>
              <a:rPr lang="ar-JO" sz="2800" dirty="0">
                <a:solidFill>
                  <a:srgbClr val="FF0000"/>
                </a:solidFill>
              </a:rPr>
              <a:t>3- مكتشف الخلية الإشعاعية للكون </a:t>
            </a:r>
          </a:p>
          <a:p>
            <a:pPr algn="r" rtl="1"/>
            <a:endParaRPr lang="ar-JO" sz="2800" dirty="0">
              <a:solidFill>
                <a:srgbClr val="FF0000"/>
              </a:solidFill>
            </a:endParaRPr>
          </a:p>
          <a:p>
            <a:pPr algn="r" rtl="1"/>
            <a:r>
              <a:rPr lang="ar-JO" sz="2800" dirty="0">
                <a:solidFill>
                  <a:srgbClr val="FF0000"/>
                </a:solidFill>
              </a:rPr>
              <a:t>4- الحياة على الكواكب خارج المجموعة الشمسية .</a:t>
            </a:r>
            <a:endParaRPr lang="en-US" sz="2800" dirty="0">
              <a:solidFill>
                <a:srgbClr val="FF0000"/>
              </a:solidFill>
            </a:endParaRPr>
          </a:p>
        </p:txBody>
      </p:sp>
      <p:sp>
        <p:nvSpPr>
          <p:cNvPr id="15" name="Circle: Hollow 14">
            <a:extLst>
              <a:ext uri="{FF2B5EF4-FFF2-40B4-BE49-F238E27FC236}">
                <a16:creationId xmlns:a16="http://schemas.microsoft.com/office/drawing/2014/main" id="{2829055C-B66F-4183-8972-7D3E2362C85A}"/>
              </a:ext>
            </a:extLst>
          </p:cNvPr>
          <p:cNvSpPr/>
          <p:nvPr/>
        </p:nvSpPr>
        <p:spPr>
          <a:xfrm>
            <a:off x="5546539" y="3867165"/>
            <a:ext cx="5987844" cy="945922"/>
          </a:xfrm>
          <a:prstGeom prst="donut">
            <a:avLst>
              <a:gd name="adj" fmla="val 9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792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439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9790530" y="1324841"/>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Double Wave 29"/>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اللغة العربية </a:t>
            </a:r>
          </a:p>
        </p:txBody>
      </p:sp>
      <p:sp>
        <p:nvSpPr>
          <p:cNvPr id="31" name="Double Wave 30"/>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 </a:t>
            </a:r>
          </a:p>
        </p:txBody>
      </p:sp>
      <p:sp>
        <p:nvSpPr>
          <p:cNvPr id="32" name="Double Wave 31"/>
          <p:cNvSpPr/>
          <p:nvPr/>
        </p:nvSpPr>
        <p:spPr>
          <a:xfrm>
            <a:off x="3260682" y="603566"/>
            <a:ext cx="2713612"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الأولى  </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4" name="Double Wave 33"/>
          <p:cNvSpPr/>
          <p:nvPr/>
        </p:nvSpPr>
        <p:spPr>
          <a:xfrm>
            <a:off x="100806"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:الحديث الثاني </a:t>
            </a:r>
          </a:p>
        </p:txBody>
      </p:sp>
      <p:pic>
        <p:nvPicPr>
          <p:cNvPr id="5" name="Picture 3">
            <a:extLst>
              <a:ext uri="{FF2B5EF4-FFF2-40B4-BE49-F238E27FC236}">
                <a16:creationId xmlns:a16="http://schemas.microsoft.com/office/drawing/2014/main" id="{E092FBFB-F12C-3AB9-5C9A-E74DF201B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6"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C9866DF2-2C23-BDF2-57D1-54EFA6BB7D65}"/>
              </a:ext>
            </a:extLst>
          </p:cNvPr>
          <p:cNvPicPr>
            <a:picLocks noChangeAspect="1"/>
          </p:cNvPicPr>
          <p:nvPr/>
        </p:nvPicPr>
        <p:blipFill>
          <a:blip r:embed="rId5"/>
          <a:stretch>
            <a:fillRect/>
          </a:stretch>
        </p:blipFill>
        <p:spPr>
          <a:xfrm>
            <a:off x="2062348" y="1596833"/>
            <a:ext cx="7070635" cy="4371489"/>
          </a:xfrm>
          <a:prstGeom prst="rect">
            <a:avLst/>
          </a:prstGeom>
        </p:spPr>
      </p:pic>
      <p:pic>
        <p:nvPicPr>
          <p:cNvPr id="3" name="Picture 2">
            <a:extLst>
              <a:ext uri="{FF2B5EF4-FFF2-40B4-BE49-F238E27FC236}">
                <a16:creationId xmlns:a16="http://schemas.microsoft.com/office/drawing/2014/main" id="{45D042E5-AA21-F1E6-415E-8B152C780954}"/>
              </a:ext>
            </a:extLst>
          </p:cNvPr>
          <p:cNvPicPr>
            <a:picLocks noChangeAspect="1"/>
          </p:cNvPicPr>
          <p:nvPr/>
        </p:nvPicPr>
        <p:blipFill>
          <a:blip r:embed="rId6"/>
          <a:stretch>
            <a:fillRect/>
          </a:stretch>
        </p:blipFill>
        <p:spPr>
          <a:xfrm>
            <a:off x="801077" y="2313266"/>
            <a:ext cx="1261271" cy="1780186"/>
          </a:xfrm>
          <a:prstGeom prst="rect">
            <a:avLst/>
          </a:prstGeom>
        </p:spPr>
      </p:pic>
    </p:spTree>
    <p:extLst>
      <p:ext uri="{BB962C8B-B14F-4D97-AF65-F5344CB8AC3E}">
        <p14:creationId xmlns:p14="http://schemas.microsoft.com/office/powerpoint/2010/main" val="375090496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04AD6-285F-936E-A10C-534043C39CA1}"/>
            </a:ext>
          </a:extLst>
        </p:cNvPr>
        <p:cNvGrpSpPr/>
        <p:nvPr/>
      </p:nvGrpSpPr>
      <p:grpSpPr>
        <a:xfrm>
          <a:off x="0" y="0"/>
          <a:ext cx="0" cy="0"/>
          <a:chOff x="0" y="0"/>
          <a:chExt cx="0" cy="0"/>
        </a:xfrm>
      </p:grpSpPr>
      <p:sp>
        <p:nvSpPr>
          <p:cNvPr id="9" name="Double Wave 8">
            <a:extLst>
              <a:ext uri="{FF2B5EF4-FFF2-40B4-BE49-F238E27FC236}">
                <a16:creationId xmlns:a16="http://schemas.microsoft.com/office/drawing/2014/main" id="{1D159855-38B5-D202-0FCA-58F72AA0CF88}"/>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9" name="Footer Placeholder 6">
            <a:extLst>
              <a:ext uri="{FF2B5EF4-FFF2-40B4-BE49-F238E27FC236}">
                <a16:creationId xmlns:a16="http://schemas.microsoft.com/office/drawing/2014/main" id="{72CB9033-0D66-7CF1-1787-2AD5D5C049BE}"/>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الكلية العلمية الإسلامية       </a:t>
            </a:r>
            <a:r>
              <a:rPr kumimoji="0" lang="en-US" sz="24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					</a:t>
            </a:r>
            <a:endParaRPr kumimoji="0" lang="ar-JO" sz="24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Times New Roman" panose="02020603050405020304" pitchFamily="18" charset="0"/>
            </a:endParaRPr>
          </a:p>
        </p:txBody>
      </p:sp>
      <p:sp>
        <p:nvSpPr>
          <p:cNvPr id="41" name="Double Wave 40">
            <a:extLst>
              <a:ext uri="{FF2B5EF4-FFF2-40B4-BE49-F238E27FC236}">
                <a16:creationId xmlns:a16="http://schemas.microsoft.com/office/drawing/2014/main" id="{D897F1DE-3B02-9FC6-422B-DE633FE56F0A}"/>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3" name="Double Wave 42">
            <a:extLst>
              <a:ext uri="{FF2B5EF4-FFF2-40B4-BE49-F238E27FC236}">
                <a16:creationId xmlns:a16="http://schemas.microsoft.com/office/drawing/2014/main" id="{820C2B7E-EC41-D203-BFB1-D9C1B157BEB8}"/>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4" name="Double Wave 43">
            <a:extLst>
              <a:ext uri="{FF2B5EF4-FFF2-40B4-BE49-F238E27FC236}">
                <a16:creationId xmlns:a16="http://schemas.microsoft.com/office/drawing/2014/main" id="{4DBD3BBA-BCC0-E151-A888-D81691F148CF}"/>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45" name="Picture 44">
            <a:extLst>
              <a:ext uri="{FF2B5EF4-FFF2-40B4-BE49-F238E27FC236}">
                <a16:creationId xmlns:a16="http://schemas.microsoft.com/office/drawing/2014/main" id="{3857AC70-E083-1C6D-F9EC-687F2C76F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sp>
        <p:nvSpPr>
          <p:cNvPr id="21" name="Flowchart: Alternate Process 20">
            <a:extLst>
              <a:ext uri="{FF2B5EF4-FFF2-40B4-BE49-F238E27FC236}">
                <a16:creationId xmlns:a16="http://schemas.microsoft.com/office/drawing/2014/main" id="{1EFA7E45-B3D1-19C7-C34E-841C054B6ED5}"/>
              </a:ext>
            </a:extLst>
          </p:cNvPr>
          <p:cNvSpPr/>
          <p:nvPr/>
        </p:nvSpPr>
        <p:spPr>
          <a:xfrm>
            <a:off x="342771" y="6249551"/>
            <a:ext cx="1024287" cy="346733"/>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a:ea typeface="+mn-ea"/>
                <a:cs typeface="+mn-cs"/>
              </a:rPr>
              <a:t>IRS</a:t>
            </a:r>
          </a:p>
        </p:txBody>
      </p:sp>
      <p:grpSp>
        <p:nvGrpSpPr>
          <p:cNvPr id="11" name="Group 10">
            <a:extLst>
              <a:ext uri="{FF2B5EF4-FFF2-40B4-BE49-F238E27FC236}">
                <a16:creationId xmlns:a16="http://schemas.microsoft.com/office/drawing/2014/main" id="{9779845C-6448-5653-888C-9BFBC183EA16}"/>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F7E1A995-3F25-460C-F366-5072490B469B}"/>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sp>
          <p:nvSpPr>
            <p:cNvPr id="13" name="Rounded Rectangle 12">
              <a:extLst>
                <a:ext uri="{FF2B5EF4-FFF2-40B4-BE49-F238E27FC236}">
                  <a16:creationId xmlns:a16="http://schemas.microsoft.com/office/drawing/2014/main" id="{CA16E007-277F-860D-C801-F00E1DD6ED06}"/>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a:t>
              </a:r>
              <a:r>
                <a:rPr kumimoji="0" lang="ar-J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:00 minutes</a:t>
              </a:r>
            </a:p>
          </p:txBody>
        </p:sp>
      </p:grpSp>
      <p:sp>
        <p:nvSpPr>
          <p:cNvPr id="6" name="مستطيل مستدير الزوايا">
            <a:extLst>
              <a:ext uri="{FF2B5EF4-FFF2-40B4-BE49-F238E27FC236}">
                <a16:creationId xmlns:a16="http://schemas.microsoft.com/office/drawing/2014/main" id="{FF8E5AEF-346C-F962-A3E6-6DDA6C158285}"/>
              </a:ext>
            </a:extLst>
          </p:cNvPr>
          <p:cNvSpPr/>
          <p:nvPr/>
        </p:nvSpPr>
        <p:spPr>
          <a:xfrm>
            <a:off x="1467387" y="2947521"/>
            <a:ext cx="3306108" cy="3605710"/>
          </a:xfrm>
          <a:prstGeom prst="roundRect">
            <a:avLst>
              <a:gd name="adj" fmla="val 17766"/>
            </a:avLst>
          </a:prstGeom>
          <a:solidFill>
            <a:srgbClr val="FCACC4">
              <a:alpha val="91252"/>
            </a:srgbClr>
          </a:solidFill>
          <a:ln w="12700">
            <a:miter lim="400000"/>
          </a:ln>
        </p:spPr>
        <p:txBody>
          <a:bodyPr lIns="37204" tIns="37204" rIns="37204" bIns="37204" anchor="ctr"/>
          <a:lstStyle/>
          <a:p>
            <a:pPr marL="457200" indent="-457200" algn="ctr" defTabSz="570460" rtl="1" hangingPunct="0">
              <a:buFontTx/>
              <a:buAutoNum type="arabic1Minus"/>
              <a:defRPr sz="2800">
                <a:solidFill>
                  <a:srgbClr val="FFFFFF"/>
                </a:solidFill>
                <a:latin typeface="Geeza Pro Regular"/>
                <a:ea typeface="Geeza Pro Regular"/>
                <a:cs typeface="Geeza Pro Regular"/>
                <a:sym typeface="Geeza Pro Regular"/>
              </a:defRPr>
            </a:pPr>
            <a:r>
              <a:rPr lang="ar-JO" sz="4000" kern="0" dirty="0">
                <a:solidFill>
                  <a:srgbClr val="00B050"/>
                </a:solidFill>
                <a:latin typeface="Geeza Pro Regular"/>
                <a:ea typeface="Geeza Pro Regular"/>
                <a:cs typeface="Geeza Pro Regular"/>
                <a:sym typeface="Geeza Pro Regular"/>
              </a:rPr>
              <a:t>درجة الإتقان عالية </a:t>
            </a:r>
          </a:p>
          <a:p>
            <a:pPr marL="457200" indent="-457200" algn="ctr" defTabSz="570460" rtl="1" hangingPunct="0">
              <a:buFontTx/>
              <a:buAutoNum type="arabic1Minus"/>
              <a:defRPr sz="2800">
                <a:solidFill>
                  <a:srgbClr val="FFFFFF"/>
                </a:solidFill>
                <a:latin typeface="Geeza Pro Regular"/>
                <a:ea typeface="Geeza Pro Regular"/>
                <a:cs typeface="Geeza Pro Regular"/>
                <a:sym typeface="Geeza Pro Regular"/>
              </a:defRPr>
            </a:pPr>
            <a:r>
              <a:rPr lang="ar-JO" sz="4000" kern="0" dirty="0">
                <a:solidFill>
                  <a:srgbClr val="00B050"/>
                </a:solidFill>
                <a:latin typeface="Geeza Pro Regular"/>
                <a:ea typeface="Geeza Pro Regular"/>
                <a:cs typeface="Geeza Pro Regular"/>
                <a:sym typeface="Geeza Pro Regular"/>
              </a:rPr>
              <a:t>متوسطة </a:t>
            </a:r>
          </a:p>
          <a:p>
            <a:pPr algn="ctr" defTabSz="570460" rtl="1" hangingPunct="0">
              <a:defRPr sz="2800">
                <a:solidFill>
                  <a:srgbClr val="FFFFFF"/>
                </a:solidFill>
                <a:latin typeface="Geeza Pro Regular"/>
                <a:ea typeface="Geeza Pro Regular"/>
                <a:cs typeface="Geeza Pro Regular"/>
                <a:sym typeface="Geeza Pro Regular"/>
              </a:defRPr>
            </a:pPr>
            <a:r>
              <a:rPr lang="ar-JO" sz="4000" kern="0" dirty="0">
                <a:solidFill>
                  <a:srgbClr val="00B050"/>
                </a:solidFill>
                <a:latin typeface="Geeza Pro Regular"/>
                <a:ea typeface="Geeza Pro Regular"/>
                <a:cs typeface="Geeza Pro Regular"/>
                <a:sym typeface="Geeza Pro Regular"/>
              </a:rPr>
              <a:t>ج- قليلة </a:t>
            </a:r>
            <a:endParaRPr sz="4000" kern="0" dirty="0">
              <a:solidFill>
                <a:srgbClr val="00B050"/>
              </a:solidFill>
              <a:latin typeface="Geeza Pro Regular"/>
              <a:ea typeface="Geeza Pro Regular"/>
              <a:cs typeface="Geeza Pro Regular"/>
              <a:sym typeface="Geeza Pro Regular"/>
            </a:endParaRPr>
          </a:p>
        </p:txBody>
      </p:sp>
      <p:sp>
        <p:nvSpPr>
          <p:cNvPr id="8" name="Arrow: Curved Left 7">
            <a:extLst>
              <a:ext uri="{FF2B5EF4-FFF2-40B4-BE49-F238E27FC236}">
                <a16:creationId xmlns:a16="http://schemas.microsoft.com/office/drawing/2014/main" id="{58F70701-A94C-4086-64E9-482F2FB17738}"/>
              </a:ext>
            </a:extLst>
          </p:cNvPr>
          <p:cNvSpPr/>
          <p:nvPr/>
        </p:nvSpPr>
        <p:spPr>
          <a:xfrm>
            <a:off x="3530290" y="1515865"/>
            <a:ext cx="5608320" cy="17983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sz="2800" dirty="0">
                <a:solidFill>
                  <a:schemeClr val="tx1"/>
                </a:solidFill>
              </a:rPr>
              <a:t>أقيم تعلمي ودرجة اتقاني للنتاجات </a:t>
            </a:r>
            <a:endParaRPr lang="en-US" sz="2800" dirty="0">
              <a:solidFill>
                <a:schemeClr val="tx1"/>
              </a:solidFill>
            </a:endParaRPr>
          </a:p>
        </p:txBody>
      </p:sp>
      <p:sp>
        <p:nvSpPr>
          <p:cNvPr id="10" name="Callout: Left Arrow 9">
            <a:extLst>
              <a:ext uri="{FF2B5EF4-FFF2-40B4-BE49-F238E27FC236}">
                <a16:creationId xmlns:a16="http://schemas.microsoft.com/office/drawing/2014/main" id="{9533FA96-EEEB-2C04-D894-151A00E77F7F}"/>
              </a:ext>
            </a:extLst>
          </p:cNvPr>
          <p:cNvSpPr/>
          <p:nvPr/>
        </p:nvSpPr>
        <p:spPr>
          <a:xfrm>
            <a:off x="8279904" y="3251200"/>
            <a:ext cx="3431661" cy="27432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b="1" dirty="0">
                <a:latin typeface="Arial" panose="020B0604020202020204" pitchFamily="34" charset="0"/>
              </a:rPr>
              <a:t>توافق نظرية الانفجار الكوني مع آيات خلق الكون في القرآن الكريم </a:t>
            </a:r>
            <a:endParaRPr lang="en-US" dirty="0"/>
          </a:p>
        </p:txBody>
      </p:sp>
      <p:sp>
        <p:nvSpPr>
          <p:cNvPr id="14" name="Arrow: Left 13">
            <a:extLst>
              <a:ext uri="{FF2B5EF4-FFF2-40B4-BE49-F238E27FC236}">
                <a16:creationId xmlns:a16="http://schemas.microsoft.com/office/drawing/2014/main" id="{7905A7E7-14D4-8721-F390-1409830C0924}"/>
              </a:ext>
            </a:extLst>
          </p:cNvPr>
          <p:cNvSpPr/>
          <p:nvPr/>
        </p:nvSpPr>
        <p:spPr>
          <a:xfrm>
            <a:off x="342771" y="1837417"/>
            <a:ext cx="2319149" cy="10358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التقويم الذاتي </a:t>
            </a:r>
            <a:endParaRPr lang="en-US" dirty="0"/>
          </a:p>
        </p:txBody>
      </p:sp>
      <p:sp>
        <p:nvSpPr>
          <p:cNvPr id="15" name="Arrow: Left 14">
            <a:extLst>
              <a:ext uri="{FF2B5EF4-FFF2-40B4-BE49-F238E27FC236}">
                <a16:creationId xmlns:a16="http://schemas.microsoft.com/office/drawing/2014/main" id="{3C9907A5-C9EC-DCE9-641E-2ED56334DC42}"/>
              </a:ext>
            </a:extLst>
          </p:cNvPr>
          <p:cNvSpPr/>
          <p:nvPr/>
        </p:nvSpPr>
        <p:spPr>
          <a:xfrm>
            <a:off x="9509760" y="1763153"/>
            <a:ext cx="2201805" cy="88860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تقويم الأقران </a:t>
            </a:r>
            <a:endParaRPr lang="en-US" dirty="0"/>
          </a:p>
        </p:txBody>
      </p:sp>
      <p:pic>
        <p:nvPicPr>
          <p:cNvPr id="16" name="Picture 15">
            <a:extLst>
              <a:ext uri="{FF2B5EF4-FFF2-40B4-BE49-F238E27FC236}">
                <a16:creationId xmlns:a16="http://schemas.microsoft.com/office/drawing/2014/main" id="{9A0EE39E-0AC4-6234-F238-A0BCD7B5C878}"/>
              </a:ext>
            </a:extLst>
          </p:cNvPr>
          <p:cNvPicPr>
            <a:picLocks noChangeAspect="1"/>
          </p:cNvPicPr>
          <p:nvPr/>
        </p:nvPicPr>
        <p:blipFill>
          <a:blip r:embed="rId4"/>
          <a:stretch>
            <a:fillRect/>
          </a:stretch>
        </p:blipFill>
        <p:spPr>
          <a:xfrm>
            <a:off x="206117" y="2894537"/>
            <a:ext cx="1160942" cy="1780186"/>
          </a:xfrm>
          <a:prstGeom prst="rect">
            <a:avLst/>
          </a:prstGeom>
        </p:spPr>
      </p:pic>
      <p:pic>
        <p:nvPicPr>
          <p:cNvPr id="19" name="Picture 2" descr="مدخل إلى التقييم الذاتي – أفكار الكتب من أخضر">
            <a:extLst>
              <a:ext uri="{FF2B5EF4-FFF2-40B4-BE49-F238E27FC236}">
                <a16:creationId xmlns:a16="http://schemas.microsoft.com/office/drawing/2014/main" id="{1456C441-FA02-4F82-9115-A3A589E77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450" y="341003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1+#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3EE5CC9-564C-B7FD-6F63-A57BA596B0D4}"/>
              </a:ext>
            </a:extLst>
          </p:cNvPr>
          <p:cNvGrpSpPr/>
          <p:nvPr/>
        </p:nvGrpSpPr>
        <p:grpSpPr>
          <a:xfrm>
            <a:off x="234022" y="1020059"/>
            <a:ext cx="1261271" cy="716434"/>
            <a:chOff x="7459494" y="205862"/>
            <a:chExt cx="1544854" cy="691058"/>
          </a:xfrm>
        </p:grpSpPr>
        <p:sp>
          <p:nvSpPr>
            <p:cNvPr id="25" name="Rounded Rectangle 10">
              <a:extLst>
                <a:ext uri="{FF2B5EF4-FFF2-40B4-BE49-F238E27FC236}">
                  <a16:creationId xmlns:a16="http://schemas.microsoft.com/office/drawing/2014/main" id="{0385831E-FB7B-DB0D-00C2-F768AF4D6072}"/>
                </a:ext>
              </a:extLst>
            </p:cNvPr>
            <p:cNvSpPr/>
            <p:nvPr/>
          </p:nvSpPr>
          <p:spPr>
            <a:xfrm>
              <a:off x="7459494"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2">
              <a:extLst>
                <a:ext uri="{FF2B5EF4-FFF2-40B4-BE49-F238E27FC236}">
                  <a16:creationId xmlns:a16="http://schemas.microsoft.com/office/drawing/2014/main" id="{FE1C12CB-F855-916A-AE8A-75BDAC0016CD}"/>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minutes</a:t>
              </a:r>
            </a:p>
          </p:txBody>
        </p:sp>
      </p:grpSp>
      <p:sp>
        <p:nvSpPr>
          <p:cNvPr id="36" name="Double Wave 35">
            <a:extLst>
              <a:ext uri="{FF2B5EF4-FFF2-40B4-BE49-F238E27FC236}">
                <a16:creationId xmlns:a16="http://schemas.microsoft.com/office/drawing/2014/main" id="{74179234-31D6-570B-D0F5-D4E82B07E569}"/>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8" name="Rounded Rectangle 34">
            <a:extLst>
              <a:ext uri="{FF2B5EF4-FFF2-40B4-BE49-F238E27FC236}">
                <a16:creationId xmlns:a16="http://schemas.microsoft.com/office/drawing/2014/main" id="{99323792-A2EA-DBBF-9606-31F3DEB353B5}"/>
              </a:ext>
            </a:extLst>
          </p:cNvPr>
          <p:cNvSpPr/>
          <p:nvPr/>
        </p:nvSpPr>
        <p:spPr>
          <a:xfrm>
            <a:off x="9997423" y="1157578"/>
            <a:ext cx="1944600" cy="463827"/>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9" name="Footer Placeholder 6">
            <a:extLst>
              <a:ext uri="{FF2B5EF4-FFF2-40B4-BE49-F238E27FC236}">
                <a16:creationId xmlns:a16="http://schemas.microsoft.com/office/drawing/2014/main" id="{2C198266-9435-1899-4576-D1B6BB6AB0D9}"/>
              </a:ext>
            </a:extLst>
          </p:cNvPr>
          <p:cNvSpPr txBox="1">
            <a:spLocks/>
          </p:cNvSpPr>
          <p:nvPr/>
        </p:nvSpPr>
        <p:spPr>
          <a:xfrm>
            <a:off x="352379" y="-12829"/>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0" name="Double Wave 39">
            <a:extLst>
              <a:ext uri="{FF2B5EF4-FFF2-40B4-BE49-F238E27FC236}">
                <a16:creationId xmlns:a16="http://schemas.microsoft.com/office/drawing/2014/main" id="{8F81EA8F-6597-CD33-2D72-BB26735C084B}"/>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1" name="Double Wave 40">
            <a:extLst>
              <a:ext uri="{FF2B5EF4-FFF2-40B4-BE49-F238E27FC236}">
                <a16:creationId xmlns:a16="http://schemas.microsoft.com/office/drawing/2014/main" id="{F6893589-2F55-B68B-75E0-3908C067CC49}"/>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2" name="Double Wave 41">
            <a:extLst>
              <a:ext uri="{FF2B5EF4-FFF2-40B4-BE49-F238E27FC236}">
                <a16:creationId xmlns:a16="http://schemas.microsoft.com/office/drawing/2014/main" id="{CDD24D6C-9224-E951-2A2E-FD0B42B2B9AF}"/>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إطلالات على الإعجاز القرآني</a:t>
            </a:r>
          </a:p>
        </p:txBody>
      </p:sp>
      <p:pic>
        <p:nvPicPr>
          <p:cNvPr id="43" name="Picture 42">
            <a:extLst>
              <a:ext uri="{FF2B5EF4-FFF2-40B4-BE49-F238E27FC236}">
                <a16:creationId xmlns:a16="http://schemas.microsoft.com/office/drawing/2014/main" id="{A6F15C3B-6243-3B6B-8C59-6DA425195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378151"/>
            <a:ext cx="650166" cy="644038"/>
          </a:xfrm>
          <a:prstGeom prst="rect">
            <a:avLst/>
          </a:prstGeom>
        </p:spPr>
      </p:pic>
      <p:pic>
        <p:nvPicPr>
          <p:cNvPr id="48" name="Picture 3">
            <a:extLst>
              <a:ext uri="{FF2B5EF4-FFF2-40B4-BE49-F238E27FC236}">
                <a16:creationId xmlns:a16="http://schemas.microsoft.com/office/drawing/2014/main" id="{0630EDAE-8508-DB9C-4E88-1F8F0127E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rrow: Left 2">
            <a:extLst>
              <a:ext uri="{FF2B5EF4-FFF2-40B4-BE49-F238E27FC236}">
                <a16:creationId xmlns:a16="http://schemas.microsoft.com/office/drawing/2014/main" id="{1555A386-9E7C-739E-DA2B-DD6E059FF5B1}"/>
              </a:ext>
            </a:extLst>
          </p:cNvPr>
          <p:cNvSpPr/>
          <p:nvPr/>
        </p:nvSpPr>
        <p:spPr>
          <a:xfrm>
            <a:off x="6410103" y="1318067"/>
            <a:ext cx="5781897" cy="17801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الحائط المتكلم .</a:t>
            </a:r>
            <a:endParaRPr lang="en-US" dirty="0"/>
          </a:p>
        </p:txBody>
      </p:sp>
      <p:sp>
        <p:nvSpPr>
          <p:cNvPr id="8" name="TextBox 7">
            <a:extLst>
              <a:ext uri="{FF2B5EF4-FFF2-40B4-BE49-F238E27FC236}">
                <a16:creationId xmlns:a16="http://schemas.microsoft.com/office/drawing/2014/main" id="{1262BA89-3AF5-4973-A8BB-19E13D5BF8A2}"/>
              </a:ext>
            </a:extLst>
          </p:cNvPr>
          <p:cNvSpPr txBox="1"/>
          <p:nvPr/>
        </p:nvSpPr>
        <p:spPr>
          <a:xfrm>
            <a:off x="1686105" y="1157248"/>
            <a:ext cx="2270219" cy="369332"/>
          </a:xfrm>
          <a:prstGeom prst="rect">
            <a:avLst/>
          </a:prstGeom>
          <a:noFill/>
        </p:spPr>
        <p:txBody>
          <a:bodyPr wrap="square" rtlCol="0">
            <a:spAutoFit/>
          </a:bodyPr>
          <a:lstStyle/>
          <a:p>
            <a:pPr algn="r"/>
            <a:r>
              <a:rPr lang="ar-JO" dirty="0"/>
              <a:t>استراتيجية الحائط المتكلم</a:t>
            </a:r>
            <a:endParaRPr lang="en-US" dirty="0"/>
          </a:p>
        </p:txBody>
      </p:sp>
      <p:sp>
        <p:nvSpPr>
          <p:cNvPr id="9" name="TextBox 8">
            <a:extLst>
              <a:ext uri="{FF2B5EF4-FFF2-40B4-BE49-F238E27FC236}">
                <a16:creationId xmlns:a16="http://schemas.microsoft.com/office/drawing/2014/main" id="{DCF87FC6-098D-49E9-9992-8B2CAF55285D}"/>
              </a:ext>
            </a:extLst>
          </p:cNvPr>
          <p:cNvSpPr txBox="1"/>
          <p:nvPr/>
        </p:nvSpPr>
        <p:spPr>
          <a:xfrm>
            <a:off x="3239912" y="3704711"/>
            <a:ext cx="8702112" cy="1384995"/>
          </a:xfrm>
          <a:prstGeom prst="rect">
            <a:avLst/>
          </a:prstGeom>
          <a:noFill/>
        </p:spPr>
        <p:txBody>
          <a:bodyPr wrap="square" rtlCol="0">
            <a:spAutoFit/>
          </a:bodyPr>
          <a:lstStyle/>
          <a:p>
            <a:pPr algn="r" rtl="1"/>
            <a:r>
              <a:rPr lang="ar-JO" sz="2400" dirty="0"/>
              <a:t>  </a:t>
            </a:r>
            <a:r>
              <a:rPr lang="ar-JO" sz="2800" dirty="0">
                <a:solidFill>
                  <a:srgbClr val="FF0000"/>
                </a:solidFill>
              </a:rPr>
              <a:t>كيف يمكن </a:t>
            </a:r>
            <a:r>
              <a:rPr lang="ar-JO" sz="2800" dirty="0" smtClean="0">
                <a:solidFill>
                  <a:srgbClr val="FF0000"/>
                </a:solidFill>
              </a:rPr>
              <a:t>لتبدُّل </a:t>
            </a:r>
            <a:r>
              <a:rPr lang="ar-JO" sz="2800" dirty="0">
                <a:solidFill>
                  <a:srgbClr val="FF0000"/>
                </a:solidFill>
              </a:rPr>
              <a:t>الليل والنهار أن يكون </a:t>
            </a:r>
            <a:r>
              <a:rPr lang="ar-JO" sz="2800" dirty="0" smtClean="0">
                <a:solidFill>
                  <a:srgbClr val="FF0000"/>
                </a:solidFill>
              </a:rPr>
              <a:t>دليلاً </a:t>
            </a:r>
            <a:r>
              <a:rPr lang="ar-JO" sz="2800" dirty="0">
                <a:solidFill>
                  <a:srgbClr val="FF0000"/>
                </a:solidFill>
              </a:rPr>
              <a:t>على قدرة الله ؟</a:t>
            </a:r>
          </a:p>
          <a:p>
            <a:pPr algn="ctr" rtl="1"/>
            <a:r>
              <a:rPr lang="ar-JO" sz="2800" dirty="0">
                <a:solidFill>
                  <a:srgbClr val="FF0000"/>
                </a:solidFill>
              </a:rPr>
              <a:t>أو</a:t>
            </a:r>
          </a:p>
          <a:p>
            <a:pPr algn="r" rtl="1"/>
            <a:r>
              <a:rPr lang="ar-JO" sz="2800" dirty="0">
                <a:solidFill>
                  <a:srgbClr val="FF0000"/>
                </a:solidFill>
              </a:rPr>
              <a:t> </a:t>
            </a:r>
            <a:r>
              <a:rPr lang="ar-JO" sz="2800" dirty="0" smtClean="0">
                <a:solidFill>
                  <a:srgbClr val="FF0000"/>
                </a:solidFill>
              </a:rPr>
              <a:t>اكتب جملةً  تعبّرُ </a:t>
            </a:r>
            <a:r>
              <a:rPr lang="ar-JO" sz="2800" dirty="0">
                <a:solidFill>
                  <a:srgbClr val="FF0000"/>
                </a:solidFill>
              </a:rPr>
              <a:t>عن مضمون الآية السابقة، </a:t>
            </a:r>
            <a:r>
              <a:rPr lang="ar-JO" sz="2800" dirty="0" smtClean="0">
                <a:solidFill>
                  <a:srgbClr val="FF0000"/>
                </a:solidFill>
              </a:rPr>
              <a:t>وألصقها  </a:t>
            </a:r>
            <a:r>
              <a:rPr lang="ar-JO" sz="2800" dirty="0">
                <a:solidFill>
                  <a:srgbClr val="FF0000"/>
                </a:solidFill>
              </a:rPr>
              <a:t>على </a:t>
            </a:r>
            <a:r>
              <a:rPr lang="ar-JO" sz="2800" dirty="0" smtClean="0">
                <a:solidFill>
                  <a:srgbClr val="FF0000"/>
                </a:solidFill>
              </a:rPr>
              <a:t>السّبورة </a:t>
            </a:r>
            <a:r>
              <a:rPr lang="ar-JO" sz="2800" dirty="0">
                <a:solidFill>
                  <a:srgbClr val="FF0000"/>
                </a:solidFill>
              </a:rPr>
              <a:t>. </a:t>
            </a:r>
            <a:endParaRPr lang="en-US" sz="2800" dirty="0">
              <a:solidFill>
                <a:srgbClr val="FF0000"/>
              </a:solidFill>
            </a:endParaRPr>
          </a:p>
        </p:txBody>
      </p:sp>
      <p:pic>
        <p:nvPicPr>
          <p:cNvPr id="5" name="Picture 4">
            <a:extLst>
              <a:ext uri="{FF2B5EF4-FFF2-40B4-BE49-F238E27FC236}">
                <a16:creationId xmlns:a16="http://schemas.microsoft.com/office/drawing/2014/main" id="{22800469-1CE5-4001-8D79-6D6942C5D21C}"/>
              </a:ext>
            </a:extLst>
          </p:cNvPr>
          <p:cNvPicPr>
            <a:picLocks noChangeAspect="1"/>
          </p:cNvPicPr>
          <p:nvPr/>
        </p:nvPicPr>
        <p:blipFill>
          <a:blip r:embed="rId4"/>
          <a:stretch>
            <a:fillRect/>
          </a:stretch>
        </p:blipFill>
        <p:spPr>
          <a:xfrm>
            <a:off x="352379" y="1915693"/>
            <a:ext cx="5913950" cy="1616688"/>
          </a:xfrm>
          <a:prstGeom prst="rect">
            <a:avLst/>
          </a:prstGeom>
        </p:spPr>
      </p:pic>
    </p:spTree>
    <p:extLst>
      <p:ext uri="{BB962C8B-B14F-4D97-AF65-F5344CB8AC3E}">
        <p14:creationId xmlns:p14="http://schemas.microsoft.com/office/powerpoint/2010/main" val="49462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3EE5CC9-564C-B7FD-6F63-A57BA596B0D4}"/>
              </a:ext>
            </a:extLst>
          </p:cNvPr>
          <p:cNvGrpSpPr/>
          <p:nvPr/>
        </p:nvGrpSpPr>
        <p:grpSpPr>
          <a:xfrm>
            <a:off x="234022" y="1020059"/>
            <a:ext cx="1261271" cy="716434"/>
            <a:chOff x="7459494" y="205862"/>
            <a:chExt cx="1544854" cy="691058"/>
          </a:xfrm>
        </p:grpSpPr>
        <p:sp>
          <p:nvSpPr>
            <p:cNvPr id="25" name="Rounded Rectangle 10">
              <a:extLst>
                <a:ext uri="{FF2B5EF4-FFF2-40B4-BE49-F238E27FC236}">
                  <a16:creationId xmlns:a16="http://schemas.microsoft.com/office/drawing/2014/main" id="{0385831E-FB7B-DB0D-00C2-F768AF4D6072}"/>
                </a:ext>
              </a:extLst>
            </p:cNvPr>
            <p:cNvSpPr/>
            <p:nvPr/>
          </p:nvSpPr>
          <p:spPr>
            <a:xfrm>
              <a:off x="7459494"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2">
              <a:extLst>
                <a:ext uri="{FF2B5EF4-FFF2-40B4-BE49-F238E27FC236}">
                  <a16:creationId xmlns:a16="http://schemas.microsoft.com/office/drawing/2014/main" id="{FE1C12CB-F855-916A-AE8A-75BDAC0016CD}"/>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0</a:t>
              </a:r>
              <a:r>
                <a:rPr lang="ar-JO" b="1" dirty="0" smtClean="0">
                  <a:latin typeface="Calibri" panose="020F0502020204030204" pitchFamily="34" charset="0"/>
                  <a:cs typeface="Calibri" panose="020F0502020204030204" pitchFamily="34" charset="0"/>
                </a:rPr>
                <a:t>3</a:t>
              </a:r>
              <a:r>
                <a:rPr lang="en-US" b="1" dirty="0" smtClean="0">
                  <a:latin typeface="Calibri" panose="020F0502020204030204" pitchFamily="34" charset="0"/>
                  <a:cs typeface="Calibri" panose="020F0502020204030204" pitchFamily="34" charset="0"/>
                </a:rPr>
                <a:t>:00 </a:t>
              </a:r>
              <a:r>
                <a:rPr lang="en-US" b="1" dirty="0">
                  <a:latin typeface="Calibri" panose="020F0502020204030204" pitchFamily="34" charset="0"/>
                  <a:cs typeface="Calibri" panose="020F0502020204030204" pitchFamily="34" charset="0"/>
                </a:rPr>
                <a:t>minutes</a:t>
              </a:r>
            </a:p>
          </p:txBody>
        </p:sp>
      </p:grpSp>
      <p:sp>
        <p:nvSpPr>
          <p:cNvPr id="36" name="Double Wave 35">
            <a:extLst>
              <a:ext uri="{FF2B5EF4-FFF2-40B4-BE49-F238E27FC236}">
                <a16:creationId xmlns:a16="http://schemas.microsoft.com/office/drawing/2014/main" id="{74179234-31D6-570B-D0F5-D4E82B07E569}"/>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8" name="Rounded Rectangle 34">
            <a:extLst>
              <a:ext uri="{FF2B5EF4-FFF2-40B4-BE49-F238E27FC236}">
                <a16:creationId xmlns:a16="http://schemas.microsoft.com/office/drawing/2014/main" id="{99323792-A2EA-DBBF-9606-31F3DEB353B5}"/>
              </a:ext>
            </a:extLst>
          </p:cNvPr>
          <p:cNvSpPr/>
          <p:nvPr/>
        </p:nvSpPr>
        <p:spPr>
          <a:xfrm>
            <a:off x="9997423" y="1157578"/>
            <a:ext cx="1944600" cy="463827"/>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JO"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نشاط قبلي </a:t>
            </a:r>
          </a:p>
        </p:txBody>
      </p:sp>
      <p:sp>
        <p:nvSpPr>
          <p:cNvPr id="39" name="Footer Placeholder 6">
            <a:extLst>
              <a:ext uri="{FF2B5EF4-FFF2-40B4-BE49-F238E27FC236}">
                <a16:creationId xmlns:a16="http://schemas.microsoft.com/office/drawing/2014/main" id="{2C198266-9435-1899-4576-D1B6BB6AB0D9}"/>
              </a:ext>
            </a:extLst>
          </p:cNvPr>
          <p:cNvSpPr txBox="1">
            <a:spLocks/>
          </p:cNvSpPr>
          <p:nvPr/>
        </p:nvSpPr>
        <p:spPr>
          <a:xfrm>
            <a:off x="352379" y="-12829"/>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0" name="Double Wave 39">
            <a:extLst>
              <a:ext uri="{FF2B5EF4-FFF2-40B4-BE49-F238E27FC236}">
                <a16:creationId xmlns:a16="http://schemas.microsoft.com/office/drawing/2014/main" id="{8F81EA8F-6597-CD33-2D72-BB26735C084B}"/>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1" name="Double Wave 40">
            <a:extLst>
              <a:ext uri="{FF2B5EF4-FFF2-40B4-BE49-F238E27FC236}">
                <a16:creationId xmlns:a16="http://schemas.microsoft.com/office/drawing/2014/main" id="{F6893589-2F55-B68B-75E0-3908C067CC49}"/>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2" name="Double Wave 41">
            <a:extLst>
              <a:ext uri="{FF2B5EF4-FFF2-40B4-BE49-F238E27FC236}">
                <a16:creationId xmlns:a16="http://schemas.microsoft.com/office/drawing/2014/main" id="{CDD24D6C-9224-E951-2A2E-FD0B42B2B9AF}"/>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إطلالات على الإعجاز القرآني</a:t>
            </a:r>
          </a:p>
        </p:txBody>
      </p:sp>
      <p:pic>
        <p:nvPicPr>
          <p:cNvPr id="43" name="Picture 42">
            <a:extLst>
              <a:ext uri="{FF2B5EF4-FFF2-40B4-BE49-F238E27FC236}">
                <a16:creationId xmlns:a16="http://schemas.microsoft.com/office/drawing/2014/main" id="{A6F15C3B-6243-3B6B-8C59-6DA425195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378151"/>
            <a:ext cx="650166" cy="644038"/>
          </a:xfrm>
          <a:prstGeom prst="rect">
            <a:avLst/>
          </a:prstGeom>
        </p:spPr>
      </p:pic>
      <p:sp>
        <p:nvSpPr>
          <p:cNvPr id="3" name="Arrow: Left 2">
            <a:extLst>
              <a:ext uri="{FF2B5EF4-FFF2-40B4-BE49-F238E27FC236}">
                <a16:creationId xmlns:a16="http://schemas.microsoft.com/office/drawing/2014/main" id="{1555A386-9E7C-739E-DA2B-DD6E059FF5B1}"/>
              </a:ext>
            </a:extLst>
          </p:cNvPr>
          <p:cNvSpPr/>
          <p:nvPr/>
        </p:nvSpPr>
        <p:spPr>
          <a:xfrm>
            <a:off x="6410103" y="1318067"/>
            <a:ext cx="5781897" cy="17801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الكتاب صفحة  14.</a:t>
            </a:r>
            <a:endParaRPr lang="en-US" dirty="0"/>
          </a:p>
        </p:txBody>
      </p:sp>
      <p:sp>
        <p:nvSpPr>
          <p:cNvPr id="8" name="TextBox 7">
            <a:extLst>
              <a:ext uri="{FF2B5EF4-FFF2-40B4-BE49-F238E27FC236}">
                <a16:creationId xmlns:a16="http://schemas.microsoft.com/office/drawing/2014/main" id="{1262BA89-3AF5-4973-A8BB-19E13D5BF8A2}"/>
              </a:ext>
            </a:extLst>
          </p:cNvPr>
          <p:cNvSpPr txBox="1"/>
          <p:nvPr/>
        </p:nvSpPr>
        <p:spPr>
          <a:xfrm>
            <a:off x="1686106" y="1157248"/>
            <a:ext cx="1944600" cy="369332"/>
          </a:xfrm>
          <a:prstGeom prst="rect">
            <a:avLst/>
          </a:prstGeom>
          <a:noFill/>
        </p:spPr>
        <p:txBody>
          <a:bodyPr wrap="square" rtlCol="0">
            <a:spAutoFit/>
          </a:bodyPr>
          <a:lstStyle/>
          <a:p>
            <a:pPr algn="r"/>
            <a:r>
              <a:rPr lang="ar-JO" dirty="0"/>
              <a:t>استراتيجية </a:t>
            </a:r>
            <a:r>
              <a:rPr lang="en-US" dirty="0"/>
              <a:t>KWL</a:t>
            </a:r>
          </a:p>
        </p:txBody>
      </p:sp>
      <p:pic>
        <p:nvPicPr>
          <p:cNvPr id="2" name="Picture 1">
            <a:extLst>
              <a:ext uri="{FF2B5EF4-FFF2-40B4-BE49-F238E27FC236}">
                <a16:creationId xmlns:a16="http://schemas.microsoft.com/office/drawing/2014/main" id="{52E4A22E-3ECE-466E-87BF-BD60535E7B2A}"/>
              </a:ext>
            </a:extLst>
          </p:cNvPr>
          <p:cNvPicPr>
            <a:picLocks noChangeAspect="1"/>
          </p:cNvPicPr>
          <p:nvPr/>
        </p:nvPicPr>
        <p:blipFill>
          <a:blip r:embed="rId3"/>
          <a:stretch>
            <a:fillRect/>
          </a:stretch>
        </p:blipFill>
        <p:spPr>
          <a:xfrm>
            <a:off x="2123510" y="3098253"/>
            <a:ext cx="8047382" cy="3344333"/>
          </a:xfrm>
          <a:prstGeom prst="rect">
            <a:avLst/>
          </a:prstGeom>
        </p:spPr>
      </p:pic>
    </p:spTree>
    <p:extLst>
      <p:ext uri="{BB962C8B-B14F-4D97-AF65-F5344CB8AC3E}">
        <p14:creationId xmlns:p14="http://schemas.microsoft.com/office/powerpoint/2010/main" val="355814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498210"/>
            <a:ext cx="3303113" cy="427833"/>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معجزات كونية 1</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20" name="Rounded Rectangle 29">
            <a:extLst>
              <a:ext uri="{FF2B5EF4-FFF2-40B4-BE49-F238E27FC236}">
                <a16:creationId xmlns:a16="http://schemas.microsoft.com/office/drawing/2014/main" id="{90925520-F46D-89ED-F54A-E6ED7B4AA78A}"/>
              </a:ext>
            </a:extLst>
          </p:cNvPr>
          <p:cNvSpPr/>
          <p:nvPr/>
        </p:nvSpPr>
        <p:spPr>
          <a:xfrm>
            <a:off x="9887231" y="1027020"/>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8</a:t>
              </a:r>
              <a:r>
                <a:rPr lang="en-US" b="1" dirty="0">
                  <a:latin typeface="Calibri" panose="020F0502020204030204" pitchFamily="34" charset="0"/>
                  <a:cs typeface="Calibri" panose="020F0502020204030204" pitchFamily="34" charset="0"/>
                </a:rPr>
                <a:t>:00 minutes</a:t>
              </a:r>
            </a:p>
          </p:txBody>
        </p:sp>
      </p:grpSp>
      <p:sp>
        <p:nvSpPr>
          <p:cNvPr id="3" name="Arrow: Left 2">
            <a:extLst>
              <a:ext uri="{FF2B5EF4-FFF2-40B4-BE49-F238E27FC236}">
                <a16:creationId xmlns:a16="http://schemas.microsoft.com/office/drawing/2014/main" id="{0AE478F9-EF50-DACB-3E8C-F6C760D73E43}"/>
              </a:ext>
            </a:extLst>
          </p:cNvPr>
          <p:cNvSpPr/>
          <p:nvPr/>
        </p:nvSpPr>
        <p:spPr>
          <a:xfrm flipH="1">
            <a:off x="0" y="1999125"/>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تُبادل كل مجموعة جارتها الورقة وتقيِّمها </a:t>
            </a:r>
            <a:endParaRPr lang="en-US" dirty="0"/>
          </a:p>
        </p:txBody>
      </p:sp>
      <p:sp>
        <p:nvSpPr>
          <p:cNvPr id="6" name="TextBox 5">
            <a:extLst>
              <a:ext uri="{FF2B5EF4-FFF2-40B4-BE49-F238E27FC236}">
                <a16:creationId xmlns:a16="http://schemas.microsoft.com/office/drawing/2014/main" id="{887E92FE-6082-499B-96A6-675560DC2A7A}"/>
              </a:ext>
            </a:extLst>
          </p:cNvPr>
          <p:cNvSpPr txBox="1"/>
          <p:nvPr/>
        </p:nvSpPr>
        <p:spPr>
          <a:xfrm>
            <a:off x="306444" y="3691868"/>
            <a:ext cx="11042874" cy="923330"/>
          </a:xfrm>
          <a:prstGeom prst="rect">
            <a:avLst/>
          </a:prstGeom>
          <a:noFill/>
        </p:spPr>
        <p:txBody>
          <a:bodyPr wrap="square" rtlCol="0">
            <a:spAutoFit/>
          </a:bodyPr>
          <a:lstStyle/>
          <a:p>
            <a:pPr algn="r" rtl="1"/>
            <a:endParaRPr lang="ar-JO" dirty="0">
              <a:solidFill>
                <a:srgbClr val="FF0000"/>
              </a:solidFill>
            </a:endParaRPr>
          </a:p>
          <a:p>
            <a:pPr algn="r" rtl="1"/>
            <a:endParaRPr lang="ar-JO" dirty="0"/>
          </a:p>
          <a:p>
            <a:pPr algn="r" rtl="1"/>
            <a:endParaRPr lang="en-US" dirty="0"/>
          </a:p>
        </p:txBody>
      </p:sp>
      <p:sp>
        <p:nvSpPr>
          <p:cNvPr id="2" name="TextBox 1">
            <a:extLst>
              <a:ext uri="{FF2B5EF4-FFF2-40B4-BE49-F238E27FC236}">
                <a16:creationId xmlns:a16="http://schemas.microsoft.com/office/drawing/2014/main" id="{1201FEC4-42FE-496B-90D7-24497F191820}"/>
              </a:ext>
            </a:extLst>
          </p:cNvPr>
          <p:cNvSpPr txBox="1"/>
          <p:nvPr/>
        </p:nvSpPr>
        <p:spPr>
          <a:xfrm>
            <a:off x="914686" y="1195248"/>
            <a:ext cx="8761657" cy="1661993"/>
          </a:xfrm>
          <a:prstGeom prst="rect">
            <a:avLst/>
          </a:prstGeom>
          <a:noFill/>
        </p:spPr>
        <p:txBody>
          <a:bodyPr wrap="square" rtlCol="0">
            <a:spAutoFit/>
          </a:bodyPr>
          <a:lstStyle/>
          <a:p>
            <a:pPr algn="r" rtl="1"/>
            <a:endParaRPr lang="ar-JO" sz="2400" dirty="0"/>
          </a:p>
          <a:p>
            <a:pPr algn="r" rtl="1"/>
            <a:endParaRPr lang="ar-JO" sz="2400" dirty="0"/>
          </a:p>
          <a:p>
            <a:pPr algn="r" rtl="1"/>
            <a:endParaRPr lang="ar-JO" dirty="0"/>
          </a:p>
          <a:p>
            <a:pPr algn="r" rtl="1"/>
            <a:endParaRPr lang="ar-JO" dirty="0"/>
          </a:p>
          <a:p>
            <a:pPr algn="r" rtl="1"/>
            <a:endParaRPr lang="en-US" dirty="0"/>
          </a:p>
        </p:txBody>
      </p:sp>
      <p:pic>
        <p:nvPicPr>
          <p:cNvPr id="22" name="Picture 21">
            <a:extLst>
              <a:ext uri="{FF2B5EF4-FFF2-40B4-BE49-F238E27FC236}">
                <a16:creationId xmlns:a16="http://schemas.microsoft.com/office/drawing/2014/main" id="{0E955568-DBB3-4BA2-81CE-9C4518789285}"/>
              </a:ext>
            </a:extLst>
          </p:cNvPr>
          <p:cNvPicPr>
            <a:picLocks noChangeAspect="1"/>
          </p:cNvPicPr>
          <p:nvPr/>
        </p:nvPicPr>
        <p:blipFill>
          <a:blip r:embed="rId3"/>
          <a:stretch>
            <a:fillRect/>
          </a:stretch>
        </p:blipFill>
        <p:spPr>
          <a:xfrm>
            <a:off x="2195344" y="1096867"/>
            <a:ext cx="3604821" cy="5473266"/>
          </a:xfrm>
          <a:prstGeom prst="rect">
            <a:avLst/>
          </a:prstGeom>
        </p:spPr>
      </p:pic>
      <p:sp>
        <p:nvSpPr>
          <p:cNvPr id="23" name="TextBox 22">
            <a:extLst>
              <a:ext uri="{FF2B5EF4-FFF2-40B4-BE49-F238E27FC236}">
                <a16:creationId xmlns:a16="http://schemas.microsoft.com/office/drawing/2014/main" id="{D0705014-B494-4DA9-B7FE-B40FFDCE6590}"/>
              </a:ext>
            </a:extLst>
          </p:cNvPr>
          <p:cNvSpPr txBox="1"/>
          <p:nvPr/>
        </p:nvSpPr>
        <p:spPr>
          <a:xfrm>
            <a:off x="5851749" y="1568824"/>
            <a:ext cx="6194292" cy="4247317"/>
          </a:xfrm>
          <a:prstGeom prst="rect">
            <a:avLst/>
          </a:prstGeom>
          <a:noFill/>
        </p:spPr>
        <p:txBody>
          <a:bodyPr wrap="square" rtlCol="0">
            <a:spAutoFit/>
          </a:bodyPr>
          <a:lstStyle/>
          <a:p>
            <a:pPr algn="r" rtl="1"/>
            <a:r>
              <a:rPr lang="ar-JO" dirty="0"/>
              <a:t>بعد قراءتك للنص </a:t>
            </a:r>
            <a:r>
              <a:rPr lang="ar-JO" dirty="0" smtClean="0"/>
              <a:t>أجب </a:t>
            </a:r>
            <a:r>
              <a:rPr lang="ar-JO" dirty="0"/>
              <a:t>عن الأسئلة الآتية :</a:t>
            </a:r>
          </a:p>
          <a:p>
            <a:pPr algn="r" rtl="1"/>
            <a:r>
              <a:rPr lang="ar-JO" dirty="0"/>
              <a:t>1-  ما دلالة </a:t>
            </a:r>
            <a:r>
              <a:rPr lang="ar-JO" dirty="0" smtClean="0"/>
              <a:t>قوله: </a:t>
            </a:r>
            <a:r>
              <a:rPr lang="ar-JO" dirty="0"/>
              <a:t>( إن العلم بحرٌ زخار ، لا يُدرك له من قرار )؟</a:t>
            </a:r>
          </a:p>
          <a:p>
            <a:pPr algn="r" rtl="1"/>
            <a:endParaRPr lang="ar-JO" dirty="0"/>
          </a:p>
          <a:p>
            <a:pPr algn="r" rtl="1"/>
            <a:endParaRPr lang="ar-JO" dirty="0"/>
          </a:p>
          <a:p>
            <a:pPr algn="r" rtl="1"/>
            <a:r>
              <a:rPr lang="ar-JO" dirty="0"/>
              <a:t>2 – من فضل الله على قارئ القرآن أن يُشعره بالاطمئنان ، استدل على هذا المعنى من أبيات الوصيري  الواردة في النص .</a:t>
            </a:r>
          </a:p>
          <a:p>
            <a:pPr algn="r" rtl="1"/>
            <a:endParaRPr lang="ar-JO" dirty="0"/>
          </a:p>
          <a:p>
            <a:pPr algn="r" rtl="1"/>
            <a:r>
              <a:rPr lang="ar-JO" dirty="0"/>
              <a:t> 3- أوضح جمال </a:t>
            </a:r>
            <a:r>
              <a:rPr lang="ar-JO" dirty="0" smtClean="0"/>
              <a:t>التصوير </a:t>
            </a:r>
            <a:r>
              <a:rPr lang="ar-JO" dirty="0"/>
              <a:t>الفني في قول البوصيري، وأبيِّن أثره في نفسي:</a:t>
            </a:r>
          </a:p>
          <a:p>
            <a:pPr algn="r" rtl="1"/>
            <a:r>
              <a:rPr lang="ar-JO" dirty="0"/>
              <a:t>لها معانٍ كموج البحر في مدد      وفوق جوهره في الحُسن والقيم .</a:t>
            </a:r>
          </a:p>
          <a:p>
            <a:pPr algn="r" rtl="1"/>
            <a:endParaRPr lang="ar-JO" dirty="0" smtClean="0"/>
          </a:p>
          <a:p>
            <a:pPr algn="r" rtl="1"/>
            <a:endParaRPr lang="ar-JO" dirty="0"/>
          </a:p>
          <a:p>
            <a:pPr algn="r" rtl="1"/>
            <a:r>
              <a:rPr lang="ar-JO" dirty="0"/>
              <a:t>4-   ما الفكرة الرئيسة من النص السابق .</a:t>
            </a:r>
          </a:p>
          <a:p>
            <a:pPr algn="r" rtl="1"/>
            <a:endParaRPr lang="ar-JO" dirty="0"/>
          </a:p>
          <a:p>
            <a:pPr algn="r" rtl="1"/>
            <a:endParaRPr lang="ar-JO" dirty="0"/>
          </a:p>
          <a:p>
            <a:pPr algn="r" rtl="1"/>
            <a:endParaRPr lang="en-US" dirty="0"/>
          </a:p>
        </p:txBody>
      </p:sp>
      <p:sp>
        <p:nvSpPr>
          <p:cNvPr id="24" name="Arrow: Left 23">
            <a:extLst>
              <a:ext uri="{FF2B5EF4-FFF2-40B4-BE49-F238E27FC236}">
                <a16:creationId xmlns:a16="http://schemas.microsoft.com/office/drawing/2014/main" id="{1AA22619-0D39-430E-91A1-2ACB10CB6325}"/>
              </a:ext>
            </a:extLst>
          </p:cNvPr>
          <p:cNvSpPr/>
          <p:nvPr/>
        </p:nvSpPr>
        <p:spPr>
          <a:xfrm flipH="1">
            <a:off x="51584" y="4073713"/>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 </a:t>
            </a:r>
            <a:r>
              <a:rPr lang="fa-IR" dirty="0"/>
              <a:t>نشاط تعاوني </a:t>
            </a:r>
            <a:r>
              <a:rPr lang="en-US" dirty="0"/>
              <a:t>Rally Robin</a:t>
            </a:r>
          </a:p>
        </p:txBody>
      </p:sp>
    </p:spTree>
    <p:extLst>
      <p:ext uri="{BB962C8B-B14F-4D97-AF65-F5344CB8AC3E}">
        <p14:creationId xmlns:p14="http://schemas.microsoft.com/office/powerpoint/2010/main" val="114101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498210"/>
            <a:ext cx="3303113" cy="427833"/>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معجزات كونية 1</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20" name="Rounded Rectangle 29">
            <a:extLst>
              <a:ext uri="{FF2B5EF4-FFF2-40B4-BE49-F238E27FC236}">
                <a16:creationId xmlns:a16="http://schemas.microsoft.com/office/drawing/2014/main" id="{90925520-F46D-89ED-F54A-E6ED7B4AA78A}"/>
              </a:ext>
            </a:extLst>
          </p:cNvPr>
          <p:cNvSpPr/>
          <p:nvPr/>
        </p:nvSpPr>
        <p:spPr>
          <a:xfrm>
            <a:off x="9887231" y="1027020"/>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r>
              <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تغذية راجعة </a:t>
            </a: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8</a:t>
              </a:r>
              <a:r>
                <a:rPr lang="en-US" b="1" dirty="0">
                  <a:latin typeface="Calibri" panose="020F0502020204030204" pitchFamily="34" charset="0"/>
                  <a:cs typeface="Calibri" panose="020F0502020204030204" pitchFamily="34" charset="0"/>
                </a:rPr>
                <a:t>:00 minutes</a:t>
              </a:r>
            </a:p>
          </p:txBody>
        </p:sp>
      </p:grpSp>
      <p:sp>
        <p:nvSpPr>
          <p:cNvPr id="3" name="Arrow: Left 2">
            <a:extLst>
              <a:ext uri="{FF2B5EF4-FFF2-40B4-BE49-F238E27FC236}">
                <a16:creationId xmlns:a16="http://schemas.microsoft.com/office/drawing/2014/main" id="{0AE478F9-EF50-DACB-3E8C-F6C760D73E43}"/>
              </a:ext>
            </a:extLst>
          </p:cNvPr>
          <p:cNvSpPr/>
          <p:nvPr/>
        </p:nvSpPr>
        <p:spPr>
          <a:xfrm flipH="1">
            <a:off x="0" y="1999125"/>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تُبادل كل مجموعة جارتها الورقة وتقيِّمها </a:t>
            </a:r>
            <a:endParaRPr lang="en-US" dirty="0"/>
          </a:p>
        </p:txBody>
      </p:sp>
      <p:sp>
        <p:nvSpPr>
          <p:cNvPr id="6" name="TextBox 5">
            <a:extLst>
              <a:ext uri="{FF2B5EF4-FFF2-40B4-BE49-F238E27FC236}">
                <a16:creationId xmlns:a16="http://schemas.microsoft.com/office/drawing/2014/main" id="{887E92FE-6082-499B-96A6-675560DC2A7A}"/>
              </a:ext>
            </a:extLst>
          </p:cNvPr>
          <p:cNvSpPr txBox="1"/>
          <p:nvPr/>
        </p:nvSpPr>
        <p:spPr>
          <a:xfrm>
            <a:off x="306444" y="3691868"/>
            <a:ext cx="11042874" cy="923330"/>
          </a:xfrm>
          <a:prstGeom prst="rect">
            <a:avLst/>
          </a:prstGeom>
          <a:noFill/>
        </p:spPr>
        <p:txBody>
          <a:bodyPr wrap="square" rtlCol="0">
            <a:spAutoFit/>
          </a:bodyPr>
          <a:lstStyle/>
          <a:p>
            <a:pPr algn="r" rtl="1"/>
            <a:endParaRPr lang="ar-JO" dirty="0">
              <a:solidFill>
                <a:srgbClr val="FF0000"/>
              </a:solidFill>
            </a:endParaRPr>
          </a:p>
          <a:p>
            <a:pPr algn="r" rtl="1"/>
            <a:endParaRPr lang="ar-JO" dirty="0"/>
          </a:p>
          <a:p>
            <a:pPr algn="r" rtl="1"/>
            <a:endParaRPr lang="en-US" dirty="0"/>
          </a:p>
        </p:txBody>
      </p:sp>
      <p:sp>
        <p:nvSpPr>
          <p:cNvPr id="2" name="TextBox 1">
            <a:extLst>
              <a:ext uri="{FF2B5EF4-FFF2-40B4-BE49-F238E27FC236}">
                <a16:creationId xmlns:a16="http://schemas.microsoft.com/office/drawing/2014/main" id="{1201FEC4-42FE-496B-90D7-24497F191820}"/>
              </a:ext>
            </a:extLst>
          </p:cNvPr>
          <p:cNvSpPr txBox="1"/>
          <p:nvPr/>
        </p:nvSpPr>
        <p:spPr>
          <a:xfrm>
            <a:off x="914686" y="1195248"/>
            <a:ext cx="8761657" cy="1661993"/>
          </a:xfrm>
          <a:prstGeom prst="rect">
            <a:avLst/>
          </a:prstGeom>
          <a:noFill/>
        </p:spPr>
        <p:txBody>
          <a:bodyPr wrap="square" rtlCol="0">
            <a:spAutoFit/>
          </a:bodyPr>
          <a:lstStyle/>
          <a:p>
            <a:pPr algn="r" rtl="1"/>
            <a:endParaRPr lang="ar-JO" sz="2400" dirty="0"/>
          </a:p>
          <a:p>
            <a:pPr algn="r" rtl="1"/>
            <a:endParaRPr lang="ar-JO" sz="2400" dirty="0"/>
          </a:p>
          <a:p>
            <a:pPr algn="r" rtl="1"/>
            <a:endParaRPr lang="ar-JO" dirty="0"/>
          </a:p>
          <a:p>
            <a:pPr algn="r" rtl="1"/>
            <a:endParaRPr lang="ar-JO" dirty="0"/>
          </a:p>
          <a:p>
            <a:pPr algn="r" rtl="1"/>
            <a:endParaRPr lang="en-US" dirty="0"/>
          </a:p>
        </p:txBody>
      </p:sp>
      <p:pic>
        <p:nvPicPr>
          <p:cNvPr id="22" name="Picture 21">
            <a:extLst>
              <a:ext uri="{FF2B5EF4-FFF2-40B4-BE49-F238E27FC236}">
                <a16:creationId xmlns:a16="http://schemas.microsoft.com/office/drawing/2014/main" id="{0E955568-DBB3-4BA2-81CE-9C4518789285}"/>
              </a:ext>
            </a:extLst>
          </p:cNvPr>
          <p:cNvPicPr>
            <a:picLocks noChangeAspect="1"/>
          </p:cNvPicPr>
          <p:nvPr/>
        </p:nvPicPr>
        <p:blipFill>
          <a:blip r:embed="rId3"/>
          <a:stretch>
            <a:fillRect/>
          </a:stretch>
        </p:blipFill>
        <p:spPr>
          <a:xfrm>
            <a:off x="2195344" y="1096867"/>
            <a:ext cx="3810345" cy="5461977"/>
          </a:xfrm>
          <a:prstGeom prst="rect">
            <a:avLst/>
          </a:prstGeom>
        </p:spPr>
      </p:pic>
      <p:sp>
        <p:nvSpPr>
          <p:cNvPr id="23" name="TextBox 22">
            <a:extLst>
              <a:ext uri="{FF2B5EF4-FFF2-40B4-BE49-F238E27FC236}">
                <a16:creationId xmlns:a16="http://schemas.microsoft.com/office/drawing/2014/main" id="{D0705014-B494-4DA9-B7FE-B40FFDCE6590}"/>
              </a:ext>
            </a:extLst>
          </p:cNvPr>
          <p:cNvSpPr txBox="1"/>
          <p:nvPr/>
        </p:nvSpPr>
        <p:spPr>
          <a:xfrm>
            <a:off x="5851749" y="1568824"/>
            <a:ext cx="6194292" cy="4832092"/>
          </a:xfrm>
          <a:prstGeom prst="rect">
            <a:avLst/>
          </a:prstGeom>
          <a:noFill/>
        </p:spPr>
        <p:txBody>
          <a:bodyPr wrap="square" rtlCol="0">
            <a:spAutoFit/>
          </a:bodyPr>
          <a:lstStyle/>
          <a:p>
            <a:pPr algn="r" rtl="1"/>
            <a:r>
              <a:rPr lang="ar-JO" dirty="0"/>
              <a:t>بعد قراءتك للنص أجيبي عن الأسئلة الآتية :</a:t>
            </a:r>
          </a:p>
          <a:p>
            <a:pPr algn="r" rtl="1"/>
            <a:r>
              <a:rPr lang="ar-JO" dirty="0"/>
              <a:t>1-  ما دلالة قوله ( إن العلم بحرٌ زخار ، لا يُدرك له من قرار </a:t>
            </a:r>
            <a:r>
              <a:rPr lang="ar-JO" dirty="0" smtClean="0"/>
              <a:t>)؟ </a:t>
            </a:r>
            <a:r>
              <a:rPr lang="ar-JO" dirty="0" smtClean="0">
                <a:solidFill>
                  <a:srgbClr val="00B0F0"/>
                </a:solidFill>
              </a:rPr>
              <a:t>س2 ص19</a:t>
            </a:r>
            <a:endParaRPr lang="ar-JO" dirty="0">
              <a:solidFill>
                <a:srgbClr val="00B0F0"/>
              </a:solidFill>
            </a:endParaRPr>
          </a:p>
          <a:p>
            <a:pPr algn="r" rtl="1"/>
            <a:r>
              <a:rPr lang="ar-JO" sz="2000" dirty="0">
                <a:solidFill>
                  <a:srgbClr val="FF0000"/>
                </a:solidFill>
              </a:rPr>
              <a:t> شدة عمق العلم و اتساعه بحيث يستحيل  بلوغ نهايته أو الإحاطة به.</a:t>
            </a:r>
            <a:endParaRPr lang="en-US" sz="2000" dirty="0">
              <a:solidFill>
                <a:srgbClr val="FF0000"/>
              </a:solidFill>
            </a:endParaRPr>
          </a:p>
          <a:p>
            <a:pPr algn="r" rtl="1"/>
            <a:endParaRPr lang="ar-JO" dirty="0"/>
          </a:p>
          <a:p>
            <a:pPr algn="r" rtl="1"/>
            <a:r>
              <a:rPr lang="ar-JO" dirty="0"/>
              <a:t>2 – من فضل الله على قارئ القرآن أن يُشعره بالاطمئنان ، استدل على هذا المعنى من أبيات الوصيري  الواردة في النص </a:t>
            </a:r>
            <a:r>
              <a:rPr lang="ar-JO" dirty="0" smtClean="0"/>
              <a:t>. </a:t>
            </a:r>
            <a:r>
              <a:rPr lang="ar-JO" dirty="0" smtClean="0">
                <a:solidFill>
                  <a:srgbClr val="00B0F0"/>
                </a:solidFill>
              </a:rPr>
              <a:t>س3 ص19</a:t>
            </a:r>
            <a:endParaRPr lang="ar-JO" dirty="0">
              <a:solidFill>
                <a:srgbClr val="00B0F0"/>
              </a:solidFill>
            </a:endParaRPr>
          </a:p>
          <a:p>
            <a:pPr algn="r" rtl="1"/>
            <a:r>
              <a:rPr lang="ar-JO" b="1" dirty="0">
                <a:solidFill>
                  <a:srgbClr val="FF0000"/>
                </a:solidFill>
              </a:rPr>
              <a:t>فهذا البيت يدل على أن قارئ القرآن تقرّ عينه (كناية عن السرور والابتهاج)، ويطمئن قلبه لأنه متمسك بحبل الله، وفي ذلك الأمان والاطمئنان " </a:t>
            </a:r>
          </a:p>
          <a:p>
            <a:pPr algn="r" rtl="1"/>
            <a:endParaRPr lang="ar-JO" dirty="0"/>
          </a:p>
          <a:p>
            <a:pPr algn="r" rtl="1"/>
            <a:r>
              <a:rPr lang="ar-JO" dirty="0"/>
              <a:t> 3- أوضح جمال التصوير  الفني في قول البوصيري، وأبيِّن أثره في نفسي:</a:t>
            </a:r>
          </a:p>
          <a:p>
            <a:pPr algn="r" rtl="1"/>
            <a:r>
              <a:rPr lang="ar-JO" dirty="0"/>
              <a:t>لها معانٍ كموج البحر في مدد      وفوق جوهره في الحُسن والقيم </a:t>
            </a:r>
            <a:r>
              <a:rPr lang="ar-JO" dirty="0" smtClean="0"/>
              <a:t>. </a:t>
            </a:r>
            <a:r>
              <a:rPr lang="ar-JO" dirty="0" smtClean="0">
                <a:solidFill>
                  <a:srgbClr val="00B0F0"/>
                </a:solidFill>
              </a:rPr>
              <a:t>س1 ص21</a:t>
            </a:r>
            <a:endParaRPr lang="ar-JO" dirty="0">
              <a:solidFill>
                <a:srgbClr val="00B0F0"/>
              </a:solidFill>
            </a:endParaRPr>
          </a:p>
          <a:p>
            <a:pPr algn="r" rtl="1"/>
            <a:r>
              <a:rPr lang="en-US" b="1" u="sng" dirty="0"/>
              <a:t> </a:t>
            </a:r>
            <a:r>
              <a:rPr lang="ar-JO" b="1" dirty="0">
                <a:solidFill>
                  <a:srgbClr val="FF0000"/>
                </a:solidFill>
              </a:rPr>
              <a:t>شبه معاني القرآن بما فيها من جمال وقيم بموج البحر الزاخر المتجدد.</a:t>
            </a:r>
            <a:endParaRPr lang="en-US" b="1" dirty="0">
              <a:solidFill>
                <a:srgbClr val="FF0000"/>
              </a:solidFill>
            </a:endParaRPr>
          </a:p>
          <a:p>
            <a:pPr algn="r" rtl="1"/>
            <a:endParaRPr lang="ar-JO" dirty="0"/>
          </a:p>
          <a:p>
            <a:pPr algn="r" rtl="1"/>
            <a:r>
              <a:rPr lang="ar-JO" dirty="0"/>
              <a:t>4-   ما الفكرة الرئيسة من النص السابق .</a:t>
            </a:r>
          </a:p>
          <a:p>
            <a:pPr algn="r" rtl="1"/>
            <a:r>
              <a:rPr lang="ar-JO" b="1" dirty="0"/>
              <a:t> </a:t>
            </a:r>
            <a:r>
              <a:rPr lang="ar-JO" b="1" dirty="0">
                <a:solidFill>
                  <a:srgbClr val="FF0000"/>
                </a:solidFill>
              </a:rPr>
              <a:t>القرآن الكريم مصدر للعلوم والمعارف ، وهو أساس كل علم وكل فن ، حسب السيوطي</a:t>
            </a:r>
            <a:r>
              <a:rPr lang="ar-JO" b="1" dirty="0" smtClean="0">
                <a:solidFill>
                  <a:srgbClr val="FF0000"/>
                </a:solidFill>
              </a:rPr>
              <a:t>.</a:t>
            </a:r>
            <a:endParaRPr lang="ar-JO" dirty="0"/>
          </a:p>
          <a:p>
            <a:pPr algn="r" rtl="1"/>
            <a:endParaRPr lang="en-US" dirty="0"/>
          </a:p>
        </p:txBody>
      </p:sp>
      <p:sp>
        <p:nvSpPr>
          <p:cNvPr id="24" name="Arrow: Left 23">
            <a:extLst>
              <a:ext uri="{FF2B5EF4-FFF2-40B4-BE49-F238E27FC236}">
                <a16:creationId xmlns:a16="http://schemas.microsoft.com/office/drawing/2014/main" id="{1AA22619-0D39-430E-91A1-2ACB10CB6325}"/>
              </a:ext>
            </a:extLst>
          </p:cNvPr>
          <p:cNvSpPr/>
          <p:nvPr/>
        </p:nvSpPr>
        <p:spPr>
          <a:xfrm flipH="1">
            <a:off x="51584" y="4073713"/>
            <a:ext cx="2143760" cy="166330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JO" dirty="0"/>
              <a:t> </a:t>
            </a:r>
            <a:r>
              <a:rPr lang="fa-IR" dirty="0"/>
              <a:t>نشاط تعاوني </a:t>
            </a:r>
            <a:r>
              <a:rPr lang="en-US" dirty="0"/>
              <a:t>Rally Robin</a:t>
            </a:r>
          </a:p>
        </p:txBody>
      </p:sp>
    </p:spTree>
    <p:extLst>
      <p:ext uri="{BB962C8B-B14F-4D97-AF65-F5344CB8AC3E}">
        <p14:creationId xmlns:p14="http://schemas.microsoft.com/office/powerpoint/2010/main" val="387565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1">
            <a:extLst>
              <a:ext uri="{FF2B5EF4-FFF2-40B4-BE49-F238E27FC236}">
                <a16:creationId xmlns:a16="http://schemas.microsoft.com/office/drawing/2014/main" id="{0AE4245D-64AB-A2D0-E05C-8EF161C5C2D0}"/>
              </a:ext>
            </a:extLst>
          </p:cNvPr>
          <p:cNvSpPr/>
          <p:nvPr/>
        </p:nvSpPr>
        <p:spPr>
          <a:xfrm>
            <a:off x="9800833" y="1403113"/>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lang="ar-JO" sz="1600" b="1" kern="0" dirty="0">
                <a:ln/>
                <a:solidFill>
                  <a:prstClr val="white"/>
                </a:solidFill>
                <a:effectLst>
                  <a:outerShdw blurRad="38100" dist="19050" dir="2700000" algn="tl" rotWithShape="0">
                    <a:prstClr val="black">
                      <a:lumMod val="50000"/>
                      <a:alpha val="40000"/>
                    </a:prstClr>
                  </a:outerShdw>
                </a:effectLst>
                <a:latin typeface="HelveticaNeueLT Arabic 45 Light" panose="020B0403020202020204" pitchFamily="34" charset="-78"/>
                <a:cs typeface="HelveticaNeueLT Arabic 45 Light" panose="020B0403020202020204" pitchFamily="34" charset="-78"/>
              </a:rPr>
              <a:t>معجزات كونية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pic>
        <p:nvPicPr>
          <p:cNvPr id="15"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2</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F61ACF62-A9E0-FB20-D3A5-6B4EA0EDA2AD}"/>
              </a:ext>
            </a:extLst>
          </p:cNvPr>
          <p:cNvPicPr>
            <a:picLocks noChangeAspect="1"/>
          </p:cNvPicPr>
          <p:nvPr/>
        </p:nvPicPr>
        <p:blipFill>
          <a:blip r:embed="rId5"/>
          <a:stretch>
            <a:fillRect/>
          </a:stretch>
        </p:blipFill>
        <p:spPr>
          <a:xfrm>
            <a:off x="431935" y="2032359"/>
            <a:ext cx="1670449" cy="1780186"/>
          </a:xfrm>
          <a:prstGeom prst="rect">
            <a:avLst/>
          </a:prstGeom>
        </p:spPr>
      </p:pic>
      <p:sp>
        <p:nvSpPr>
          <p:cNvPr id="3" name="TextBox 2">
            <a:extLst>
              <a:ext uri="{FF2B5EF4-FFF2-40B4-BE49-F238E27FC236}">
                <a16:creationId xmlns:a16="http://schemas.microsoft.com/office/drawing/2014/main" id="{5BAF8EA5-2A79-48DC-8149-EAD9AE3F60D4}"/>
              </a:ext>
            </a:extLst>
          </p:cNvPr>
          <p:cNvSpPr txBox="1"/>
          <p:nvPr/>
        </p:nvSpPr>
        <p:spPr>
          <a:xfrm>
            <a:off x="2178424" y="1403113"/>
            <a:ext cx="7622409" cy="3785652"/>
          </a:xfrm>
          <a:prstGeom prst="rect">
            <a:avLst/>
          </a:prstGeom>
          <a:noFill/>
        </p:spPr>
        <p:txBody>
          <a:bodyPr wrap="square" rtlCol="0">
            <a:spAutoFit/>
          </a:bodyPr>
          <a:lstStyle/>
          <a:p>
            <a:pPr algn="r" rtl="1"/>
            <a:r>
              <a:rPr lang="fa-IR" sz="2400" b="1" dirty="0">
                <a:solidFill>
                  <a:srgbClr val="FF0000"/>
                </a:solidFill>
              </a:rPr>
              <a:t>أيٌّ من العبارات الآتية يُعبّر بدقة عن الإعجاز العلمي في القرآن الكريم؟</a:t>
            </a:r>
            <a:endParaRPr lang="ar-JO" sz="2400" b="1" dirty="0">
              <a:solidFill>
                <a:srgbClr val="FF0000"/>
              </a:solidFill>
            </a:endParaRPr>
          </a:p>
          <a:p>
            <a:pPr algn="r" rtl="1"/>
            <a:endParaRPr lang="ar-JO" sz="2400" b="1" dirty="0"/>
          </a:p>
          <a:p>
            <a:pPr algn="r" rtl="1"/>
            <a:endParaRPr lang="ar-JO" sz="2400" b="1" dirty="0"/>
          </a:p>
          <a:p>
            <a:pPr algn="r" rtl="1"/>
            <a:r>
              <a:rPr lang="fa-IR" sz="2400" b="1" dirty="0"/>
              <a:t>أ. ذكر القرآن الكريم للحقائق العلمية بالتفصيل التجريبي.</a:t>
            </a:r>
            <a:endParaRPr lang="ar-JO" sz="2400" b="1" dirty="0"/>
          </a:p>
          <a:p>
            <a:pPr algn="r" rtl="1"/>
            <a:endParaRPr lang="ar-JO" sz="2400" b="1" dirty="0"/>
          </a:p>
          <a:p>
            <a:pPr algn="r" rtl="1"/>
            <a:r>
              <a:rPr lang="fa-IR" sz="2400" b="1" dirty="0"/>
              <a:t>ب. توافق آيات القرآن الكريم مع الاكتشافات العلمية الحديثة.</a:t>
            </a:r>
            <a:r>
              <a:rPr lang="ar-JO" sz="2400" b="1" dirty="0"/>
              <a:t> </a:t>
            </a:r>
          </a:p>
          <a:p>
            <a:pPr algn="r" rtl="1"/>
            <a:endParaRPr lang="ar-JO" sz="2400" b="1" dirty="0"/>
          </a:p>
          <a:p>
            <a:pPr algn="r" rtl="1"/>
            <a:r>
              <a:rPr lang="fa-IR" sz="2400" b="1" dirty="0"/>
              <a:t>ج. القرآن الكريم كتاب علوم طبيعية وبحوث فلكية.</a:t>
            </a:r>
            <a:endParaRPr lang="ar-JO" sz="2400" b="1" dirty="0"/>
          </a:p>
          <a:p>
            <a:pPr algn="r" rtl="1"/>
            <a:endParaRPr lang="ar-JO" sz="2400" b="1" dirty="0"/>
          </a:p>
          <a:p>
            <a:pPr algn="r" rtl="1"/>
            <a:r>
              <a:rPr lang="fa-IR" sz="2400" b="1" dirty="0"/>
              <a:t>د. القرآن الكريم لا علاقة له بالعلم مطلقًا.</a:t>
            </a:r>
            <a:endParaRPr lang="en-US" sz="2400" b="1" dirty="0"/>
          </a:p>
        </p:txBody>
      </p:sp>
      <p:sp>
        <p:nvSpPr>
          <p:cNvPr id="16" name="Circle: Hollow 15">
            <a:extLst>
              <a:ext uri="{FF2B5EF4-FFF2-40B4-BE49-F238E27FC236}">
                <a16:creationId xmlns:a16="http://schemas.microsoft.com/office/drawing/2014/main" id="{5DDEAD15-26EA-4B3D-9F41-C96AB0EC54B2}"/>
              </a:ext>
            </a:extLst>
          </p:cNvPr>
          <p:cNvSpPr/>
          <p:nvPr/>
        </p:nvSpPr>
        <p:spPr>
          <a:xfrm>
            <a:off x="3343835" y="3002998"/>
            <a:ext cx="7168035" cy="945922"/>
          </a:xfrm>
          <a:prstGeom prst="donut">
            <a:avLst>
              <a:gd name="adj" fmla="val 9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28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1">
            <a:extLst>
              <a:ext uri="{FF2B5EF4-FFF2-40B4-BE49-F238E27FC236}">
                <a16:creationId xmlns:a16="http://schemas.microsoft.com/office/drawing/2014/main" id="{0AE4245D-64AB-A2D0-E05C-8EF161C5C2D0}"/>
              </a:ext>
            </a:extLst>
          </p:cNvPr>
          <p:cNvSpPr/>
          <p:nvPr/>
        </p:nvSpPr>
        <p:spPr>
          <a:xfrm>
            <a:off x="9676343" y="1050693"/>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lang="ar-JO" sz="1600" b="1" kern="0" dirty="0">
                <a:ln/>
                <a:solidFill>
                  <a:prstClr val="white"/>
                </a:solidFill>
                <a:effectLst>
                  <a:outerShdw blurRad="38100" dist="19050" dir="2700000" algn="tl" rotWithShape="0">
                    <a:prstClr val="black">
                      <a:lumMod val="50000"/>
                      <a:alpha val="40000"/>
                    </a:prstClr>
                  </a:outerShdw>
                </a:effectLst>
                <a:latin typeface="HelveticaNeueLT Arabic 45 Light" panose="020B0403020202020204" pitchFamily="34" charset="-78"/>
                <a:cs typeface="HelveticaNeueLT Arabic 45 Light" panose="020B0403020202020204" pitchFamily="34" charset="-78"/>
              </a:rPr>
              <a:t>معجزات كونية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pic>
        <p:nvPicPr>
          <p:cNvPr id="15"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2</a:t>
              </a:r>
              <a:r>
                <a:rPr lang="en-US" b="1" dirty="0">
                  <a:latin typeface="Calibri" panose="020F0502020204030204" pitchFamily="34" charset="0"/>
                  <a:cs typeface="Calibri" panose="020F0502020204030204" pitchFamily="34" charset="0"/>
                </a:rPr>
                <a:t>:00 minutes</a:t>
              </a:r>
            </a:p>
          </p:txBody>
        </p:sp>
      </p:grpSp>
      <p:pic>
        <p:nvPicPr>
          <p:cNvPr id="2" name="Picture 1">
            <a:extLst>
              <a:ext uri="{FF2B5EF4-FFF2-40B4-BE49-F238E27FC236}">
                <a16:creationId xmlns:a16="http://schemas.microsoft.com/office/drawing/2014/main" id="{F61ACF62-A9E0-FB20-D3A5-6B4EA0EDA2AD}"/>
              </a:ext>
            </a:extLst>
          </p:cNvPr>
          <p:cNvPicPr>
            <a:picLocks noChangeAspect="1"/>
          </p:cNvPicPr>
          <p:nvPr/>
        </p:nvPicPr>
        <p:blipFill>
          <a:blip r:embed="rId5"/>
          <a:stretch>
            <a:fillRect/>
          </a:stretch>
        </p:blipFill>
        <p:spPr>
          <a:xfrm>
            <a:off x="431935" y="2032359"/>
            <a:ext cx="1670449" cy="17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994" y="3105035"/>
            <a:ext cx="7430159" cy="247672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0072" y="1500486"/>
            <a:ext cx="7881494" cy="1514796"/>
          </a:xfrm>
          <a:prstGeom prst="rect">
            <a:avLst/>
          </a:prstGeom>
        </p:spPr>
      </p:pic>
    </p:spTree>
    <p:extLst>
      <p:ext uri="{BB962C8B-B14F-4D97-AF65-F5344CB8AC3E}">
        <p14:creationId xmlns:p14="http://schemas.microsoft.com/office/powerpoint/2010/main" val="53792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31">
            <a:extLst>
              <a:ext uri="{FF2B5EF4-FFF2-40B4-BE49-F238E27FC236}">
                <a16:creationId xmlns:a16="http://schemas.microsoft.com/office/drawing/2014/main" id="{0AE4245D-64AB-A2D0-E05C-8EF161C5C2D0}"/>
              </a:ext>
            </a:extLst>
          </p:cNvPr>
          <p:cNvSpPr/>
          <p:nvPr/>
        </p:nvSpPr>
        <p:spPr>
          <a:xfrm>
            <a:off x="9676343" y="1050693"/>
            <a:ext cx="2158810"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الأولى </a:t>
            </a: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lang="ar-JO" sz="1600" b="1" kern="0" dirty="0">
                <a:ln/>
                <a:solidFill>
                  <a:prstClr val="white"/>
                </a:solidFill>
                <a:effectLst>
                  <a:outerShdw blurRad="38100" dist="19050" dir="2700000" algn="tl" rotWithShape="0">
                    <a:prstClr val="black">
                      <a:lumMod val="50000"/>
                      <a:alpha val="40000"/>
                    </a:prstClr>
                  </a:outerShdw>
                </a:effectLst>
                <a:latin typeface="HelveticaNeueLT Arabic 45 Light" panose="020B0403020202020204" pitchFamily="34" charset="-78"/>
                <a:cs typeface="HelveticaNeueLT Arabic 45 Light" panose="020B0403020202020204" pitchFamily="34" charset="-78"/>
              </a:rPr>
              <a:t>معجزات كونية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48958"/>
            <a:ext cx="650166" cy="644038"/>
          </a:xfrm>
          <a:prstGeom prst="rect">
            <a:avLst/>
          </a:prstGeom>
        </p:spPr>
      </p:pic>
      <p:grpSp>
        <p:nvGrpSpPr>
          <p:cNvPr id="11" name="Group 10">
            <a:extLst>
              <a:ext uri="{FF2B5EF4-FFF2-40B4-BE49-F238E27FC236}">
                <a16:creationId xmlns:a16="http://schemas.microsoft.com/office/drawing/2014/main" id="{E7943F3F-787D-A74D-7161-B36D6B858079}"/>
              </a:ext>
            </a:extLst>
          </p:cNvPr>
          <p:cNvGrpSpPr/>
          <p:nvPr/>
        </p:nvGrpSpPr>
        <p:grpSpPr>
          <a:xfrm>
            <a:off x="173692" y="276562"/>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0</a:t>
              </a:r>
              <a:r>
                <a:rPr lang="ar-JO" b="1" dirty="0" smtClean="0">
                  <a:latin typeface="Calibri" panose="020F0502020204030204" pitchFamily="34" charset="0"/>
                  <a:cs typeface="Calibri" panose="020F0502020204030204" pitchFamily="34" charset="0"/>
                </a:rPr>
                <a:t>3</a:t>
              </a:r>
              <a:r>
                <a:rPr lang="en-US" b="1" dirty="0" smtClean="0">
                  <a:latin typeface="Calibri" panose="020F0502020204030204" pitchFamily="34" charset="0"/>
                  <a:cs typeface="Calibri" panose="020F0502020204030204" pitchFamily="34" charset="0"/>
                </a:rPr>
                <a:t>:00 </a:t>
              </a:r>
              <a:r>
                <a:rPr lang="en-US" b="1" dirty="0">
                  <a:latin typeface="Calibri" panose="020F0502020204030204" pitchFamily="34" charset="0"/>
                  <a:cs typeface="Calibri" panose="020F0502020204030204" pitchFamily="34" charset="0"/>
                </a:rPr>
                <a:t>minutes</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01" y="2662229"/>
            <a:ext cx="5241499" cy="17471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0" y="1500486"/>
            <a:ext cx="5513966" cy="1059765"/>
          </a:xfrm>
          <a:prstGeom prst="rect">
            <a:avLst/>
          </a:prstGeom>
        </p:spPr>
      </p:pic>
      <p:sp>
        <p:nvSpPr>
          <p:cNvPr id="3" name="Rectangle 2"/>
          <p:cNvSpPr/>
          <p:nvPr/>
        </p:nvSpPr>
        <p:spPr>
          <a:xfrm>
            <a:off x="101600" y="1398508"/>
            <a:ext cx="6096000" cy="1508105"/>
          </a:xfrm>
          <a:prstGeom prst="rect">
            <a:avLst/>
          </a:prstGeom>
        </p:spPr>
        <p:txBody>
          <a:bodyPr>
            <a:spAutoFit/>
          </a:bodyPr>
          <a:lstStyle/>
          <a:p>
            <a:pPr algn="just" rtl="1">
              <a:lnSpc>
                <a:spcPct val="115000"/>
              </a:lnSpc>
            </a:pPr>
            <a:r>
              <a:rPr lang="ar-JO" sz="2000" b="1" dirty="0">
                <a:solidFill>
                  <a:srgbClr val="000000"/>
                </a:solidFill>
                <a:latin typeface="Calibri" panose="020F0502020204030204" pitchFamily="34" charset="0"/>
                <a:ea typeface="Calibri" panose="020F0502020204030204" pitchFamily="34" charset="0"/>
              </a:rPr>
              <a:t>أ -  كانوا يظنونها فراغًا، وأثبت العلم أن السماء مبنية بإحكام، دقيقة التماسك والترابط.</a:t>
            </a:r>
            <a:endParaRPr lang="en-US" sz="16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JO" sz="2000" b="1" dirty="0">
                <a:solidFill>
                  <a:srgbClr val="000000"/>
                </a:solidFill>
                <a:latin typeface="Calibri" panose="020F0502020204030204" pitchFamily="34" charset="0"/>
                <a:ea typeface="Calibri" panose="020F0502020204030204" pitchFamily="34" charset="0"/>
              </a:rPr>
              <a:t>ب- يُشير القرآن إلى توسّع الكون باستمرار إلى ما شاء اللهتعالى، وهذا ما أثبته العلم الحديث.</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74020" y="3382156"/>
            <a:ext cx="7443751" cy="3277820"/>
          </a:xfrm>
          <a:prstGeom prst="rect">
            <a:avLst/>
          </a:prstGeom>
        </p:spPr>
        <p:txBody>
          <a:bodyPr wrap="square">
            <a:spAutoFit/>
          </a:bodyPr>
          <a:lstStyle/>
          <a:p>
            <a:pPr algn="just" rtl="1">
              <a:lnSpc>
                <a:spcPct val="115000"/>
              </a:lnSpc>
            </a:pPr>
            <a:r>
              <a:rPr lang="ar-JO" b="1" dirty="0">
                <a:solidFill>
                  <a:srgbClr val="FF0000"/>
                </a:solidFill>
                <a:latin typeface="Calibri" panose="020F0502020204030204" pitchFamily="34" charset="0"/>
                <a:ea typeface="Calibri" panose="020F0502020204030204" pitchFamily="34" charset="0"/>
              </a:rPr>
              <a:t>أ –</a:t>
            </a:r>
            <a:r>
              <a:rPr lang="ar-JO" b="1" dirty="0">
                <a:solidFill>
                  <a:srgbClr val="000000"/>
                </a:solidFill>
                <a:latin typeface="Calibri" panose="020F0502020204030204" pitchFamily="34" charset="0"/>
                <a:ea typeface="Calibri" panose="020F0502020204030204" pitchFamily="34" charset="0"/>
              </a:rPr>
              <a:t>دلالة نفيه ثم دلالة إثباته:  لأن الأمر أوضح من أن يحتاج إلى قسم أصلًا، فضلًا عن عظمة هذا القسم، للتنويه بشأن مواقع النجوم.</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JO" b="1" dirty="0" smtClean="0">
                <a:solidFill>
                  <a:srgbClr val="FF0000"/>
                </a:solidFill>
                <a:latin typeface="Calibri" panose="020F0502020204030204" pitchFamily="34" charset="0"/>
                <a:ea typeface="Calibri" panose="020F0502020204030204" pitchFamily="34" charset="0"/>
              </a:rPr>
              <a:t>ب </a:t>
            </a:r>
            <a:r>
              <a:rPr lang="ar-JO" b="1" dirty="0">
                <a:solidFill>
                  <a:srgbClr val="FF0000"/>
                </a:solidFill>
                <a:latin typeface="Calibri" panose="020F0502020204030204" pitchFamily="34" charset="0"/>
                <a:ea typeface="Calibri" panose="020F0502020204030204" pitchFamily="34" charset="0"/>
              </a:rPr>
              <a:t>-  </a:t>
            </a:r>
            <a:r>
              <a:rPr lang="ar-JO" b="1" dirty="0">
                <a:solidFill>
                  <a:srgbClr val="000000"/>
                </a:solidFill>
                <a:latin typeface="Calibri" panose="020F0502020204030204" pitchFamily="34" charset="0"/>
                <a:ea typeface="Calibri" panose="020F0502020204030204" pitchFamily="34" charset="0"/>
              </a:rPr>
              <a:t>لما في مواقع النجوم الدقيقة من الدلالة على أن لهذا الكون خالقًا قادرًا حكيمًا يسيّر كواكبه بدقة ونظام بديع، لا اختلال معه ولا اضطراب. وتعظيم القسم من تعظيم المقسِم والمقسَم به.</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JO" b="1" dirty="0" smtClean="0">
                <a:solidFill>
                  <a:srgbClr val="FF0000"/>
                </a:solidFill>
                <a:latin typeface="Calibri" panose="020F0502020204030204" pitchFamily="34" charset="0"/>
                <a:ea typeface="Calibri" panose="020F0502020204030204" pitchFamily="34" charset="0"/>
              </a:rPr>
              <a:t>ج </a:t>
            </a:r>
            <a:r>
              <a:rPr lang="ar-JO" b="1" dirty="0">
                <a:solidFill>
                  <a:srgbClr val="FF0000"/>
                </a:solidFill>
                <a:latin typeface="Calibri" panose="020F0502020204030204" pitchFamily="34" charset="0"/>
                <a:ea typeface="Calibri" panose="020F0502020204030204" pitchFamily="34" charset="0"/>
              </a:rPr>
              <a:t>-  </a:t>
            </a:r>
            <a:r>
              <a:rPr lang="ar-JO" b="1" dirty="0">
                <a:solidFill>
                  <a:srgbClr val="000000"/>
                </a:solidFill>
                <a:latin typeface="Calibri" panose="020F0502020204030204" pitchFamily="34" charset="0"/>
                <a:ea typeface="Calibri" panose="020F0502020204030204" pitchFamily="34" charset="0"/>
              </a:rPr>
              <a:t>القسم بمواقع النجوم لا النجوم نفسها دلالة على دقة علمية متقدمة؛ إذ إن ذلك يظهر الأبعاد الشاسعة التي تفصل النجوم عنا، فكل الذي نراه من نجوم السماء هو مواقعها التي مرت بها ثم غادرتها.</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JO" b="1" dirty="0">
                <a:solidFill>
                  <a:srgbClr val="FF0000"/>
                </a:solidFill>
                <a:latin typeface="Calibri" panose="020F0502020204030204" pitchFamily="34" charset="0"/>
                <a:ea typeface="Calibri" panose="020F0502020204030204" pitchFamily="34" charset="0"/>
              </a:rPr>
              <a:t>د-</a:t>
            </a:r>
            <a:r>
              <a:rPr lang="ar-JO" b="1" dirty="0">
                <a:solidFill>
                  <a:srgbClr val="000000"/>
                </a:solidFill>
                <a:latin typeface="Calibri" panose="020F0502020204030204" pitchFamily="34" charset="0"/>
                <a:ea typeface="Calibri" panose="020F0502020204030204" pitchFamily="34" charset="0"/>
              </a:rPr>
              <a:t>  عندما يُقسم الله بشيء عظيم، فإن ذلك يؤكد صحة وقوة ما يقول في المقسَم عليه؛ أي دلالة على </a:t>
            </a:r>
            <a:r>
              <a:rPr lang="ar-JO" b="1" u="sng" dirty="0">
                <a:solidFill>
                  <a:srgbClr val="FF0000"/>
                </a:solidFill>
                <a:latin typeface="Calibri" panose="020F0502020204030204" pitchFamily="34" charset="0"/>
                <a:ea typeface="Calibri" panose="020F0502020204030204" pitchFamily="34" charset="0"/>
              </a:rPr>
              <a:t>توكيد المعنى المقصود في المقسَم عليه</a:t>
            </a:r>
            <a:r>
              <a:rPr lang="ar-JO" b="1" dirty="0">
                <a:solidFill>
                  <a:srgbClr val="000000"/>
                </a:solidFill>
                <a:latin typeface="Calibri" panose="020F0502020204030204" pitchFamily="34" charset="0"/>
                <a:ea typeface="Calibri" panose="020F0502020204030204" pitchFamily="34" charset="0"/>
              </a:rPr>
              <a:t>، فيكون المقسَم به دليلاً أو برهانًا على صدق المقسَم عليه، أقوى في التأثير في العقول والقلوب، وجعل الحجة أقوى وأكثر إقناعًا.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280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7E72FA4C14F43A95E4CDB5CE44937" ma:contentTypeVersion="10" ma:contentTypeDescription="Create a new document." ma:contentTypeScope="" ma:versionID="19a617436b3c5e038019a2b6a6a789d8">
  <xsd:schema xmlns:xsd="http://www.w3.org/2001/XMLSchema" xmlns:xs="http://www.w3.org/2001/XMLSchema" xmlns:p="http://schemas.microsoft.com/office/2006/metadata/properties" xmlns:ns2="c746e4c8-c86c-416f-8a74-cc5f4001d227" xmlns:ns3="27979afd-fa09-4cb3-8a81-6e3a7f412668" targetNamespace="http://schemas.microsoft.com/office/2006/metadata/properties" ma:root="true" ma:fieldsID="de7d05386de073ed2d1191d1a2dd9833" ns2:_="" ns3:_="">
    <xsd:import namespace="c746e4c8-c86c-416f-8a74-cc5f4001d227"/>
    <xsd:import namespace="27979afd-fa09-4cb3-8a81-6e3a7f41266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46e4c8-c86c-416f-8a74-cc5f4001d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979afd-fa09-4cb3-8a81-6e3a7f41266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7979afd-fa09-4cb3-8a81-6e3a7f412668">
      <UserInfo>
        <DisplayName/>
        <AccountId xsi:nil="true"/>
        <AccountType/>
      </UserInfo>
    </SharedWithUsers>
    <MediaLengthInSeconds xmlns="c746e4c8-c86c-416f-8a74-cc5f4001d2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0CA041-7491-44DA-969C-9B007145E1A4}">
  <ds:schemaRefs>
    <ds:schemaRef ds:uri="http://schemas.microsoft.com/office/2006/metadata/contentType"/>
    <ds:schemaRef ds:uri="http://schemas.microsoft.com/office/2006/metadata/properties/metaAttributes"/>
    <ds:schemaRef ds:uri="http://www.w3.org/2000/xmlns/"/>
    <ds:schemaRef ds:uri="http://www.w3.org/2001/XMLSchema"/>
    <ds:schemaRef ds:uri="c746e4c8-c86c-416f-8a74-cc5f4001d227"/>
    <ds:schemaRef ds:uri="27979afd-fa09-4cb3-8a81-6e3a7f41266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C8EDA9-70CE-4A62-99FE-71B395D1BB0B}">
  <ds:schemaRefs>
    <ds:schemaRef ds:uri="http://schemas.microsoft.com/office/2006/metadata/properties"/>
    <ds:schemaRef ds:uri="http://www.w3.org/2000/xmlns/"/>
    <ds:schemaRef ds:uri="27979afd-fa09-4cb3-8a81-6e3a7f412668"/>
    <ds:schemaRef ds:uri="http://www.w3.org/2001/XMLSchema-instance"/>
    <ds:schemaRef ds:uri="c746e4c8-c86c-416f-8a74-cc5f4001d227"/>
    <ds:schemaRef ds:uri="http://schemas.microsoft.com/office/infopath/2007/PartnerControls"/>
  </ds:schemaRefs>
</ds:datastoreItem>
</file>

<file path=customXml/itemProps3.xml><?xml version="1.0" encoding="utf-8"?>
<ds:datastoreItem xmlns:ds="http://schemas.openxmlformats.org/officeDocument/2006/customXml" ds:itemID="{142C7EEC-86F6-4CA7-805C-CB656E6A63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1092</TotalTime>
  <Words>1664</Words>
  <Application>Microsoft Office PowerPoint</Application>
  <PresentationFormat>Widescreen</PresentationFormat>
  <Paragraphs>334</Paragraphs>
  <Slides>26</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Adobe Arabic</vt:lpstr>
      <vt:lpstr>AGA Aladdin Regular</vt:lpstr>
      <vt:lpstr>Andalus</vt:lpstr>
      <vt:lpstr>Aptos</vt:lpstr>
      <vt:lpstr>Aptos Display</vt:lpstr>
      <vt:lpstr>Arial</vt:lpstr>
      <vt:lpstr>Calibri</vt:lpstr>
      <vt:lpstr>Geeza Pro Regular</vt:lpstr>
      <vt:lpstr>HelveticaNeueLT Arabic 45 Light</vt:lpstr>
      <vt:lpstr>HelveticaNeueLT Arabic 55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Design</dc:title>
  <dc:creator>Doaa AlKhatib</dc:creator>
  <cp:lastModifiedBy>Maali</cp:lastModifiedBy>
  <cp:revision>174</cp:revision>
  <dcterms:created xsi:type="dcterms:W3CDTF">2020-12-12T13:02:03Z</dcterms:created>
  <dcterms:modified xsi:type="dcterms:W3CDTF">2025-09-06T19:10:11Z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0x0101002EB7E72FA4C14F43A95E4CDB5CE44937</vt:lpwstr>
  </property>
  <property fmtid="{D5CDD505-2E9C-101B-9397-08002B2CF9AE}" pid="3" name="Order">
    <vt:r8>122900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