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7"/>
  </p:notesMasterIdLst>
  <p:sldIdLst>
    <p:sldId id="256" r:id="rId2"/>
    <p:sldId id="258" r:id="rId3"/>
    <p:sldId id="277" r:id="rId4"/>
    <p:sldId id="264" r:id="rId5"/>
    <p:sldId id="280" r:id="rId6"/>
    <p:sldId id="285" r:id="rId7"/>
    <p:sldId id="286" r:id="rId8"/>
    <p:sldId id="296" r:id="rId9"/>
    <p:sldId id="290" r:id="rId10"/>
    <p:sldId id="297" r:id="rId11"/>
    <p:sldId id="292" r:id="rId12"/>
    <p:sldId id="287" r:id="rId13"/>
    <p:sldId id="298" r:id="rId14"/>
    <p:sldId id="295" r:id="rId15"/>
    <p:sldId id="299" r:id="rId16"/>
  </p:sldIdLst>
  <p:sldSz cx="9144000" cy="5143500" type="screen16x9"/>
  <p:notesSz cx="6858000" cy="9144000"/>
  <p:embeddedFontLst>
    <p:embeddedFont>
      <p:font typeface="Arya" panose="020B0604020202020204" charset="0"/>
      <p:regular r:id="rId18"/>
      <p:bold r:id="rId19"/>
    </p:embeddedFont>
    <p:embeddedFont>
      <p:font typeface="Segoe Print" panose="02000600000000000000" pitchFamily="2" charset="0"/>
      <p:regular r:id="rId20"/>
      <p:bold r:id="rId21"/>
    </p:embeddedFont>
    <p:embeddedFont>
      <p:font typeface="Noto Sans" panose="020B060402020202020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Wingdings 2" panose="05020102010507070707" pitchFamily="18" charset="2"/>
      <p:regular r:id="rId30"/>
    </p:embeddedFont>
    <p:embeddedFont>
      <p:font typeface="Lexend Deca" panose="020B060402020202020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E15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9732A0-243C-41AA-8A6B-30D8CF1B12EF}">
  <a:tblStyle styleId="{209732A0-243C-41AA-8A6B-30D8CF1B12E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27" autoAdjust="0"/>
    <p:restoredTop sz="94660"/>
  </p:normalViewPr>
  <p:slideViewPr>
    <p:cSldViewPr snapToGrid="0">
      <p:cViewPr varScale="1">
        <p:scale>
          <a:sx n="83" d="100"/>
          <a:sy n="83" d="100"/>
        </p:scale>
        <p:origin x="5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05704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033980edd9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033980edd9_1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9686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dc0a85feb0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dc0a85feb0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3147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dc0a85feb0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dc0a85feb0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4447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368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525025" y="1287600"/>
            <a:ext cx="6093900" cy="256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3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16625" y="-862950"/>
            <a:ext cx="3773148" cy="251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115435">
            <a:off x="6922614" y="3621875"/>
            <a:ext cx="3797024" cy="2530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2135550" y="12653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noFill/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2" name="Google Shape;42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720000" y="1661974"/>
            <a:ext cx="7495200" cy="25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5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0"/>
          <p:cNvPicPr preferRelativeResize="0"/>
          <p:nvPr/>
        </p:nvPicPr>
        <p:blipFill rotWithShape="1">
          <a:blip r:embed="rId2">
            <a:alphaModFix/>
          </a:blip>
          <a:srcRect l="16098" t="13538" r="23107" b="7240"/>
          <a:stretch/>
        </p:blipFill>
        <p:spPr>
          <a:xfrm flipH="1">
            <a:off x="7193500" y="162675"/>
            <a:ext cx="2293873" cy="199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0"/>
          <p:cNvPicPr preferRelativeResize="0"/>
          <p:nvPr/>
        </p:nvPicPr>
        <p:blipFill rotWithShape="1">
          <a:blip r:embed="rId3">
            <a:alphaModFix/>
          </a:blip>
          <a:srcRect l="4430" t="24261" r="14715" b="29261"/>
          <a:stretch/>
        </p:blipFill>
        <p:spPr>
          <a:xfrm rot="2402629">
            <a:off x="-70532" y="154637"/>
            <a:ext cx="2008915" cy="76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0"/>
          <p:cNvPicPr preferRelativeResize="0"/>
          <p:nvPr/>
        </p:nvPicPr>
        <p:blipFill rotWithShape="1">
          <a:blip r:embed="rId4">
            <a:alphaModFix/>
          </a:blip>
          <a:srcRect l="18161" t="4903" r="27979" b="7691"/>
          <a:stretch/>
        </p:blipFill>
        <p:spPr>
          <a:xfrm>
            <a:off x="-913175" y="2366475"/>
            <a:ext cx="1490427" cy="161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1"/>
          <p:cNvPicPr preferRelativeResize="0"/>
          <p:nvPr/>
        </p:nvPicPr>
        <p:blipFill rotWithShape="1">
          <a:blip r:embed="rId2">
            <a:alphaModFix/>
          </a:blip>
          <a:srcRect l="21352" t="10743" r="29873" b="13112"/>
          <a:stretch/>
        </p:blipFill>
        <p:spPr>
          <a:xfrm>
            <a:off x="8075400" y="3809012"/>
            <a:ext cx="1596227" cy="166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1"/>
          <p:cNvPicPr preferRelativeResize="0"/>
          <p:nvPr/>
        </p:nvPicPr>
        <p:blipFill rotWithShape="1">
          <a:blip r:embed="rId3">
            <a:alphaModFix/>
          </a:blip>
          <a:srcRect l="4430" t="24261" r="14715" b="29261"/>
          <a:stretch/>
        </p:blipFill>
        <p:spPr>
          <a:xfrm rot="2402629">
            <a:off x="7037343" y="3400162"/>
            <a:ext cx="2008915" cy="76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ya"/>
              <a:buNone/>
              <a:defRPr sz="3500" b="1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oto Sans"/>
              <a:buChar char="■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5" r:id="rId3"/>
    <p:sldLayoutId id="2147483656" r:id="rId4"/>
    <p:sldLayoutId id="2147483657" r:id="rId5"/>
    <p:sldLayoutId id="2147483658" r:id="rId6"/>
    <p:sldLayoutId id="2147483661" r:id="rId7"/>
    <p:sldLayoutId id="2147483666" r:id="rId8"/>
    <p:sldLayoutId id="214748366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5"/>
          <p:cNvSpPr txBox="1">
            <a:spLocks noGrp="1"/>
          </p:cNvSpPr>
          <p:nvPr>
            <p:ph type="ctrTitle"/>
          </p:nvPr>
        </p:nvSpPr>
        <p:spPr>
          <a:xfrm>
            <a:off x="1138644" y="1505042"/>
            <a:ext cx="7361305" cy="256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900" dirty="0" smtClean="0">
                <a:solidFill>
                  <a:schemeClr val="tx1"/>
                </a:solidFill>
              </a:rPr>
              <a:t>Writing </a:t>
            </a:r>
            <a:r>
              <a:rPr lang="en" sz="4800" dirty="0" smtClean="0">
                <a:solidFill>
                  <a:schemeClr val="tx1"/>
                </a:solidFill>
              </a:rPr>
              <a:t>a</a:t>
            </a:r>
            <a:r>
              <a:rPr lang="en" sz="6900" dirty="0" smtClean="0">
                <a:solidFill>
                  <a:schemeClr val="tx1"/>
                </a:solidFill>
              </a:rPr>
              <a:t> Compare </a:t>
            </a:r>
            <a:r>
              <a:rPr lang="en" sz="4800" dirty="0" smtClean="0">
                <a:solidFill>
                  <a:schemeClr val="tx1"/>
                </a:solidFill>
              </a:rPr>
              <a:t>and</a:t>
            </a:r>
            <a:r>
              <a:rPr lang="en" sz="6900" dirty="0" smtClean="0">
                <a:solidFill>
                  <a:schemeClr val="tx1"/>
                </a:solidFill>
              </a:rPr>
              <a:t> Contrast Essay</a:t>
            </a:r>
            <a:br>
              <a:rPr lang="en" sz="6900" dirty="0" smtClean="0">
                <a:solidFill>
                  <a:schemeClr val="tx1"/>
                </a:solidFill>
              </a:rPr>
            </a:br>
            <a:r>
              <a:rPr lang="en" sz="4000" dirty="0">
                <a:solidFill>
                  <a:schemeClr val="tx1"/>
                </a:solidFill>
              </a:rPr>
              <a:t/>
            </a:r>
            <a:br>
              <a:rPr lang="en" sz="4000" dirty="0">
                <a:solidFill>
                  <a:schemeClr val="tx1"/>
                </a:solidFill>
              </a:rPr>
            </a:br>
            <a:r>
              <a:rPr lang="en" sz="3600" dirty="0" smtClean="0">
                <a:solidFill>
                  <a:schemeClr val="tx1"/>
                </a:solidFill>
              </a:rPr>
              <a:t>Grade 8</a:t>
            </a:r>
            <a:endParaRPr sz="4000" dirty="0">
              <a:solidFill>
                <a:schemeClr val="tx1"/>
              </a:solidFill>
            </a:endParaRPr>
          </a:p>
        </p:txBody>
      </p:sp>
      <p:pic>
        <p:nvPicPr>
          <p:cNvPr id="115" name="Google Shape;1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0902" y="-126975"/>
            <a:ext cx="2412677" cy="160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5"/>
          <p:cNvPicPr preferRelativeResize="0"/>
          <p:nvPr/>
        </p:nvPicPr>
        <p:blipFill rotWithShape="1">
          <a:blip r:embed="rId4">
            <a:alphaModFix/>
          </a:blip>
          <a:srcRect l="20159" t="11699" r="29977" b="12427"/>
          <a:stretch/>
        </p:blipFill>
        <p:spPr>
          <a:xfrm rot="-527266">
            <a:off x="19704" y="1242322"/>
            <a:ext cx="1374248" cy="1393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5"/>
          <p:cNvPicPr preferRelativeResize="0"/>
          <p:nvPr/>
        </p:nvPicPr>
        <p:blipFill rotWithShape="1">
          <a:blip r:embed="rId5">
            <a:alphaModFix/>
          </a:blip>
          <a:srcRect l="4462" t="22381" r="14989" b="22381"/>
          <a:stretch/>
        </p:blipFill>
        <p:spPr>
          <a:xfrm>
            <a:off x="-153700" y="3703975"/>
            <a:ext cx="2446377" cy="111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5"/>
          <p:cNvPicPr preferRelativeResize="0"/>
          <p:nvPr/>
        </p:nvPicPr>
        <p:blipFill rotWithShape="1">
          <a:blip r:embed="rId6">
            <a:alphaModFix/>
          </a:blip>
          <a:srcRect l="19125" t="10574" r="28932" b="10574"/>
          <a:stretch/>
        </p:blipFill>
        <p:spPr>
          <a:xfrm rot="3374364">
            <a:off x="7351678" y="3040696"/>
            <a:ext cx="1317304" cy="1332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6485" y="230522"/>
            <a:ext cx="6700477" cy="477059"/>
          </a:xfrm>
        </p:spPr>
        <p:txBody>
          <a:bodyPr/>
          <a:lstStyle/>
          <a:p>
            <a:r>
              <a:rPr lang="en-US" sz="2800" dirty="0" smtClean="0"/>
              <a:t>Examples of </a:t>
            </a:r>
            <a:r>
              <a:rPr lang="en-US" sz="3200" dirty="0" smtClean="0">
                <a:solidFill>
                  <a:srgbClr val="E15B6B"/>
                </a:solidFill>
              </a:rPr>
              <a:t>Contrast</a:t>
            </a:r>
            <a:r>
              <a:rPr lang="en-US" sz="2800" dirty="0" smtClean="0"/>
              <a:t> Paragraphs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5997" y="948759"/>
            <a:ext cx="8702835" cy="1668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2"/>
                </a:solidFill>
              </a:rPr>
              <a:t>     </a:t>
            </a:r>
            <a:r>
              <a:rPr lang="en-US" b="1" u="sng" dirty="0" smtClean="0">
                <a:solidFill>
                  <a:schemeClr val="accent2"/>
                </a:solidFill>
              </a:rPr>
              <a:t>Even though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sz="1200" dirty="0" smtClean="0"/>
              <a:t>public schools </a:t>
            </a:r>
            <a:r>
              <a:rPr lang="en-US" sz="1200" dirty="0"/>
              <a:t>and </a:t>
            </a:r>
            <a:r>
              <a:rPr lang="en-US" sz="1200" dirty="0" smtClean="0"/>
              <a:t>private schools </a:t>
            </a:r>
            <a:r>
              <a:rPr lang="en-US" b="1" u="sng" dirty="0" smtClean="0">
                <a:solidFill>
                  <a:schemeClr val="accent2"/>
                </a:solidFill>
              </a:rPr>
              <a:t>are similar, they differ </a:t>
            </a:r>
            <a:r>
              <a:rPr lang="en-US" b="1" u="sng" dirty="0">
                <a:solidFill>
                  <a:schemeClr val="accent2"/>
                </a:solidFill>
              </a:rPr>
              <a:t>in several important </a:t>
            </a:r>
            <a:r>
              <a:rPr lang="en-US" b="1" u="sng" dirty="0" smtClean="0">
                <a:solidFill>
                  <a:schemeClr val="accent2"/>
                </a:solidFill>
              </a:rPr>
              <a:t>ways</a:t>
            </a:r>
            <a:r>
              <a:rPr lang="en-US" b="1" dirty="0" smtClean="0">
                <a:solidFill>
                  <a:schemeClr val="accent2"/>
                </a:solidFill>
              </a:rPr>
              <a:t>. </a:t>
            </a:r>
            <a:r>
              <a:rPr lang="en-US" b="1" u="sng" dirty="0" smtClean="0">
                <a:solidFill>
                  <a:schemeClr val="accent2"/>
                </a:solidFill>
              </a:rPr>
              <a:t>First,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sz="1200" dirty="0" smtClean="0"/>
              <a:t>public schools </a:t>
            </a:r>
            <a:r>
              <a:rPr lang="en-US" sz="1200" dirty="0"/>
              <a:t>are </a:t>
            </a:r>
            <a:r>
              <a:rPr lang="en-US" b="1" i="1" dirty="0">
                <a:solidFill>
                  <a:schemeClr val="accent1"/>
                </a:solidFill>
              </a:rPr>
              <a:t>funded by the government</a:t>
            </a:r>
            <a:r>
              <a:rPr lang="en-US" b="1" u="sng" dirty="0">
                <a:solidFill>
                  <a:schemeClr val="accent2"/>
                </a:solidFill>
              </a:rPr>
              <a:t>, whereas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sz="1200" dirty="0" smtClean="0"/>
              <a:t>private schools </a:t>
            </a:r>
            <a:r>
              <a:rPr lang="en-US" b="1" i="1" dirty="0">
                <a:solidFill>
                  <a:schemeClr val="accent1"/>
                </a:solidFill>
              </a:rPr>
              <a:t>rely on tuition and independent funding</a:t>
            </a:r>
            <a:r>
              <a:rPr lang="en-US" sz="1200" dirty="0"/>
              <a:t>. </a:t>
            </a:r>
            <a:r>
              <a:rPr lang="en-US" b="1" u="sng" dirty="0" smtClean="0">
                <a:solidFill>
                  <a:schemeClr val="accent2"/>
                </a:solidFill>
              </a:rPr>
              <a:t>Furthermore,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sz="1200" dirty="0" smtClean="0"/>
              <a:t>public schools </a:t>
            </a:r>
            <a:r>
              <a:rPr lang="en-US" sz="1200" dirty="0"/>
              <a:t>usually </a:t>
            </a:r>
            <a:r>
              <a:rPr lang="en-US" b="1" i="1" dirty="0">
                <a:solidFill>
                  <a:schemeClr val="accent1"/>
                </a:solidFill>
              </a:rPr>
              <a:t>have larger class sizes</a:t>
            </a:r>
            <a:r>
              <a:rPr lang="en-US" b="1" u="sng" dirty="0">
                <a:solidFill>
                  <a:schemeClr val="accent2"/>
                </a:solidFill>
              </a:rPr>
              <a:t>, while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sz="1200" dirty="0" smtClean="0"/>
              <a:t>private schools </a:t>
            </a:r>
            <a:r>
              <a:rPr lang="en-US" sz="1200" dirty="0"/>
              <a:t>often </a:t>
            </a:r>
            <a:r>
              <a:rPr lang="en-US" b="1" i="1" dirty="0">
                <a:solidFill>
                  <a:schemeClr val="accent1"/>
                </a:solidFill>
              </a:rPr>
              <a:t>offer smaller groups with more individual attention</a:t>
            </a:r>
            <a:r>
              <a:rPr lang="en-US" sz="1200" dirty="0"/>
              <a:t>. </a:t>
            </a:r>
            <a:r>
              <a:rPr lang="en-US" b="1" u="sng" dirty="0" smtClean="0">
                <a:solidFill>
                  <a:schemeClr val="accent2"/>
                </a:solidFill>
              </a:rPr>
              <a:t>Lastly,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sz="1200" dirty="0" smtClean="0"/>
              <a:t>public schools </a:t>
            </a:r>
            <a:r>
              <a:rPr lang="en-US" b="1" i="1" dirty="0">
                <a:solidFill>
                  <a:schemeClr val="accent1"/>
                </a:solidFill>
              </a:rPr>
              <a:t>follow a standard national curriculum</a:t>
            </a:r>
            <a:r>
              <a:rPr lang="en-US" b="1" u="sng" dirty="0">
                <a:solidFill>
                  <a:schemeClr val="accent2"/>
                </a:solidFill>
              </a:rPr>
              <a:t>, but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sz="1200" dirty="0" smtClean="0"/>
              <a:t>private schools </a:t>
            </a:r>
            <a:r>
              <a:rPr lang="en-US" b="1" i="1" dirty="0">
                <a:solidFill>
                  <a:schemeClr val="accent1"/>
                </a:solidFill>
              </a:rPr>
              <a:t>may </a:t>
            </a:r>
            <a:r>
              <a:rPr lang="en-US" b="1" i="1" dirty="0" smtClean="0">
                <a:solidFill>
                  <a:schemeClr val="accent1"/>
                </a:solidFill>
              </a:rPr>
              <a:t>choose </a:t>
            </a:r>
            <a:r>
              <a:rPr lang="en-US" b="1" i="1" dirty="0">
                <a:solidFill>
                  <a:schemeClr val="accent1"/>
                </a:solidFill>
              </a:rPr>
              <a:t>different programs or learning </a:t>
            </a:r>
            <a:r>
              <a:rPr lang="en-US" b="1" i="1" dirty="0" smtClean="0">
                <a:solidFill>
                  <a:schemeClr val="accent1"/>
                </a:solidFill>
              </a:rPr>
              <a:t>styles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145997" y="2858151"/>
            <a:ext cx="870283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tx1"/>
                </a:solidFill>
              </a:rPr>
              <a:t>     </a:t>
            </a:r>
            <a:r>
              <a:rPr lang="en-US" b="1" u="sng" dirty="0">
                <a:solidFill>
                  <a:schemeClr val="accent2"/>
                </a:solidFill>
              </a:rPr>
              <a:t>Although</a:t>
            </a:r>
            <a:r>
              <a:rPr lang="en-US" sz="1200" b="1" dirty="0"/>
              <a:t> </a:t>
            </a:r>
            <a:r>
              <a:rPr lang="en-US" sz="1200" dirty="0" smtClean="0"/>
              <a:t>village life </a:t>
            </a:r>
            <a:r>
              <a:rPr lang="en-US" sz="1200" dirty="0"/>
              <a:t>and </a:t>
            </a:r>
            <a:r>
              <a:rPr lang="en-US" sz="1200" dirty="0" smtClean="0"/>
              <a:t>city life </a:t>
            </a:r>
            <a:r>
              <a:rPr lang="en-US" b="1" u="sng" dirty="0">
                <a:solidFill>
                  <a:schemeClr val="accent2"/>
                </a:solidFill>
              </a:rPr>
              <a:t>share </a:t>
            </a:r>
            <a:r>
              <a:rPr lang="en-US" b="1" u="sng" dirty="0" smtClean="0">
                <a:solidFill>
                  <a:schemeClr val="accent2"/>
                </a:solidFill>
              </a:rPr>
              <a:t>similarities,</a:t>
            </a:r>
            <a:r>
              <a:rPr lang="en-US" sz="1200" dirty="0" smtClean="0"/>
              <a:t> </a:t>
            </a:r>
            <a:r>
              <a:rPr lang="en-US" sz="1200" dirty="0"/>
              <a:t>the two ways of living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b="1" u="sng" dirty="0">
                <a:ln w="0"/>
                <a:solidFill>
                  <a:schemeClr val="accent2"/>
                </a:solidFill>
              </a:rPr>
              <a:t>are </a:t>
            </a:r>
            <a:r>
              <a:rPr lang="en-US" b="1" u="sng" dirty="0" smtClean="0">
                <a:ln w="0"/>
                <a:solidFill>
                  <a:schemeClr val="accent2"/>
                </a:solidFill>
              </a:rPr>
              <a:t>vastly </a:t>
            </a:r>
            <a:r>
              <a:rPr lang="en-US" b="1" u="sng" dirty="0">
                <a:ln w="0"/>
                <a:solidFill>
                  <a:schemeClr val="accent2"/>
                </a:solidFill>
              </a:rPr>
              <a:t>different in many </a:t>
            </a:r>
            <a:r>
              <a:rPr lang="en-US" b="1" u="sng" dirty="0" smtClean="0">
                <a:ln w="0"/>
                <a:solidFill>
                  <a:schemeClr val="accent2"/>
                </a:solidFill>
              </a:rPr>
              <a:t>ways</a:t>
            </a:r>
            <a:r>
              <a:rPr lang="en-US" sz="1200" dirty="0" smtClean="0">
                <a:ln w="0"/>
                <a:solidFill>
                  <a:schemeClr val="tx1"/>
                </a:solidFill>
              </a:rPr>
              <a:t>. </a:t>
            </a:r>
            <a:r>
              <a:rPr lang="en-US" b="1" u="sng" dirty="0" smtClean="0">
                <a:solidFill>
                  <a:schemeClr val="accent2"/>
                </a:solidFill>
              </a:rPr>
              <a:t>To begin with,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</a:rPr>
              <a:t>village life </a:t>
            </a:r>
            <a:r>
              <a:rPr lang="en-US" sz="1200" dirty="0">
                <a:solidFill>
                  <a:schemeClr val="tx1"/>
                </a:solidFill>
              </a:rPr>
              <a:t>is generally </a:t>
            </a:r>
            <a:r>
              <a:rPr lang="en-US" b="1" i="1" dirty="0">
                <a:solidFill>
                  <a:schemeClr val="accent1"/>
                </a:solidFill>
              </a:rPr>
              <a:t>calm and peaceful</a:t>
            </a:r>
            <a:r>
              <a:rPr lang="en-US" b="1" u="sng" dirty="0">
                <a:solidFill>
                  <a:schemeClr val="accent2"/>
                </a:solidFill>
              </a:rPr>
              <a:t>, whereas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</a:rPr>
              <a:t>city life </a:t>
            </a:r>
            <a:r>
              <a:rPr lang="en-US" sz="1200" dirty="0">
                <a:solidFill>
                  <a:schemeClr val="tx1"/>
                </a:solidFill>
              </a:rPr>
              <a:t>is </a:t>
            </a:r>
            <a:r>
              <a:rPr lang="en-US" b="1" i="1" dirty="0">
                <a:solidFill>
                  <a:schemeClr val="accent1"/>
                </a:solidFill>
              </a:rPr>
              <a:t>fast-paced and crowded</a:t>
            </a:r>
            <a:r>
              <a:rPr lang="en-US" sz="1200" dirty="0">
                <a:solidFill>
                  <a:schemeClr val="tx1"/>
                </a:solidFill>
              </a:rPr>
              <a:t>. </a:t>
            </a:r>
            <a:r>
              <a:rPr lang="en-US" b="1" u="sng" dirty="0">
                <a:solidFill>
                  <a:schemeClr val="accent2"/>
                </a:solidFill>
              </a:rPr>
              <a:t>Moreover,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villages often </a:t>
            </a:r>
            <a:r>
              <a:rPr lang="en-US" b="1" i="1" dirty="0">
                <a:solidFill>
                  <a:schemeClr val="accent1"/>
                </a:solidFill>
              </a:rPr>
              <a:t>have limited resources and services</a:t>
            </a:r>
            <a:r>
              <a:rPr lang="en-US" b="1" u="sng" dirty="0">
                <a:solidFill>
                  <a:schemeClr val="accent2"/>
                </a:solidFill>
              </a:rPr>
              <a:t>, while </a:t>
            </a:r>
            <a:r>
              <a:rPr lang="en-US" sz="1200" dirty="0">
                <a:solidFill>
                  <a:schemeClr val="tx1"/>
                </a:solidFill>
              </a:rPr>
              <a:t>cities </a:t>
            </a:r>
            <a:r>
              <a:rPr lang="en-US" b="1" i="1" dirty="0">
                <a:solidFill>
                  <a:schemeClr val="accent1"/>
                </a:solidFill>
              </a:rPr>
              <a:t>provide a wide range of facilities, jobs, and opportunities</a:t>
            </a:r>
            <a:r>
              <a:rPr lang="en-US" sz="1200" dirty="0">
                <a:solidFill>
                  <a:schemeClr val="tx1"/>
                </a:solidFill>
              </a:rPr>
              <a:t>. </a:t>
            </a:r>
            <a:r>
              <a:rPr lang="en-US" b="1" u="sng" dirty="0">
                <a:solidFill>
                  <a:schemeClr val="accent2"/>
                </a:solidFill>
              </a:rPr>
              <a:t>Lastly,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</a:rPr>
              <a:t>village life </a:t>
            </a:r>
            <a:r>
              <a:rPr lang="en-US" sz="1200" dirty="0">
                <a:solidFill>
                  <a:schemeClr val="tx1"/>
                </a:solidFill>
              </a:rPr>
              <a:t>usually encourages </a:t>
            </a:r>
            <a:r>
              <a:rPr lang="en-US" b="1" i="1" dirty="0">
                <a:solidFill>
                  <a:schemeClr val="accent1"/>
                </a:solidFill>
              </a:rPr>
              <a:t>close-knit relationships and strong community </a:t>
            </a:r>
            <a:r>
              <a:rPr lang="en-US" b="1" i="1" dirty="0" smtClean="0">
                <a:solidFill>
                  <a:schemeClr val="accent1"/>
                </a:solidFill>
              </a:rPr>
              <a:t>bonds</a:t>
            </a:r>
            <a:r>
              <a:rPr lang="en-US" b="1" u="sng" dirty="0" smtClean="0">
                <a:solidFill>
                  <a:schemeClr val="accent2"/>
                </a:solidFill>
              </a:rPr>
              <a:t>. However,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</a:rPr>
              <a:t>city life </a:t>
            </a:r>
            <a:r>
              <a:rPr lang="en-US" sz="1200" dirty="0">
                <a:solidFill>
                  <a:schemeClr val="tx1"/>
                </a:solidFill>
              </a:rPr>
              <a:t>tends to be </a:t>
            </a:r>
            <a:r>
              <a:rPr lang="en-US" b="1" i="1" dirty="0">
                <a:solidFill>
                  <a:schemeClr val="accent1"/>
                </a:solidFill>
              </a:rPr>
              <a:t>more independent and less personal</a:t>
            </a:r>
            <a:r>
              <a:rPr lang="en-US" sz="1200" dirty="0">
                <a:solidFill>
                  <a:schemeClr val="tx1"/>
                </a:solidFill>
              </a:rPr>
              <a:t>. </a:t>
            </a:r>
            <a:endParaRPr 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71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محتوى 2"/>
          <p:cNvSpPr txBox="1">
            <a:spLocks/>
          </p:cNvSpPr>
          <p:nvPr/>
        </p:nvSpPr>
        <p:spPr>
          <a:xfrm>
            <a:off x="145996" y="325086"/>
            <a:ext cx="9067160" cy="1592621"/>
          </a:xfrm>
          <a:prstGeom prst="rect">
            <a:avLst/>
          </a:prstGeom>
        </p:spPr>
        <p:txBody>
          <a:bodyPr vert="horz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None/>
              <a:tabLst/>
              <a:defRPr/>
            </a:pPr>
            <a:endParaRPr kumimoji="0" lang="en-US" sz="2000" b="1" i="0" u="none" strike="noStrike" kern="1200" normalizeH="0" baseline="0" noProof="0" dirty="0" smtClean="0">
              <a:ln/>
              <a:solidFill>
                <a:schemeClr val="accent3"/>
              </a:solidFill>
              <a:uLnTx/>
              <a:uFillTx/>
              <a:latin typeface="Arya" panose="020B0604020202020204" charset="0"/>
              <a:cs typeface="Arya" panose="020B0604020202020204" charset="0"/>
            </a:endParaRPr>
          </a:p>
          <a:p>
            <a:pPr marL="0" lvl="0" indent="0">
              <a:buClr>
                <a:srgbClr val="0BD0D9"/>
              </a:buClr>
              <a:buNone/>
              <a:defRPr/>
            </a:pPr>
            <a:r>
              <a:rPr lang="en-US" sz="2000" dirty="0" smtClean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- </a:t>
            </a:r>
            <a:r>
              <a:rPr lang="en-US" sz="2000" b="1" u="sng" dirty="0" smtClean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Restate </a:t>
            </a:r>
            <a:r>
              <a:rPr lang="en-US" sz="2000" b="1" u="sng" dirty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the main idea </a:t>
            </a:r>
            <a:r>
              <a:rPr lang="en-US" sz="2000" dirty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without repeating the same words.</a:t>
            </a:r>
          </a:p>
          <a:p>
            <a:pPr marL="0" lvl="0" indent="0">
              <a:buClr>
                <a:srgbClr val="0BD0D9"/>
              </a:buClr>
              <a:buNone/>
              <a:defRPr/>
            </a:pPr>
            <a:r>
              <a:rPr lang="en-US" sz="2000" dirty="0" smtClean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- </a:t>
            </a:r>
            <a:r>
              <a:rPr lang="en-US" sz="2000" b="1" u="sng" dirty="0" smtClean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Summarize </a:t>
            </a:r>
            <a:r>
              <a:rPr lang="en-US" sz="2000" b="1" u="sng" dirty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the key points </a:t>
            </a:r>
            <a:r>
              <a:rPr lang="en-US" sz="2000" dirty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of comparison or contrast (in a simple, short way).</a:t>
            </a:r>
          </a:p>
          <a:p>
            <a:pPr marL="0" lvl="0" indent="0">
              <a:buClr>
                <a:srgbClr val="0BD0D9"/>
              </a:buClr>
              <a:buNone/>
              <a:defRPr/>
            </a:pPr>
            <a:r>
              <a:rPr lang="en-US" sz="2000" dirty="0" smtClean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- End </a:t>
            </a:r>
            <a:r>
              <a:rPr lang="en-US" sz="2000" dirty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with a final thought that shows </a:t>
            </a:r>
            <a:r>
              <a:rPr lang="en-US" sz="2000" b="1" u="sng" dirty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why the comparison matters</a:t>
            </a:r>
            <a:r>
              <a:rPr lang="en-US" sz="2000" dirty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.</a:t>
            </a:r>
            <a:r>
              <a:rPr kumimoji="0" lang="en-US" sz="2000" b="1" i="0" u="none" strike="noStrike" kern="1200" normalizeH="0" baseline="0" noProof="0" dirty="0" smtClean="0">
                <a:ln/>
                <a:solidFill>
                  <a:schemeClr val="accent1"/>
                </a:solidFill>
                <a:uLnTx/>
                <a:uFillTx/>
                <a:latin typeface="Arya" panose="020B0604020202020204" charset="0"/>
                <a:cs typeface="Arya" panose="020B0604020202020204" charset="0"/>
              </a:rPr>
              <a:t> </a:t>
            </a:r>
            <a:endParaRPr kumimoji="0" lang="en-US" sz="2000" b="1" i="0" u="none" strike="noStrike" kern="1200" normalizeH="0" baseline="0" noProof="0" dirty="0">
              <a:ln/>
              <a:solidFill>
                <a:schemeClr val="accent1"/>
              </a:solidFill>
              <a:uLnTx/>
              <a:uFillTx/>
              <a:latin typeface="Arya" panose="020B0604020202020204" charset="0"/>
              <a:cs typeface="Arya" panose="020B06040202020202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89602"/>
            <a:ext cx="906716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</a:t>
            </a:r>
            <a:r>
              <a:rPr lang="en-U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Drafting the Conclusion (last paragraph)</a:t>
            </a:r>
          </a:p>
          <a:p>
            <a:endParaRPr lang="en-US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844169"/>
            <a:ext cx="9028740" cy="1826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16560" algn="ctr">
              <a:spcAft>
                <a:spcPts val="1000"/>
              </a:spcAft>
            </a:pPr>
            <a:r>
              <a:rPr lang="en-US" sz="1600" b="1" u="sng" dirty="0">
                <a:solidFill>
                  <a:srgbClr val="E15B6B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phrases to begin your </a:t>
            </a:r>
            <a:r>
              <a:rPr lang="en-US" sz="1600" b="1" u="sng" dirty="0" smtClean="0">
                <a:solidFill>
                  <a:srgbClr val="E15B6B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conclusion</a:t>
            </a:r>
            <a:endParaRPr lang="en-US" sz="1600" b="1" dirty="0">
              <a:solidFill>
                <a:srgbClr val="E15B6B"/>
              </a:solidFill>
              <a:ea typeface="Calibri" panose="020F0502020204030204" pitchFamily="34" charset="0"/>
            </a:endParaRPr>
          </a:p>
          <a:p>
            <a:pPr marR="416560" algn="ctr">
              <a:spcAft>
                <a:spcPts val="1000"/>
              </a:spcAft>
            </a:pPr>
            <a:r>
              <a:rPr lang="en-US" sz="2000" b="1" i="1" dirty="0" smtClean="0">
                <a:solidFill>
                  <a:srgbClr val="E15B6B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en-US" sz="2000" b="1" i="1" dirty="0">
                <a:solidFill>
                  <a:srgbClr val="E15B6B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sum up,    </a:t>
            </a:r>
            <a:r>
              <a:rPr lang="en-US" sz="2000" b="1" i="1" dirty="0" smtClean="0">
                <a:solidFill>
                  <a:srgbClr val="E15B6B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rgbClr val="E15B6B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In conclusion, </a:t>
            </a:r>
            <a:r>
              <a:rPr lang="en-US" sz="2000" b="1" i="1" dirty="0" smtClean="0">
                <a:solidFill>
                  <a:srgbClr val="E15B6B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2000" b="1" i="1" dirty="0">
                <a:solidFill>
                  <a:srgbClr val="E15B6B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To conclude, </a:t>
            </a:r>
            <a:r>
              <a:rPr lang="en-US" sz="2000" b="1" i="1" dirty="0" smtClean="0">
                <a:solidFill>
                  <a:srgbClr val="E15B6B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sz="2000" b="1" i="1" dirty="0">
                <a:solidFill>
                  <a:srgbClr val="E15B6B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In closing, </a:t>
            </a:r>
            <a:endParaRPr lang="en-US" sz="2000" b="1" i="1" dirty="0" smtClean="0">
              <a:solidFill>
                <a:srgbClr val="E15B6B"/>
              </a:solidFill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416560" algn="ctr">
              <a:spcAft>
                <a:spcPts val="1000"/>
              </a:spcAft>
            </a:pPr>
            <a:r>
              <a:rPr lang="en-US" sz="2000" b="1" i="1" dirty="0" smtClean="0">
                <a:solidFill>
                  <a:srgbClr val="E15B6B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To </a:t>
            </a:r>
            <a:r>
              <a:rPr lang="en-US" sz="2000" b="1" i="1" dirty="0">
                <a:solidFill>
                  <a:srgbClr val="E15B6B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summarize,  </a:t>
            </a:r>
            <a:r>
              <a:rPr lang="en-US" sz="2000" b="1" i="1" dirty="0" smtClean="0">
                <a:solidFill>
                  <a:srgbClr val="E15B6B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         Taking </a:t>
            </a:r>
            <a:r>
              <a:rPr lang="en-US" sz="2000" b="1" i="1" dirty="0">
                <a:solidFill>
                  <a:srgbClr val="E15B6B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everything into account,  </a:t>
            </a:r>
            <a:r>
              <a:rPr lang="en-US" sz="2000" b="1" i="1" dirty="0" smtClean="0">
                <a:solidFill>
                  <a:srgbClr val="E15B6B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 All </a:t>
            </a:r>
            <a:r>
              <a:rPr lang="en-US" sz="2000" b="1" i="1" dirty="0">
                <a:solidFill>
                  <a:srgbClr val="E15B6B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things considered,   </a:t>
            </a:r>
            <a:r>
              <a:rPr lang="en-US" sz="2000" b="1" i="1" dirty="0" smtClean="0">
                <a:solidFill>
                  <a:srgbClr val="E15B6B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        To </a:t>
            </a:r>
            <a:r>
              <a:rPr lang="en-US" sz="2000" b="1" i="1" dirty="0">
                <a:solidFill>
                  <a:srgbClr val="E15B6B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wrap it all up,   </a:t>
            </a:r>
            <a:r>
              <a:rPr lang="en-US" sz="2000" b="1" i="1" dirty="0" smtClean="0">
                <a:solidFill>
                  <a:srgbClr val="E15B6B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   Finally</a:t>
            </a:r>
            <a:r>
              <a:rPr lang="en-US" sz="2000" b="1" i="1" dirty="0">
                <a:solidFill>
                  <a:srgbClr val="E15B6B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, it may be </a:t>
            </a:r>
            <a:r>
              <a:rPr lang="en-US" sz="2000" b="1" i="1" dirty="0" smtClean="0">
                <a:solidFill>
                  <a:srgbClr val="E15B6B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concluded       Overall,             In summary, </a:t>
            </a:r>
            <a:endParaRPr lang="en-US" sz="2000" b="1" dirty="0">
              <a:solidFill>
                <a:srgbClr val="E15B6B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7756" y="3732755"/>
            <a:ext cx="84716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0070C0"/>
                </a:solidFill>
                <a:latin typeface="+mj-lt"/>
              </a:rPr>
              <a:t>Overall, _________ and _________ are two _______ that can be compared in terms of __________, </a:t>
            </a:r>
            <a:r>
              <a:rPr lang="en-US" sz="1600" b="1" i="1" dirty="0" smtClean="0">
                <a:solidFill>
                  <a:srgbClr val="0070C0"/>
                </a:solidFill>
                <a:latin typeface="+mj-lt"/>
              </a:rPr>
              <a:t>_________, and </a:t>
            </a:r>
            <a:r>
              <a:rPr lang="en-US" sz="1600" b="1" i="1" dirty="0">
                <a:solidFill>
                  <a:srgbClr val="0070C0"/>
                </a:solidFill>
                <a:latin typeface="+mj-lt"/>
              </a:rPr>
              <a:t>_________, Even though each _________ is different in its own way, they both </a:t>
            </a:r>
            <a:r>
              <a:rPr lang="en-US" sz="1600" b="1" i="1" dirty="0" smtClean="0">
                <a:solidFill>
                  <a:srgbClr val="0070C0"/>
                </a:solidFill>
                <a:latin typeface="+mj-lt"/>
              </a:rPr>
              <a:t>______________. Understanding </a:t>
            </a:r>
            <a:r>
              <a:rPr lang="en-US" sz="1600" b="1" i="1" dirty="0">
                <a:solidFill>
                  <a:srgbClr val="0070C0"/>
                </a:solidFill>
                <a:latin typeface="+mj-lt"/>
              </a:rPr>
              <a:t>these </a:t>
            </a:r>
            <a:r>
              <a:rPr lang="en-US" sz="1600" b="1" i="1" dirty="0" smtClean="0">
                <a:solidFill>
                  <a:srgbClr val="0070C0"/>
                </a:solidFill>
                <a:latin typeface="+mj-lt"/>
              </a:rPr>
              <a:t>similarities and differences </a:t>
            </a:r>
            <a:r>
              <a:rPr lang="en-US" sz="1600" b="1" i="1" dirty="0">
                <a:solidFill>
                  <a:srgbClr val="0070C0"/>
                </a:solidFill>
                <a:latin typeface="+mj-lt"/>
              </a:rPr>
              <a:t>helps ________ </a:t>
            </a:r>
            <a:r>
              <a:rPr lang="en-US" sz="1600" b="1" i="1" dirty="0" smtClean="0">
                <a:solidFill>
                  <a:srgbClr val="0070C0"/>
                </a:solidFill>
                <a:latin typeface="+mj-lt"/>
              </a:rPr>
              <a:t>see/choose/ know </a:t>
            </a:r>
            <a:r>
              <a:rPr lang="en-US" sz="1600" b="1" i="1" dirty="0">
                <a:solidFill>
                  <a:srgbClr val="0070C0"/>
                </a:solidFill>
                <a:latin typeface="+mj-lt"/>
              </a:rPr>
              <a:t>_________.</a:t>
            </a:r>
            <a:endParaRPr lang="en-US" sz="1600" i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681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040" y="0"/>
            <a:ext cx="5334110" cy="738317"/>
          </a:xfrm>
        </p:spPr>
        <p:txBody>
          <a:bodyPr/>
          <a:lstStyle/>
          <a:p>
            <a:r>
              <a:rPr lang="en-US" dirty="0" smtClean="0"/>
              <a:t>Examples of  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onclusions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343" y="685179"/>
            <a:ext cx="8753504" cy="4362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4300" algn="just">
              <a:lnSpc>
                <a:spcPct val="150000"/>
              </a:lnSpc>
              <a:spcAft>
                <a:spcPts val="1000"/>
              </a:spcAft>
            </a:pPr>
            <a:r>
              <a:rPr lang="en-US" sz="1800" b="1" u="sng" dirty="0">
                <a:solidFill>
                  <a:schemeClr val="accent2"/>
                </a:solidFill>
                <a:latin typeface="+mj-lt"/>
                <a:ea typeface="Times New Roman" panose="02020603050405020304" pitchFamily="18" charset="0"/>
              </a:rPr>
              <a:t>In summary, </a:t>
            </a:r>
            <a:r>
              <a:rPr lang="en-US" dirty="0">
                <a:solidFill>
                  <a:schemeClr val="accent2"/>
                </a:solidFill>
                <a:latin typeface="+mj-lt"/>
                <a:ea typeface="Times New Roman" panose="02020603050405020304" pitchFamily="18" charset="0"/>
              </a:rPr>
              <a:t>soccer and basketball are two popular sports </a:t>
            </a:r>
            <a:r>
              <a:rPr lang="en-US" sz="1800" b="1" u="sng" dirty="0">
                <a:solidFill>
                  <a:schemeClr val="accent2"/>
                </a:solidFill>
                <a:latin typeface="+mj-lt"/>
                <a:ea typeface="Times New Roman" panose="02020603050405020304" pitchFamily="18" charset="0"/>
              </a:rPr>
              <a:t>that can be compared in </a:t>
            </a:r>
            <a:r>
              <a:rPr lang="en-US" sz="1800" b="1" u="sng" dirty="0" smtClean="0">
                <a:solidFill>
                  <a:schemeClr val="accent2"/>
                </a:solidFill>
                <a:latin typeface="+mj-lt"/>
                <a:ea typeface="Times New Roman" panose="02020603050405020304" pitchFamily="18" charset="0"/>
              </a:rPr>
              <a:t>terms of </a:t>
            </a:r>
            <a:r>
              <a:rPr lang="en-US" dirty="0">
                <a:solidFill>
                  <a:schemeClr val="accent2"/>
                </a:solidFill>
                <a:latin typeface="+mj-lt"/>
                <a:ea typeface="Times New Roman" panose="02020603050405020304" pitchFamily="18" charset="0"/>
              </a:rPr>
              <a:t>their rules, style of play, and required skills. </a:t>
            </a:r>
            <a:r>
              <a:rPr lang="en-US" sz="1800" b="1" u="sng" dirty="0">
                <a:solidFill>
                  <a:schemeClr val="accent2"/>
                </a:solidFill>
                <a:latin typeface="+mj-lt"/>
                <a:ea typeface="Times New Roman" panose="02020603050405020304" pitchFamily="18" charset="0"/>
              </a:rPr>
              <a:t>Even though each </a:t>
            </a:r>
            <a:r>
              <a:rPr lang="en-US" dirty="0">
                <a:solidFill>
                  <a:schemeClr val="accent2"/>
                </a:solidFill>
                <a:latin typeface="+mj-lt"/>
                <a:ea typeface="Times New Roman" panose="02020603050405020304" pitchFamily="18" charset="0"/>
              </a:rPr>
              <a:t>sport </a:t>
            </a:r>
            <a:r>
              <a:rPr lang="en-US" sz="1800" b="1" u="sng" dirty="0">
                <a:solidFill>
                  <a:schemeClr val="accent2"/>
                </a:solidFill>
                <a:latin typeface="+mj-lt"/>
                <a:ea typeface="Times New Roman" panose="02020603050405020304" pitchFamily="18" charset="0"/>
              </a:rPr>
              <a:t>is unique,</a:t>
            </a:r>
            <a:r>
              <a:rPr lang="en-US" sz="2400" b="1" u="sng" dirty="0">
                <a:solidFill>
                  <a:schemeClr val="accent2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b="1" u="sng" dirty="0">
                <a:solidFill>
                  <a:schemeClr val="accent2"/>
                </a:solidFill>
                <a:latin typeface="+mj-lt"/>
                <a:ea typeface="Times New Roman" panose="02020603050405020304" pitchFamily="18" charset="0"/>
              </a:rPr>
              <a:t>both </a:t>
            </a:r>
            <a:r>
              <a:rPr lang="en-US" dirty="0" smtClean="0">
                <a:solidFill>
                  <a:schemeClr val="accent2"/>
                </a:solidFill>
                <a:latin typeface="+mj-lt"/>
                <a:ea typeface="Times New Roman" panose="02020603050405020304" pitchFamily="18" charset="0"/>
              </a:rPr>
              <a:t>offer enjoyable </a:t>
            </a:r>
            <a:r>
              <a:rPr lang="en-US" dirty="0">
                <a:solidFill>
                  <a:schemeClr val="accent2"/>
                </a:solidFill>
                <a:latin typeface="+mj-lt"/>
                <a:ea typeface="Times New Roman" panose="02020603050405020304" pitchFamily="18" charset="0"/>
              </a:rPr>
              <a:t>ways for athletes to stay active and work as a team. </a:t>
            </a:r>
            <a:r>
              <a:rPr lang="en-US" sz="1800" b="1" u="sng" dirty="0">
                <a:solidFill>
                  <a:schemeClr val="accent2"/>
                </a:solidFill>
                <a:latin typeface="+mj-lt"/>
                <a:ea typeface="Times New Roman" panose="02020603050405020304" pitchFamily="18" charset="0"/>
              </a:rPr>
              <a:t>Understanding these points </a:t>
            </a:r>
            <a:r>
              <a:rPr lang="en-US" dirty="0" smtClean="0">
                <a:solidFill>
                  <a:schemeClr val="accent2"/>
                </a:solidFill>
                <a:latin typeface="+mj-lt"/>
                <a:ea typeface="Times New Roman" panose="02020603050405020304" pitchFamily="18" charset="0"/>
              </a:rPr>
              <a:t>makes it </a:t>
            </a:r>
            <a:r>
              <a:rPr lang="en-US" dirty="0">
                <a:solidFill>
                  <a:schemeClr val="accent2"/>
                </a:solidFill>
                <a:latin typeface="+mj-lt"/>
                <a:ea typeface="Times New Roman" panose="02020603050405020304" pitchFamily="18" charset="0"/>
              </a:rPr>
              <a:t>easier for players to choose the sport that suits them best</a:t>
            </a:r>
            <a:r>
              <a:rPr lang="en-US" dirty="0" smtClean="0">
                <a:solidFill>
                  <a:schemeClr val="accent2"/>
                </a:solidFill>
                <a:latin typeface="+mj-lt"/>
                <a:ea typeface="Times New Roman" panose="02020603050405020304" pitchFamily="18" charset="0"/>
              </a:rPr>
              <a:t>.</a:t>
            </a:r>
            <a:r>
              <a:rPr lang="en-US" sz="500" dirty="0">
                <a:latin typeface="+mj-lt"/>
                <a:ea typeface="Times New Roman" panose="02020603050405020304" pitchFamily="18" charset="0"/>
              </a:rPr>
              <a:t> </a:t>
            </a:r>
            <a:endParaRPr lang="en-US" sz="500" dirty="0" smtClean="0"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800" b="1" u="sng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To </a:t>
            </a:r>
            <a:r>
              <a:rPr lang="en-US" sz="1800" b="1" u="sng" dirty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conclude,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A Wrinkle in Time and The Hunger Games are two science-fiction movies</a:t>
            </a:r>
            <a:r>
              <a:rPr lang="en-US" sz="1800" b="1" u="sng" dirty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 that</a:t>
            </a:r>
          </a:p>
          <a:p>
            <a:pPr algn="just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800" b="1" u="sng" dirty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can be compared through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their themes, characters, and futuristic settings. </a:t>
            </a:r>
            <a:r>
              <a:rPr lang="en-US" sz="1800" b="1" u="sng" dirty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While each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film tells</a:t>
            </a:r>
          </a:p>
          <a:p>
            <a:pPr algn="just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a </a:t>
            </a:r>
            <a:r>
              <a:rPr lang="en-US" sz="1800" b="1" u="sng" dirty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different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 story</a:t>
            </a:r>
            <a:r>
              <a:rPr lang="en-US" sz="1800" b="1" u="sng" dirty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, both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show strong young female heroes who face danger and fight for what is right.</a:t>
            </a:r>
          </a:p>
          <a:p>
            <a:pPr algn="just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sz="1800" b="1" u="sng" dirty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By looking at these points,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viewers can see how both movies use science-fiction elements to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teach lessons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</a:rPr>
              <a:t>about bravery, hope, and standing up for others.</a:t>
            </a:r>
            <a:endParaRPr lang="en-US" sz="2000" dirty="0">
              <a:solidFill>
                <a:schemeClr val="accent3">
                  <a:lumMod val="75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10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551" y="713965"/>
            <a:ext cx="3090372" cy="1391459"/>
          </a:xfrm>
        </p:spPr>
        <p:txBody>
          <a:bodyPr/>
          <a:lstStyle/>
          <a:p>
            <a:r>
              <a:rPr lang="en-US" spc="50" dirty="0" smtClean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introductions</a:t>
            </a:r>
            <a:r>
              <a:rPr lang="en-US" spc="50" dirty="0" smtClean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400" spc="50" dirty="0" smtClean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and</a:t>
            </a:r>
            <a:r>
              <a:rPr lang="en-US" spc="50" dirty="0" smtClean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pc="50" dirty="0" smtClean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en-US" spc="50" dirty="0">
              <a:ln w="0"/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11711" y="713965"/>
            <a:ext cx="3035193" cy="13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ya"/>
              <a:buNone/>
              <a:defRPr sz="3500" b="1" i="0" u="none" strike="noStrike" cap="none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en-US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pc="50" dirty="0" smtClean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omparison</a:t>
            </a:r>
            <a:r>
              <a:rPr lang="en-US" spc="50" dirty="0" smtClean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paragraphs</a:t>
            </a:r>
            <a:endParaRPr lang="en-US" spc="50" dirty="0">
              <a:ln w="0"/>
              <a:solidFill>
                <a:schemeClr val="accent2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45729" y="713965"/>
            <a:ext cx="2660066" cy="1391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ya"/>
              <a:buNone/>
              <a:defRPr sz="3500" b="1" i="0" u="none" strike="noStrike" cap="none">
                <a:solidFill>
                  <a:schemeClr val="dk1"/>
                </a:solidFill>
                <a:latin typeface="Arya"/>
                <a:ea typeface="Arya"/>
                <a:cs typeface="Arya"/>
                <a:sym typeface="Ary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 Deca"/>
              <a:buNone/>
              <a:defRPr sz="3500" b="1" i="0" u="none" strike="noStrike" cap="none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r>
              <a:rPr lang="en-US" spc="5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pc="50" dirty="0" smtClean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ontrast</a:t>
            </a:r>
            <a:r>
              <a:rPr lang="en-US" spc="50" dirty="0" smtClean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paragraphs</a:t>
            </a:r>
            <a:endParaRPr lang="en-US" spc="50" dirty="0">
              <a:ln w="0"/>
              <a:solidFill>
                <a:schemeClr val="accent1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917" y="2105424"/>
            <a:ext cx="2753024" cy="2704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98" y="2062099"/>
            <a:ext cx="2817812" cy="2713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966" y="2110587"/>
            <a:ext cx="2743350" cy="269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72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3573" y="729972"/>
            <a:ext cx="874443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 smtClean="0">
                <a:solidFill>
                  <a:srgbClr val="0070C0"/>
                </a:solidFill>
              </a:rPr>
              <a:t>     Android and iOS are two major mobile operating systems used in smartphones and tablets around the world. </a:t>
            </a:r>
            <a:r>
              <a:rPr lang="en-US" sz="1300" b="1" u="sng" dirty="0" smtClean="0">
                <a:solidFill>
                  <a:srgbClr val="0070C0"/>
                </a:solidFill>
              </a:rPr>
              <a:t>Android is </a:t>
            </a:r>
            <a:r>
              <a:rPr lang="en-US" sz="1300" dirty="0" smtClean="0">
                <a:solidFill>
                  <a:srgbClr val="0070C0"/>
                </a:solidFill>
              </a:rPr>
              <a:t>developed by Google and used by many different phone brands</a:t>
            </a:r>
            <a:r>
              <a:rPr lang="en-US" sz="1300" b="1" u="sng" dirty="0" smtClean="0">
                <a:solidFill>
                  <a:srgbClr val="0070C0"/>
                </a:solidFill>
              </a:rPr>
              <a:t>, while iOS is </a:t>
            </a:r>
            <a:r>
              <a:rPr lang="en-US" sz="1300" dirty="0" smtClean="0">
                <a:solidFill>
                  <a:srgbClr val="0070C0"/>
                </a:solidFill>
              </a:rPr>
              <a:t>created by Apple and works only on Apple devices. </a:t>
            </a:r>
            <a:r>
              <a:rPr lang="en-US" sz="1300" b="1" u="sng" dirty="0" smtClean="0">
                <a:solidFill>
                  <a:srgbClr val="0070C0"/>
                </a:solidFill>
              </a:rPr>
              <a:t>This essay will compare Android and iOS in customization, security, and app choices</a:t>
            </a:r>
            <a:r>
              <a:rPr lang="en-US" sz="1300" dirty="0" smtClean="0">
                <a:solidFill>
                  <a:srgbClr val="0070C0"/>
                </a:solidFill>
              </a:rPr>
              <a:t>.</a:t>
            </a:r>
          </a:p>
          <a:p>
            <a:endParaRPr lang="en-US" sz="1300" dirty="0" smtClean="0"/>
          </a:p>
          <a:p>
            <a:r>
              <a:rPr lang="en-US" sz="1300" dirty="0" smtClean="0">
                <a:solidFill>
                  <a:schemeClr val="accent1"/>
                </a:solidFill>
              </a:rPr>
              <a:t>     Android </a:t>
            </a:r>
            <a:r>
              <a:rPr lang="en-US" sz="1300" dirty="0">
                <a:solidFill>
                  <a:schemeClr val="accent1"/>
                </a:solidFill>
              </a:rPr>
              <a:t>and iOS </a:t>
            </a:r>
            <a:r>
              <a:rPr lang="en-US" sz="1300" b="1" u="sng" dirty="0">
                <a:solidFill>
                  <a:schemeClr val="accent1"/>
                </a:solidFill>
              </a:rPr>
              <a:t>share several important similarities</a:t>
            </a:r>
            <a:r>
              <a:rPr lang="en-US" sz="1300" dirty="0">
                <a:solidFill>
                  <a:schemeClr val="accent1"/>
                </a:solidFill>
              </a:rPr>
              <a:t>. </a:t>
            </a:r>
            <a:r>
              <a:rPr lang="en-US" sz="1300" b="1" u="sng" dirty="0" smtClean="0">
                <a:solidFill>
                  <a:schemeClr val="accent1"/>
                </a:solidFill>
              </a:rPr>
              <a:t>First, </a:t>
            </a:r>
            <a:r>
              <a:rPr lang="en-US" sz="1300" dirty="0" smtClean="0">
                <a:solidFill>
                  <a:schemeClr val="accent1"/>
                </a:solidFill>
              </a:rPr>
              <a:t>both </a:t>
            </a:r>
            <a:r>
              <a:rPr lang="en-US" sz="1300" dirty="0">
                <a:solidFill>
                  <a:schemeClr val="accent1"/>
                </a:solidFill>
              </a:rPr>
              <a:t>systems allow users to download apps, connect to the internet, and communicate with others easily. </a:t>
            </a:r>
            <a:r>
              <a:rPr lang="en-US" sz="1300" b="1" u="sng" dirty="0" smtClean="0">
                <a:solidFill>
                  <a:schemeClr val="accent1"/>
                </a:solidFill>
              </a:rPr>
              <a:t>Another similarity is that </a:t>
            </a:r>
            <a:r>
              <a:rPr lang="en-US" sz="1300" dirty="0" smtClean="0">
                <a:solidFill>
                  <a:schemeClr val="accent1"/>
                </a:solidFill>
              </a:rPr>
              <a:t>each </a:t>
            </a:r>
            <a:r>
              <a:rPr lang="en-US" sz="1300" dirty="0">
                <a:solidFill>
                  <a:schemeClr val="accent1"/>
                </a:solidFill>
              </a:rPr>
              <a:t>one offers features such as cameras, messaging apps, maps, and voice assistants that help people with daily tasks. </a:t>
            </a:r>
            <a:r>
              <a:rPr lang="en-US" sz="1300" b="1" u="sng" dirty="0" smtClean="0">
                <a:solidFill>
                  <a:schemeClr val="accent1"/>
                </a:solidFill>
              </a:rPr>
              <a:t>Finally, </a:t>
            </a:r>
            <a:r>
              <a:rPr lang="en-US" sz="1300" dirty="0">
                <a:solidFill>
                  <a:schemeClr val="accent1"/>
                </a:solidFill>
              </a:rPr>
              <a:t>both Android and iOS regularly provide updates that improve performance and strengthen user </a:t>
            </a:r>
            <a:r>
              <a:rPr lang="en-US" sz="1300" dirty="0" smtClean="0">
                <a:solidFill>
                  <a:schemeClr val="accent1"/>
                </a:solidFill>
              </a:rPr>
              <a:t>privacy. </a:t>
            </a:r>
          </a:p>
          <a:p>
            <a:endParaRPr lang="en-US" sz="1300" dirty="0" smtClean="0"/>
          </a:p>
          <a:p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</a:rPr>
              <a:t>     </a:t>
            </a:r>
            <a:r>
              <a:rPr lang="en-US" sz="1300" b="1" u="sng" dirty="0" smtClean="0">
                <a:solidFill>
                  <a:schemeClr val="bg2">
                    <a:lumMod val="75000"/>
                  </a:schemeClr>
                </a:solidFill>
              </a:rPr>
              <a:t>Although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1300" dirty="0" smtClean="0">
                <a:solidFill>
                  <a:schemeClr val="bg2">
                    <a:lumMod val="75000"/>
                  </a:schemeClr>
                </a:solidFill>
              </a:rPr>
              <a:t>Android and iOS </a:t>
            </a:r>
            <a:r>
              <a:rPr lang="en-US" sz="1300" b="1" u="sng" dirty="0" smtClean="0">
                <a:solidFill>
                  <a:schemeClr val="bg2">
                    <a:lumMod val="75000"/>
                  </a:schemeClr>
                </a:solidFill>
              </a:rPr>
              <a:t>have things in common</a:t>
            </a:r>
            <a:r>
              <a:rPr lang="en-US" sz="1300" dirty="0" smtClean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en-US" sz="1300" b="1" dirty="0" smtClean="0">
                <a:solidFill>
                  <a:schemeClr val="bg2">
                    <a:lumMod val="75000"/>
                  </a:schemeClr>
                </a:solidFill>
              </a:rPr>
              <a:t>they also contrast in many ways</a:t>
            </a:r>
            <a:r>
              <a:rPr lang="en-US" sz="1300" dirty="0" smtClean="0">
                <a:solidFill>
                  <a:schemeClr val="bg2">
                    <a:lumMod val="75000"/>
                  </a:schemeClr>
                </a:solidFill>
              </a:rPr>
              <a:t>. </a:t>
            </a:r>
            <a:r>
              <a:rPr lang="en-US" sz="1300" b="1" u="sng" dirty="0" smtClean="0">
                <a:solidFill>
                  <a:schemeClr val="bg2">
                    <a:lumMod val="75000"/>
                  </a:schemeClr>
                </a:solidFill>
              </a:rPr>
              <a:t>To begin with, </a:t>
            </a:r>
            <a:r>
              <a:rPr lang="en-US" sz="1300" dirty="0" smtClean="0">
                <a:solidFill>
                  <a:schemeClr val="bg2">
                    <a:lumMod val="75000"/>
                  </a:schemeClr>
                </a:solidFill>
              </a:rPr>
              <a:t>Android offers more customization options</a:t>
            </a:r>
            <a:r>
              <a:rPr lang="en-US" sz="1300" b="1" u="sng" dirty="0" smtClean="0">
                <a:solidFill>
                  <a:schemeClr val="bg2">
                    <a:lumMod val="75000"/>
                  </a:schemeClr>
                </a:solidFill>
              </a:rPr>
              <a:t>, while </a:t>
            </a:r>
            <a:r>
              <a:rPr lang="en-US" sz="1300" dirty="0" smtClean="0">
                <a:solidFill>
                  <a:schemeClr val="bg2">
                    <a:lumMod val="75000"/>
                  </a:schemeClr>
                </a:solidFill>
              </a:rPr>
              <a:t>iOS focuses on a simpler, more controlled design. </a:t>
            </a:r>
            <a:r>
              <a:rPr lang="en-US" sz="1300" b="1" u="sng" dirty="0" smtClean="0">
                <a:solidFill>
                  <a:schemeClr val="bg2">
                    <a:lumMod val="75000"/>
                  </a:schemeClr>
                </a:solidFill>
              </a:rPr>
              <a:t>Another difference is that </a:t>
            </a:r>
            <a:r>
              <a:rPr lang="en-US" sz="1300" dirty="0" smtClean="0">
                <a:solidFill>
                  <a:schemeClr val="bg2">
                    <a:lumMod val="75000"/>
                  </a:schemeClr>
                </a:solidFill>
              </a:rPr>
              <a:t>iOS is usually more restricted</a:t>
            </a:r>
            <a:r>
              <a:rPr lang="en-US" sz="1300" b="1" u="sng" dirty="0" smtClean="0">
                <a:solidFill>
                  <a:schemeClr val="bg2">
                    <a:lumMod val="75000"/>
                  </a:schemeClr>
                </a:solidFill>
              </a:rPr>
              <a:t>, whereas </a:t>
            </a:r>
            <a:r>
              <a:rPr lang="en-US" sz="1300" dirty="0" smtClean="0">
                <a:solidFill>
                  <a:schemeClr val="bg2">
                    <a:lumMod val="75000"/>
                  </a:schemeClr>
                </a:solidFill>
              </a:rPr>
              <a:t>Android gives users more freedom but also more responsibility. </a:t>
            </a:r>
            <a:r>
              <a:rPr lang="en-US" sz="1300" b="1" u="sng" dirty="0" smtClean="0">
                <a:solidFill>
                  <a:schemeClr val="bg2">
                    <a:lumMod val="75000"/>
                  </a:schemeClr>
                </a:solidFill>
              </a:rPr>
              <a:t>Last but not least, </a:t>
            </a:r>
            <a:r>
              <a:rPr lang="en-US" sz="1300" dirty="0" smtClean="0">
                <a:solidFill>
                  <a:schemeClr val="bg2">
                    <a:lumMod val="75000"/>
                  </a:schemeClr>
                </a:solidFill>
              </a:rPr>
              <a:t>Android’s app store includes apps from many developers </a:t>
            </a:r>
            <a:r>
              <a:rPr lang="en-US" sz="1300" b="1" u="sng" dirty="0" smtClean="0">
                <a:solidFill>
                  <a:schemeClr val="bg2">
                    <a:lumMod val="75000"/>
                  </a:schemeClr>
                </a:solidFill>
              </a:rPr>
              <a:t>unlike </a:t>
            </a:r>
            <a:r>
              <a:rPr lang="en-US" sz="1300" dirty="0" smtClean="0">
                <a:solidFill>
                  <a:schemeClr val="bg2">
                    <a:lumMod val="75000"/>
                  </a:schemeClr>
                </a:solidFill>
              </a:rPr>
              <a:t>iOS that has a more selective app store with stricter rules.</a:t>
            </a:r>
          </a:p>
          <a:p>
            <a:endParaRPr lang="en-US" sz="1300" dirty="0" smtClean="0"/>
          </a:p>
          <a:p>
            <a:r>
              <a:rPr lang="en-US" sz="1300" b="1" dirty="0" smtClean="0">
                <a:solidFill>
                  <a:schemeClr val="accent2"/>
                </a:solidFill>
              </a:rPr>
              <a:t>     </a:t>
            </a:r>
            <a:r>
              <a:rPr lang="en-US" sz="1300" b="1" u="sng" dirty="0" smtClean="0">
                <a:solidFill>
                  <a:schemeClr val="accent2"/>
                </a:solidFill>
              </a:rPr>
              <a:t>To wrap it all up, </a:t>
            </a:r>
            <a:r>
              <a:rPr lang="en-US" sz="1300" dirty="0" smtClean="0">
                <a:solidFill>
                  <a:schemeClr val="accent2"/>
                </a:solidFill>
              </a:rPr>
              <a:t>Android and iOS </a:t>
            </a:r>
            <a:r>
              <a:rPr lang="en-US" sz="1300" b="1" u="sng" dirty="0" smtClean="0">
                <a:solidFill>
                  <a:schemeClr val="accent2"/>
                </a:solidFill>
              </a:rPr>
              <a:t>can be compared by looking at </a:t>
            </a:r>
            <a:r>
              <a:rPr lang="en-US" sz="1300" dirty="0" smtClean="0">
                <a:solidFill>
                  <a:schemeClr val="accent2"/>
                </a:solidFill>
              </a:rPr>
              <a:t>customization, security, and app availability. </a:t>
            </a:r>
            <a:r>
              <a:rPr lang="en-US" sz="1300" b="1" u="sng" dirty="0" smtClean="0">
                <a:solidFill>
                  <a:schemeClr val="accent2"/>
                </a:solidFill>
              </a:rPr>
              <a:t>Even though </a:t>
            </a:r>
            <a:r>
              <a:rPr lang="en-US" sz="1300" dirty="0" smtClean="0">
                <a:solidFill>
                  <a:schemeClr val="accent2"/>
                </a:solidFill>
              </a:rPr>
              <a:t>each system </a:t>
            </a:r>
            <a:r>
              <a:rPr lang="en-US" sz="1300" b="1" u="sng" dirty="0" smtClean="0">
                <a:solidFill>
                  <a:schemeClr val="accent2"/>
                </a:solidFill>
              </a:rPr>
              <a:t>works differently</a:t>
            </a:r>
            <a:r>
              <a:rPr lang="en-US" sz="1300" dirty="0" smtClean="0">
                <a:solidFill>
                  <a:schemeClr val="accent2"/>
                </a:solidFill>
              </a:rPr>
              <a:t>,</a:t>
            </a:r>
            <a:r>
              <a:rPr lang="en-US" sz="1300" b="1" u="sng" dirty="0" smtClean="0">
                <a:solidFill>
                  <a:schemeClr val="accent2"/>
                </a:solidFill>
              </a:rPr>
              <a:t> both </a:t>
            </a:r>
            <a:r>
              <a:rPr lang="en-US" sz="1300" dirty="0" smtClean="0">
                <a:solidFill>
                  <a:schemeClr val="accent2"/>
                </a:solidFill>
              </a:rPr>
              <a:t>help people stay connected, work efficiently, and enjoy technology. </a:t>
            </a:r>
            <a:r>
              <a:rPr lang="en-US" sz="1300" b="1" u="sng" dirty="0" smtClean="0">
                <a:solidFill>
                  <a:schemeClr val="accent2"/>
                </a:solidFill>
              </a:rPr>
              <a:t>Understanding these similarities and differences </a:t>
            </a:r>
            <a:r>
              <a:rPr lang="en-US" sz="1300" dirty="0" smtClean="0">
                <a:solidFill>
                  <a:schemeClr val="accent2"/>
                </a:solidFill>
              </a:rPr>
              <a:t>helps users choose the operating system that matches their needs and preferences.</a:t>
            </a:r>
            <a:endParaRPr lang="en-US" sz="1300" dirty="0">
              <a:solidFill>
                <a:schemeClr val="accent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71463" y="68346"/>
            <a:ext cx="33554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 smtClean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Android vs. iOS</a:t>
            </a:r>
            <a:endParaRPr lang="en-US" sz="3200" b="1" cap="none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188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Rubric 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481374"/>
              </p:ext>
            </p:extLst>
          </p:nvPr>
        </p:nvGraphicFramePr>
        <p:xfrm>
          <a:off x="291967" y="1492570"/>
          <a:ext cx="8560015" cy="21650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26669">
                  <a:extLst>
                    <a:ext uri="{9D8B030D-6E8A-4147-A177-3AD203B41FA5}">
                      <a16:colId xmlns:a16="http://schemas.microsoft.com/office/drawing/2014/main" val="633628902"/>
                    </a:ext>
                  </a:extLst>
                </a:gridCol>
                <a:gridCol w="1808550">
                  <a:extLst>
                    <a:ext uri="{9D8B030D-6E8A-4147-A177-3AD203B41FA5}">
                      <a16:colId xmlns:a16="http://schemas.microsoft.com/office/drawing/2014/main" val="3538180906"/>
                    </a:ext>
                  </a:extLst>
                </a:gridCol>
                <a:gridCol w="1124344">
                  <a:extLst>
                    <a:ext uri="{9D8B030D-6E8A-4147-A177-3AD203B41FA5}">
                      <a16:colId xmlns:a16="http://schemas.microsoft.com/office/drawing/2014/main" val="2164314634"/>
                    </a:ext>
                  </a:extLst>
                </a:gridCol>
                <a:gridCol w="1638814">
                  <a:extLst>
                    <a:ext uri="{9D8B030D-6E8A-4147-A177-3AD203B41FA5}">
                      <a16:colId xmlns:a16="http://schemas.microsoft.com/office/drawing/2014/main" val="4138810976"/>
                    </a:ext>
                  </a:extLst>
                </a:gridCol>
                <a:gridCol w="1447884">
                  <a:extLst>
                    <a:ext uri="{9D8B030D-6E8A-4147-A177-3AD203B41FA5}">
                      <a16:colId xmlns:a16="http://schemas.microsoft.com/office/drawing/2014/main" val="2330607379"/>
                    </a:ext>
                  </a:extLst>
                </a:gridCol>
                <a:gridCol w="1113754">
                  <a:extLst>
                    <a:ext uri="{9D8B030D-6E8A-4147-A177-3AD203B41FA5}">
                      <a16:colId xmlns:a16="http://schemas.microsoft.com/office/drawing/2014/main" val="3286727491"/>
                    </a:ext>
                  </a:extLst>
                </a:gridCol>
              </a:tblGrid>
              <a:tr h="1639957">
                <a:tc>
                  <a:txBody>
                    <a:bodyPr/>
                    <a:lstStyle/>
                    <a:p>
                      <a:pPr algn="ctr"/>
                      <a:r>
                        <a:rPr lang="en-US" sz="1800" b="1" u="sng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Content</a:t>
                      </a:r>
                      <a:r>
                        <a:rPr lang="en-US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– similarities</a:t>
                      </a:r>
                      <a:r>
                        <a:rPr lang="en-US" sz="18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and</a:t>
                      </a:r>
                      <a:r>
                        <a:rPr lang="en-US" sz="18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differences </a:t>
                      </a:r>
                      <a:endParaRPr lang="en-US" sz="1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sng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Punctuation</a:t>
                      </a: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and</a:t>
                      </a:r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1800" b="1" u="sng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Capitalization</a:t>
                      </a:r>
                      <a:endParaRPr lang="en-US" sz="1800" b="1" u="sng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sng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Spelling</a:t>
                      </a:r>
                      <a:r>
                        <a:rPr lang="en-US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endParaRPr lang="en-US" sz="18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sng" dirty="0" smtClean="0">
                          <a:solidFill>
                            <a:srgbClr val="FF0000"/>
                          </a:solidFill>
                        </a:rPr>
                        <a:t>Organization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– outline 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and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 layout 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sng" dirty="0" smtClean="0">
                          <a:solidFill>
                            <a:srgbClr val="0070C0"/>
                          </a:solidFill>
                        </a:rPr>
                        <a:t>Sentence</a:t>
                      </a:r>
                      <a:r>
                        <a:rPr lang="en-US" sz="1800" u="sng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b="1" u="sng" baseline="0" dirty="0" smtClean="0">
                          <a:solidFill>
                            <a:srgbClr val="0070C0"/>
                          </a:solidFill>
                        </a:rPr>
                        <a:t>Structure</a:t>
                      </a:r>
                      <a:r>
                        <a:rPr lang="en-US" sz="1800" u="sng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rgbClr val="0070C0"/>
                          </a:solidFill>
                        </a:rPr>
                        <a:t>and</a:t>
                      </a:r>
                      <a:r>
                        <a:rPr lang="en-US" sz="1800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sz="1800" b="1" u="sng" dirty="0" smtClean="0">
                          <a:solidFill>
                            <a:srgbClr val="0070C0"/>
                          </a:solidFill>
                        </a:rPr>
                        <a:t>Grammar</a:t>
                      </a:r>
                      <a:r>
                        <a:rPr lang="en-US" sz="1800" baseline="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endParaRPr lang="en-US" sz="1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Total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pPr algn="ctr"/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______</a:t>
                      </a:r>
                    </a:p>
                    <a:p>
                      <a:pPr algn="ctr"/>
                      <a:r>
                        <a:rPr lang="en-US" sz="3600" b="1" dirty="0" smtClean="0"/>
                        <a:t>10</a:t>
                      </a:r>
                      <a:endParaRPr lang="en-US" sz="3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698454"/>
                  </a:ext>
                </a:extLst>
              </a:tr>
              <a:tr h="52507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en-US" sz="18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  <a:endParaRPr lang="en-U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n-US" sz="180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70C0"/>
                          </a:solidFill>
                        </a:rPr>
                        <a:t>2</a:t>
                      </a:r>
                      <a:endParaRPr lang="en-US" sz="18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407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4640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3044267" cy="6845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Outcomes</a:t>
            </a:r>
            <a:r>
              <a:rPr lang="en" dirty="0" smtClean="0"/>
              <a:t/>
            </a:r>
            <a:br>
              <a:rPr lang="en" dirty="0" smtClean="0"/>
            </a:br>
            <a:endParaRPr dirty="0">
              <a:solidFill>
                <a:schemeClr val="dk1"/>
              </a:solidFill>
            </a:endParaRPr>
          </a:p>
        </p:txBody>
      </p:sp>
      <p:sp>
        <p:nvSpPr>
          <p:cNvPr id="149" name="Google Shape;149;p27"/>
          <p:cNvSpPr/>
          <p:nvPr/>
        </p:nvSpPr>
        <p:spPr>
          <a:xfrm>
            <a:off x="833100" y="1253814"/>
            <a:ext cx="679800" cy="679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Arya"/>
                <a:ea typeface="Arya"/>
                <a:cs typeface="Arya"/>
                <a:sym typeface="Arya"/>
              </a:rPr>
              <a:t>01</a:t>
            </a:r>
            <a:endParaRPr sz="2000">
              <a:solidFill>
                <a:schemeClr val="lt1"/>
              </a:solidFill>
              <a:latin typeface="Arya"/>
              <a:ea typeface="Arya"/>
              <a:cs typeface="Arya"/>
              <a:sym typeface="Arya"/>
            </a:endParaRPr>
          </a:p>
        </p:txBody>
      </p:sp>
      <p:sp>
        <p:nvSpPr>
          <p:cNvPr id="150" name="Google Shape;150;p27"/>
          <p:cNvSpPr txBox="1"/>
          <p:nvPr/>
        </p:nvSpPr>
        <p:spPr>
          <a:xfrm>
            <a:off x="1633828" y="1312523"/>
            <a:ext cx="6157782" cy="831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2000" b="1" dirty="0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rPr>
              <a:t>u</a:t>
            </a:r>
            <a:r>
              <a:rPr lang="en-US" sz="2000" b="1" dirty="0" smtClean="0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rPr>
              <a:t>se a </a:t>
            </a:r>
            <a:r>
              <a:rPr lang="en-US" sz="2400" b="1" dirty="0" smtClean="0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rPr>
              <a:t>Venn Diagram </a:t>
            </a:r>
            <a:r>
              <a:rPr lang="en-US" sz="2000" b="1" dirty="0" smtClean="0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rPr>
              <a:t>to list </a:t>
            </a:r>
            <a:r>
              <a:rPr lang="en-US" sz="2400" b="1" dirty="0" smtClean="0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rPr>
              <a:t>similarities</a:t>
            </a:r>
            <a:r>
              <a:rPr lang="en-US" sz="2000" b="1" dirty="0" smtClean="0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rPr>
              <a:t> and </a:t>
            </a:r>
            <a:r>
              <a:rPr lang="en-US" sz="2400" b="1" dirty="0" smtClean="0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rPr>
              <a:t>differences</a:t>
            </a:r>
            <a:r>
              <a:rPr lang="en-US" sz="2000" b="1" dirty="0" smtClean="0">
                <a:solidFill>
                  <a:schemeClr val="accent2"/>
                </a:solidFill>
                <a:latin typeface="Noto Sans"/>
                <a:ea typeface="Noto Sans"/>
                <a:cs typeface="Noto Sans"/>
                <a:sym typeface="Noto Sans"/>
              </a:rPr>
              <a:t> between two related things</a:t>
            </a:r>
            <a:endParaRPr lang="en-US" sz="2000" b="1" dirty="0">
              <a:solidFill>
                <a:schemeClr val="accent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51" name="Google Shape;151;p27"/>
          <p:cNvSpPr/>
          <p:nvPr/>
        </p:nvSpPr>
        <p:spPr>
          <a:xfrm>
            <a:off x="833100" y="2584718"/>
            <a:ext cx="679800" cy="679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Arya"/>
                <a:ea typeface="Arya"/>
                <a:cs typeface="Arya"/>
                <a:sym typeface="Arya"/>
              </a:rPr>
              <a:t>02</a:t>
            </a:r>
            <a:endParaRPr sz="2000">
              <a:solidFill>
                <a:schemeClr val="lt1"/>
              </a:solidFill>
              <a:latin typeface="Arya"/>
              <a:ea typeface="Arya"/>
              <a:cs typeface="Arya"/>
              <a:sym typeface="Arya"/>
            </a:endParaRPr>
          </a:p>
        </p:txBody>
      </p:sp>
      <p:sp>
        <p:nvSpPr>
          <p:cNvPr id="152" name="Google Shape;152;p27"/>
          <p:cNvSpPr txBox="1"/>
          <p:nvPr/>
        </p:nvSpPr>
        <p:spPr>
          <a:xfrm>
            <a:off x="1605108" y="2531514"/>
            <a:ext cx="6186502" cy="104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2000" b="1" dirty="0" smtClean="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rPr>
              <a:t>connect sentences using </a:t>
            </a:r>
            <a:r>
              <a:rPr lang="en-US" sz="2400" b="1" dirty="0" smtClean="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rPr>
              <a:t>linking words and phrases</a:t>
            </a:r>
            <a:r>
              <a:rPr lang="en-US" sz="2000" b="1" dirty="0" smtClean="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rPr>
              <a:t> that show similarities and contrast </a:t>
            </a:r>
            <a:endParaRPr lang="en-US" sz="2000" b="1" dirty="0">
              <a:solidFill>
                <a:schemeClr val="accen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cxnSp>
        <p:nvCxnSpPr>
          <p:cNvPr id="153" name="Google Shape;153;p27"/>
          <p:cNvCxnSpPr>
            <a:stCxn id="149" idx="4"/>
            <a:endCxn id="151" idx="0"/>
          </p:cNvCxnSpPr>
          <p:nvPr/>
        </p:nvCxnSpPr>
        <p:spPr>
          <a:xfrm>
            <a:off x="1173000" y="1933614"/>
            <a:ext cx="0" cy="651104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" name="Google Shape;154;p27"/>
          <p:cNvCxnSpPr>
            <a:stCxn id="151" idx="4"/>
          </p:cNvCxnSpPr>
          <p:nvPr/>
        </p:nvCxnSpPr>
        <p:spPr>
          <a:xfrm>
            <a:off x="1173000" y="3264518"/>
            <a:ext cx="0" cy="6972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5" name="Google Shape;155;p27"/>
          <p:cNvPicPr preferRelativeResize="0"/>
          <p:nvPr/>
        </p:nvPicPr>
        <p:blipFill rotWithShape="1">
          <a:blip r:embed="rId3">
            <a:alphaModFix/>
          </a:blip>
          <a:srcRect r="10096"/>
          <a:stretch/>
        </p:blipFill>
        <p:spPr>
          <a:xfrm>
            <a:off x="7791610" y="3675955"/>
            <a:ext cx="1748542" cy="1091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1975" y="35975"/>
            <a:ext cx="2624952" cy="174955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51;p27"/>
          <p:cNvSpPr/>
          <p:nvPr/>
        </p:nvSpPr>
        <p:spPr>
          <a:xfrm>
            <a:off x="833100" y="3881636"/>
            <a:ext cx="679800" cy="679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smtClean="0">
                <a:solidFill>
                  <a:schemeClr val="lt1"/>
                </a:solidFill>
                <a:latin typeface="Arya"/>
                <a:ea typeface="Arya"/>
                <a:cs typeface="Arya"/>
                <a:sym typeface="Arya"/>
              </a:rPr>
              <a:t>03</a:t>
            </a:r>
            <a:endParaRPr sz="2000" dirty="0">
              <a:solidFill>
                <a:schemeClr val="lt1"/>
              </a:solidFill>
              <a:latin typeface="Arya"/>
              <a:ea typeface="Arya"/>
              <a:cs typeface="Arya"/>
              <a:sym typeface="Ary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5108" y="3881636"/>
            <a:ext cx="60942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3"/>
                </a:solidFill>
              </a:rPr>
              <a:t>c</a:t>
            </a:r>
            <a:r>
              <a:rPr lang="en-US" sz="2000" b="1" dirty="0" smtClean="0">
                <a:solidFill>
                  <a:schemeClr val="accent3"/>
                </a:solidFill>
              </a:rPr>
              <a:t>ompose a compare and contrast essay following the </a:t>
            </a:r>
            <a:r>
              <a:rPr lang="en-US" sz="2400" b="1" dirty="0" smtClean="0">
                <a:solidFill>
                  <a:schemeClr val="accent3"/>
                </a:solidFill>
              </a:rPr>
              <a:t>outline </a:t>
            </a:r>
            <a:r>
              <a:rPr lang="en-US" sz="2000" b="1" dirty="0" smtClean="0">
                <a:solidFill>
                  <a:schemeClr val="accent3"/>
                </a:solidFill>
              </a:rPr>
              <a:t>an</a:t>
            </a:r>
            <a:r>
              <a:rPr lang="en-US" sz="2400" b="1" dirty="0" smtClean="0">
                <a:solidFill>
                  <a:schemeClr val="accent3"/>
                </a:solidFill>
              </a:rPr>
              <a:t> </a:t>
            </a:r>
            <a:r>
              <a:rPr lang="en-US" sz="2000" b="1" i="1" dirty="0" smtClean="0">
                <a:solidFill>
                  <a:schemeClr val="accent3"/>
                </a:solidFill>
              </a:rPr>
              <a:t>introduction , two body paragraphs, </a:t>
            </a:r>
            <a:r>
              <a:rPr lang="en-US" sz="2000" b="1" dirty="0" smtClean="0">
                <a:solidFill>
                  <a:schemeClr val="accent3"/>
                </a:solidFill>
              </a:rPr>
              <a:t>and a </a:t>
            </a:r>
            <a:r>
              <a:rPr lang="en-US" sz="2000" b="1" i="1" dirty="0" smtClean="0">
                <a:solidFill>
                  <a:schemeClr val="accent3"/>
                </a:solidFill>
              </a:rPr>
              <a:t>conclusion</a:t>
            </a:r>
            <a:endParaRPr lang="en-US" sz="1800" b="1" i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90775" y="1741645"/>
            <a:ext cx="4753225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99CC"/>
                </a:solidFill>
              </a:rPr>
              <a:t>f</a:t>
            </a:r>
            <a:r>
              <a:rPr lang="en-US" sz="2400" b="1" dirty="0" smtClean="0">
                <a:ln/>
                <a:solidFill>
                  <a:srgbClr val="FF99CC"/>
                </a:solidFill>
              </a:rPr>
              <a:t>iction </a:t>
            </a:r>
            <a:r>
              <a:rPr lang="en-US" sz="1600" b="1" dirty="0" smtClean="0">
                <a:ln/>
                <a:solidFill>
                  <a:srgbClr val="FF99CC"/>
                </a:solidFill>
              </a:rPr>
              <a:t>vs. </a:t>
            </a:r>
            <a:r>
              <a:rPr lang="en-US" sz="2400" b="1" dirty="0" smtClean="0">
                <a:ln/>
                <a:solidFill>
                  <a:srgbClr val="FF99CC"/>
                </a:solidFill>
              </a:rPr>
              <a:t>nonfiction</a:t>
            </a:r>
          </a:p>
          <a:p>
            <a:pPr algn="ctr"/>
            <a:r>
              <a:rPr lang="en-US" b="1" i="1" dirty="0" smtClean="0">
                <a:ln/>
                <a:solidFill>
                  <a:srgbClr val="FF99CC"/>
                </a:solidFill>
              </a:rPr>
              <a:t>purpose, content, writing style, imagination, audience</a:t>
            </a:r>
            <a:endParaRPr lang="en-US" b="1" i="1" dirty="0">
              <a:ln/>
              <a:solidFill>
                <a:srgbClr val="FF99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30808" y="3062743"/>
            <a:ext cx="415477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spc="50" dirty="0" smtClean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school </a:t>
            </a:r>
            <a:r>
              <a:rPr lang="en-US" sz="1600" b="1" spc="50" dirty="0" smtClean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vs. </a:t>
            </a:r>
            <a:r>
              <a:rPr lang="en-US" sz="2400" b="1" spc="50" dirty="0" smtClean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university</a:t>
            </a:r>
          </a:p>
          <a:p>
            <a:pPr algn="ctr"/>
            <a:r>
              <a:rPr lang="en-US" b="1" i="1" spc="50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</a:t>
            </a:r>
            <a:r>
              <a:rPr lang="en-US" b="1" i="1" spc="50" dirty="0" smtClean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urriculum , schedule, teaching style, class size, difficulty level, fees, activities, social environment, role of parents</a:t>
            </a:r>
            <a:endParaRPr lang="en-US" b="1" i="1" spc="50" dirty="0">
              <a:ln w="0"/>
              <a:solidFill>
                <a:schemeClr val="tx2">
                  <a:lumMod val="50000"/>
                  <a:lumOff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19054" y="802101"/>
            <a:ext cx="341563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f</a:t>
            </a:r>
            <a:r>
              <a:rPr lang="en-US" sz="2400" b="1" dirty="0" smtClean="0">
                <a:ln/>
                <a:solidFill>
                  <a:srgbClr val="0070C0"/>
                </a:solidFill>
              </a:rPr>
              <a:t>riends </a:t>
            </a:r>
            <a:r>
              <a:rPr lang="en-US" sz="1800" b="1" dirty="0" smtClean="0">
                <a:ln/>
                <a:solidFill>
                  <a:srgbClr val="0070C0"/>
                </a:solidFill>
              </a:rPr>
              <a:t>vs. </a:t>
            </a:r>
            <a:r>
              <a:rPr lang="en-US" sz="2400" b="1" dirty="0" smtClean="0">
                <a:ln/>
                <a:solidFill>
                  <a:srgbClr val="0070C0"/>
                </a:solidFill>
              </a:rPr>
              <a:t>siblings</a:t>
            </a:r>
          </a:p>
          <a:p>
            <a:pPr algn="ctr"/>
            <a:r>
              <a:rPr lang="en-US" b="1" i="1" dirty="0">
                <a:ln/>
                <a:solidFill>
                  <a:srgbClr val="0070C0"/>
                </a:solidFill>
              </a:rPr>
              <a:t>c</a:t>
            </a:r>
            <a:r>
              <a:rPr lang="en-US" b="1" i="1" dirty="0" smtClean="0">
                <a:ln/>
                <a:solidFill>
                  <a:srgbClr val="0070C0"/>
                </a:solidFill>
              </a:rPr>
              <a:t>hoice, conflicts, support, trust, activities, age gap</a:t>
            </a:r>
            <a:endParaRPr lang="en-US" b="1" i="1" dirty="0">
              <a:ln/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249" y="3416378"/>
            <a:ext cx="4924746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eading </a:t>
            </a:r>
            <a:r>
              <a:rPr lang="en-US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books</a:t>
            </a:r>
            <a:r>
              <a:rPr lang="en-US" sz="2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vs. </a:t>
            </a:r>
            <a:r>
              <a:rPr lang="en-US" sz="20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watching </a:t>
            </a:r>
            <a:r>
              <a:rPr lang="en-US" sz="2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movies</a:t>
            </a:r>
            <a:endParaRPr lang="en-US" sz="2000" b="1" cap="none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</a:t>
            </a:r>
            <a:r>
              <a:rPr lang="en-US" b="1" i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magination, time, details, sensory experience</a:t>
            </a:r>
            <a:endParaRPr lang="en-US" b="1" i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1935" y="2716315"/>
            <a:ext cx="4778873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spc="50" dirty="0" smtClean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cooking </a:t>
            </a:r>
            <a:r>
              <a:rPr lang="en-US" sz="2400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at </a:t>
            </a:r>
            <a:r>
              <a:rPr lang="en-US" sz="2400" b="1" spc="50" dirty="0" smtClean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home </a:t>
            </a:r>
            <a:r>
              <a:rPr lang="en-US" sz="1800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vs.</a:t>
            </a:r>
            <a:r>
              <a:rPr lang="en-US" sz="2400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400" b="1" spc="50" dirty="0" smtClean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eating out</a:t>
            </a:r>
            <a:endParaRPr lang="en-US" sz="2400" b="1" spc="50" dirty="0">
              <a:ln w="0"/>
              <a:solidFill>
                <a:schemeClr val="accent2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/>
            <a:r>
              <a:rPr lang="en-US" b="1" i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</a:t>
            </a:r>
            <a:r>
              <a:rPr lang="en-US" b="1" i="1" spc="50" dirty="0" smtClean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ost, time, health, variety, social experience </a:t>
            </a:r>
            <a:endParaRPr lang="en-US" b="1" i="1" spc="50" dirty="0">
              <a:ln w="0"/>
              <a:solidFill>
                <a:schemeClr val="accent2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8145" y="4187548"/>
            <a:ext cx="2657725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</a:t>
            </a:r>
            <a:r>
              <a:rPr lang="en-US" sz="2400" b="1" spc="50" dirty="0" smtClean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wo sports</a:t>
            </a:r>
          </a:p>
          <a:p>
            <a:pPr algn="ctr"/>
            <a:r>
              <a:rPr lang="en-US" b="1" i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</a:t>
            </a:r>
            <a:r>
              <a:rPr lang="en-US" b="1" i="1" cap="none" spc="50" dirty="0" smtClean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opularity, skills needed, equipment, rules </a:t>
            </a:r>
            <a:endParaRPr lang="en-US" b="1" i="1" cap="none" spc="50" dirty="0">
              <a:ln w="0"/>
              <a:solidFill>
                <a:schemeClr val="accent2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52111" y="2430230"/>
            <a:ext cx="4033475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chemeClr val="accent3"/>
                </a:solidFill>
              </a:rPr>
              <a:t>v</a:t>
            </a:r>
            <a:r>
              <a:rPr lang="en-US" sz="2400" b="1" dirty="0" smtClean="0">
                <a:ln/>
                <a:solidFill>
                  <a:schemeClr val="accent3"/>
                </a:solidFill>
              </a:rPr>
              <a:t>illage life </a:t>
            </a:r>
            <a:r>
              <a:rPr lang="en-US" sz="1600" b="1" dirty="0" smtClean="0">
                <a:ln/>
                <a:solidFill>
                  <a:schemeClr val="accent3"/>
                </a:solidFill>
              </a:rPr>
              <a:t>vs. </a:t>
            </a:r>
            <a:r>
              <a:rPr lang="en-US" sz="2400" b="1" dirty="0" smtClean="0">
                <a:ln/>
                <a:solidFill>
                  <a:schemeClr val="accent3"/>
                </a:solidFill>
              </a:rPr>
              <a:t>city life</a:t>
            </a:r>
          </a:p>
          <a:p>
            <a:pPr algn="ctr"/>
            <a:r>
              <a:rPr lang="en-US" b="1" i="1" dirty="0">
                <a:ln/>
                <a:solidFill>
                  <a:schemeClr val="accent3"/>
                </a:solidFill>
              </a:rPr>
              <a:t>e</a:t>
            </a:r>
            <a:r>
              <a:rPr lang="en-US" b="1" i="1" dirty="0" smtClean="0">
                <a:ln/>
                <a:solidFill>
                  <a:schemeClr val="accent3"/>
                </a:solidFill>
              </a:rPr>
              <a:t>nvironment, community, lifestyle, resources</a:t>
            </a:r>
            <a:endParaRPr lang="en-US" b="1" i="1" dirty="0">
              <a:ln/>
              <a:solidFill>
                <a:schemeClr val="accent3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25593" y="4132665"/>
            <a:ext cx="3248112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spc="50" dirty="0" smtClean="0">
                <a:ln w="0"/>
                <a:solidFill>
                  <a:srgbClr val="E15B6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Android</a:t>
            </a:r>
            <a:r>
              <a:rPr lang="en-US" sz="2400" b="1" cap="none" spc="50" dirty="0" smtClean="0">
                <a:ln w="0"/>
                <a:solidFill>
                  <a:srgbClr val="E15B6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1600" b="1" cap="none" spc="50" dirty="0" smtClean="0">
                <a:ln w="0"/>
                <a:solidFill>
                  <a:srgbClr val="E15B6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vs. </a:t>
            </a:r>
            <a:r>
              <a:rPr lang="en-US" sz="2400" b="1" cap="none" spc="50" dirty="0" smtClean="0">
                <a:ln w="0"/>
                <a:solidFill>
                  <a:srgbClr val="E15B6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IOS</a:t>
            </a:r>
          </a:p>
          <a:p>
            <a:pPr algn="ctr"/>
            <a:r>
              <a:rPr lang="en-US" b="1" i="1" spc="50" dirty="0">
                <a:ln w="0"/>
                <a:solidFill>
                  <a:srgbClr val="E15B6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</a:t>
            </a:r>
            <a:r>
              <a:rPr lang="en-US" b="1" i="1" spc="50" dirty="0" smtClean="0">
                <a:ln w="0"/>
                <a:solidFill>
                  <a:srgbClr val="E15B6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ustomization, cost, devices, applications, security, updates, </a:t>
            </a:r>
            <a:endParaRPr lang="en-US" b="1" i="1" cap="none" spc="50" dirty="0">
              <a:ln w="0"/>
              <a:solidFill>
                <a:srgbClr val="E15B6B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7065" y="1339231"/>
            <a:ext cx="4758034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spc="50" dirty="0">
                <a:ln w="0"/>
                <a:solidFill>
                  <a:srgbClr val="E15B6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</a:t>
            </a:r>
            <a:r>
              <a:rPr lang="en-US" sz="2400" b="1" spc="50" dirty="0" smtClean="0">
                <a:ln w="0"/>
                <a:solidFill>
                  <a:srgbClr val="E15B6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wo movies of the same genre</a:t>
            </a:r>
          </a:p>
          <a:p>
            <a:pPr algn="ctr"/>
            <a:r>
              <a:rPr lang="en-US" b="1" i="1" spc="50" dirty="0">
                <a:ln w="0"/>
                <a:solidFill>
                  <a:srgbClr val="E15B6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</a:t>
            </a:r>
            <a:r>
              <a:rPr lang="en-US" b="1" i="1" cap="none" spc="50" dirty="0" smtClean="0">
                <a:ln w="0"/>
                <a:solidFill>
                  <a:srgbClr val="E15B6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lot, characters, effects, audience</a:t>
            </a:r>
            <a:endParaRPr lang="en-US" b="1" i="1" cap="none" spc="50" dirty="0">
              <a:ln w="0"/>
              <a:solidFill>
                <a:srgbClr val="E15B6B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4256" y="2001746"/>
            <a:ext cx="4299575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spc="50" dirty="0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</a:t>
            </a:r>
            <a:r>
              <a:rPr lang="en-US" sz="2400" b="1" cap="none" spc="50" dirty="0" smtClean="0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wo social media platforms</a:t>
            </a:r>
          </a:p>
          <a:p>
            <a:pPr algn="ctr"/>
            <a:r>
              <a:rPr lang="en-US" b="1" i="1" spc="50" dirty="0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</a:t>
            </a:r>
            <a:r>
              <a:rPr lang="en-US" b="1" i="1" spc="50" dirty="0" smtClean="0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eatures, popularity, content, impact</a:t>
            </a:r>
            <a:endParaRPr lang="en-US" b="1" i="1" cap="none" spc="50" dirty="0">
              <a:ln w="0"/>
              <a:solidFill>
                <a:schemeClr val="accent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249" y="662985"/>
            <a:ext cx="6091732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spc="5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</a:t>
            </a:r>
            <a:r>
              <a:rPr lang="en-US" sz="2400" b="1" spc="50" dirty="0" smtClean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ublic schools </a:t>
            </a:r>
            <a:r>
              <a:rPr lang="en-US" sz="1600" b="1" cap="none" spc="50" dirty="0" smtClean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vs. </a:t>
            </a:r>
            <a:r>
              <a:rPr lang="en-US" sz="2400" b="1" cap="none" spc="50" dirty="0" smtClean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private schools</a:t>
            </a:r>
          </a:p>
          <a:p>
            <a:pPr algn="ctr"/>
            <a:r>
              <a:rPr lang="en-US" b="1" i="1" spc="5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</a:t>
            </a:r>
            <a:r>
              <a:rPr lang="en-US" b="1" i="1" spc="50" dirty="0" smtClean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ost, teaching methods, classroom size, facilities, opportunities </a:t>
            </a:r>
            <a:endParaRPr lang="en-US" b="1" i="1" cap="none" spc="50" dirty="0">
              <a:ln w="0"/>
              <a:solidFill>
                <a:schemeClr val="accent1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11887" y="74156"/>
            <a:ext cx="781396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i-sans-serif"/>
              </a:rPr>
              <a:t>Shopping Online vs. Shopping </a:t>
            </a:r>
            <a:r>
              <a:rPr lang="en-US" sz="2000" b="1" spc="50" dirty="0" smtClean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i-sans-serif"/>
              </a:rPr>
              <a:t>In-Store</a:t>
            </a:r>
          </a:p>
          <a:p>
            <a:pPr algn="ctr"/>
            <a:r>
              <a:rPr lang="en-US" b="1" i="1" spc="5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i-sans-serif"/>
              </a:rPr>
              <a:t>c</a:t>
            </a:r>
            <a:r>
              <a:rPr lang="en-US" b="1" i="1" spc="50" dirty="0" smtClean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i-sans-serif"/>
              </a:rPr>
              <a:t>onvenience, choices, experience, cost, trying products, service</a:t>
            </a:r>
            <a:endParaRPr lang="en-US" b="1" i="1" spc="50" dirty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ui-sans-serif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06082" y="4101273"/>
            <a:ext cx="341563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/>
                <a:solidFill>
                  <a:srgbClr val="FF99CC"/>
                </a:solidFill>
              </a:rPr>
              <a:t>two cultures</a:t>
            </a:r>
          </a:p>
          <a:p>
            <a:pPr algn="ctr"/>
            <a:r>
              <a:rPr lang="en-US" b="1" i="1" dirty="0" smtClean="0">
                <a:ln/>
                <a:solidFill>
                  <a:srgbClr val="FF99CC"/>
                </a:solidFill>
              </a:rPr>
              <a:t>traditions and customs, cuisine, values and beliefs, language </a:t>
            </a:r>
            <a:endParaRPr lang="en-US" b="1" i="1" dirty="0">
              <a:ln/>
              <a:solidFill>
                <a:srgbClr val="FF9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3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15" y="1288518"/>
            <a:ext cx="7552610" cy="37074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840" y="66550"/>
            <a:ext cx="9067160" cy="19697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Brainstorming and Planning</a:t>
            </a:r>
          </a:p>
          <a:p>
            <a:r>
              <a:rPr lang="en-US" sz="1600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Think </a:t>
            </a:r>
            <a:r>
              <a:rPr lang="en-US" sz="16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of two related things that have similarities and differences. </a:t>
            </a:r>
            <a:r>
              <a:rPr lang="en-US" sz="1600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List at least three similarities and three differences between the two subjects. Use </a:t>
            </a:r>
            <a:r>
              <a:rPr lang="en-US" sz="16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Venn Diagram to organize your ideas. </a:t>
            </a:r>
          </a:p>
          <a:p>
            <a:endParaRPr lang="en-US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محتوى 2"/>
          <p:cNvSpPr txBox="1">
            <a:spLocks/>
          </p:cNvSpPr>
          <p:nvPr/>
        </p:nvSpPr>
        <p:spPr>
          <a:xfrm>
            <a:off x="0" y="443650"/>
            <a:ext cx="9067160" cy="4542161"/>
          </a:xfrm>
          <a:prstGeom prst="rect">
            <a:avLst/>
          </a:prstGeom>
        </p:spPr>
        <p:txBody>
          <a:bodyPr vert="horz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None/>
              <a:tabLst/>
              <a:defRPr/>
            </a:pPr>
            <a:endParaRPr kumimoji="0" lang="en-US" sz="2000" b="1" i="0" u="none" strike="noStrike" kern="1200" normalizeH="0" baseline="0" noProof="0" dirty="0" smtClean="0">
              <a:ln/>
              <a:solidFill>
                <a:schemeClr val="accent3"/>
              </a:solidFill>
              <a:uLnTx/>
              <a:uFillTx/>
              <a:latin typeface="Arya" panose="020B0604020202020204" charset="0"/>
              <a:cs typeface="Arya" panose="020B0604020202020204" charset="0"/>
            </a:endParaRPr>
          </a:p>
          <a:p>
            <a:pPr marL="0" lvl="0" indent="0">
              <a:buClr>
                <a:srgbClr val="0BD0D9"/>
              </a:buClr>
              <a:buNone/>
              <a:defRPr/>
            </a:pPr>
            <a:r>
              <a:rPr lang="en-US" sz="2000" b="1" dirty="0" smtClean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     - </a:t>
            </a:r>
            <a:r>
              <a:rPr lang="en-US" sz="2000" b="1" kern="0" dirty="0" smtClean="0">
                <a:ln/>
                <a:solidFill>
                  <a:srgbClr val="8A8AB2"/>
                </a:solidFill>
                <a:latin typeface="Arya" panose="020B0604020202020204" charset="0"/>
                <a:cs typeface="Arya" panose="020B0604020202020204" charset="0"/>
              </a:rPr>
              <a:t>Begin your introduction with a </a:t>
            </a:r>
            <a:r>
              <a:rPr lang="en-US" sz="2000" b="1" kern="0" dirty="0">
                <a:ln/>
                <a:solidFill>
                  <a:srgbClr val="8A8AB2"/>
                </a:solidFill>
                <a:latin typeface="Arya" panose="020B0604020202020204" charset="0"/>
                <a:cs typeface="Arya" panose="020B0604020202020204" charset="0"/>
              </a:rPr>
              <a:t>“</a:t>
            </a:r>
            <a:r>
              <a:rPr lang="en-US" sz="2800" b="1" kern="0" dirty="0">
                <a:ln/>
                <a:solidFill>
                  <a:srgbClr val="E15B6B"/>
                </a:solidFill>
                <a:latin typeface="Arya" panose="020B0604020202020204" charset="0"/>
                <a:cs typeface="Arya" panose="020B0604020202020204" charset="0"/>
              </a:rPr>
              <a:t>grabber</a:t>
            </a:r>
            <a:r>
              <a:rPr lang="en-US" sz="2000" b="1" kern="0" dirty="0">
                <a:ln/>
                <a:solidFill>
                  <a:srgbClr val="8A8AB2"/>
                </a:solidFill>
                <a:latin typeface="Arya" panose="020B0604020202020204" charset="0"/>
                <a:cs typeface="Arya" panose="020B0604020202020204" charset="0"/>
              </a:rPr>
              <a:t>” for your first sentence, by asking a question or beginning in an interesting way that gets your reader interested right away. </a:t>
            </a:r>
            <a:endParaRPr lang="en-US" sz="2000" b="1" kern="0" dirty="0" smtClean="0">
              <a:ln/>
              <a:solidFill>
                <a:srgbClr val="8A8AB2"/>
              </a:solidFill>
              <a:latin typeface="Arya" panose="020B0604020202020204" charset="0"/>
              <a:cs typeface="Arya" panose="020B0604020202020204" charset="0"/>
            </a:endParaRPr>
          </a:p>
          <a:p>
            <a:pPr marL="0" lvl="0" indent="0">
              <a:buClr>
                <a:srgbClr val="0BD0D9"/>
              </a:buClr>
              <a:buNone/>
              <a:defRPr/>
            </a:pPr>
            <a:endParaRPr lang="en-US" sz="1400" b="1" dirty="0" smtClean="0">
              <a:ln/>
              <a:solidFill>
                <a:schemeClr val="accent2"/>
              </a:solidFill>
              <a:latin typeface="Arya" panose="020B0604020202020204" charset="0"/>
              <a:cs typeface="Arya" panose="020B0604020202020204" charset="0"/>
            </a:endParaRPr>
          </a:p>
          <a:p>
            <a:pPr marL="0" lvl="0" indent="0">
              <a:buClr>
                <a:srgbClr val="0BD0D9"/>
              </a:buClr>
              <a:buNone/>
              <a:defRPr/>
            </a:pPr>
            <a:r>
              <a:rPr lang="en-US" sz="2000" b="1" dirty="0" smtClean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    - </a:t>
            </a:r>
            <a:r>
              <a:rPr lang="en-US" sz="2400" b="1" dirty="0" smtClean="0">
                <a:ln/>
                <a:solidFill>
                  <a:srgbClr val="E15B6B"/>
                </a:solidFill>
                <a:latin typeface="Arya" panose="020B0604020202020204" charset="0"/>
                <a:cs typeface="Arya" panose="020B0604020202020204" charset="0"/>
              </a:rPr>
              <a:t>Introduce both topics </a:t>
            </a:r>
            <a:r>
              <a:rPr lang="en-US" sz="2000" b="1" dirty="0" smtClean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to the reader by briefly </a:t>
            </a:r>
            <a:r>
              <a:rPr lang="en-US" sz="2400" b="1" dirty="0" smtClean="0">
                <a:ln/>
                <a:solidFill>
                  <a:srgbClr val="E15B6B"/>
                </a:solidFill>
                <a:latin typeface="Arya" panose="020B0604020202020204" charset="0"/>
                <a:cs typeface="Arya" panose="020B0604020202020204" charset="0"/>
              </a:rPr>
              <a:t>summarizing</a:t>
            </a:r>
            <a:r>
              <a:rPr lang="en-US" sz="2000" b="1" dirty="0" smtClean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 each and  providing </a:t>
            </a:r>
            <a:r>
              <a:rPr lang="en-US" sz="2400" b="1" dirty="0">
                <a:ln/>
                <a:solidFill>
                  <a:srgbClr val="E15B6B"/>
                </a:solidFill>
                <a:latin typeface="Arya" panose="020B0604020202020204" charset="0"/>
                <a:cs typeface="Arya" panose="020B0604020202020204" charset="0"/>
              </a:rPr>
              <a:t>background</a:t>
            </a:r>
            <a:r>
              <a:rPr lang="en-US" sz="2000" b="1" dirty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 </a:t>
            </a:r>
            <a:r>
              <a:rPr lang="en-US" sz="2000" b="1" dirty="0" smtClean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context about the two. </a:t>
            </a:r>
          </a:p>
          <a:p>
            <a:pPr marL="0" lvl="0" indent="0">
              <a:buClr>
                <a:srgbClr val="0BD0D9"/>
              </a:buClr>
              <a:buNone/>
              <a:defRPr/>
            </a:pPr>
            <a:endParaRPr lang="en-US" sz="1400" b="1" dirty="0" smtClean="0">
              <a:ln/>
              <a:solidFill>
                <a:schemeClr val="accent2"/>
              </a:solidFill>
              <a:latin typeface="Arya" panose="020B0604020202020204" charset="0"/>
              <a:cs typeface="Arya" panose="020B0604020202020204" charset="0"/>
            </a:endParaRPr>
          </a:p>
          <a:p>
            <a:pPr lvl="0">
              <a:buClr>
                <a:srgbClr val="0BD0D9"/>
              </a:buClr>
              <a:buFontTx/>
              <a:buChar char="-"/>
              <a:defRPr/>
            </a:pPr>
            <a:r>
              <a:rPr lang="en-US" sz="2000" b="1" dirty="0" smtClean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End your introduction with </a:t>
            </a:r>
            <a:r>
              <a:rPr lang="en-US" sz="2000" b="1" dirty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a </a:t>
            </a:r>
            <a:r>
              <a:rPr lang="en-US" sz="2400" b="1" dirty="0">
                <a:ln/>
                <a:solidFill>
                  <a:srgbClr val="E15B6B"/>
                </a:solidFill>
                <a:latin typeface="Arya" panose="020B0604020202020204" charset="0"/>
                <a:cs typeface="Arya" panose="020B0604020202020204" charset="0"/>
              </a:rPr>
              <a:t>thesis </a:t>
            </a:r>
            <a:r>
              <a:rPr lang="en-US" sz="2400" b="1" dirty="0" smtClean="0">
                <a:ln/>
                <a:solidFill>
                  <a:srgbClr val="E15B6B"/>
                </a:solidFill>
                <a:latin typeface="Arya" panose="020B0604020202020204" charset="0"/>
                <a:cs typeface="Arya" panose="020B0604020202020204" charset="0"/>
              </a:rPr>
              <a:t>statement </a:t>
            </a:r>
            <a:r>
              <a:rPr lang="en-US" sz="2000" b="1" dirty="0" smtClean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that states the </a:t>
            </a:r>
            <a:r>
              <a:rPr lang="en-US" sz="2400" b="1" dirty="0" smtClean="0">
                <a:ln/>
                <a:solidFill>
                  <a:srgbClr val="E15B6B"/>
                </a:solidFill>
                <a:latin typeface="Arya" panose="020B0604020202020204" charset="0"/>
                <a:cs typeface="Arya" panose="020B0604020202020204" charset="0"/>
              </a:rPr>
              <a:t>purpose</a:t>
            </a:r>
            <a:r>
              <a:rPr lang="en-US" sz="2000" b="1" dirty="0" smtClean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 of writing the essay clearly. </a:t>
            </a:r>
            <a:r>
              <a:rPr lang="en-US" sz="2000" b="1" dirty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 </a:t>
            </a:r>
            <a:r>
              <a:rPr lang="en-US" sz="2000" b="1" dirty="0" smtClean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Your </a:t>
            </a:r>
            <a:r>
              <a:rPr lang="en-US" sz="2000" b="1" dirty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thesis statement should </a:t>
            </a:r>
            <a:r>
              <a:rPr lang="en-US" sz="2400" b="1" dirty="0" smtClean="0">
                <a:ln/>
                <a:solidFill>
                  <a:srgbClr val="E15B6B"/>
                </a:solidFill>
                <a:latin typeface="Arya" panose="020B0604020202020204" charset="0"/>
                <a:cs typeface="Arya" panose="020B0604020202020204" charset="0"/>
              </a:rPr>
              <a:t>name </a:t>
            </a:r>
            <a:r>
              <a:rPr lang="en-US" sz="2400" b="1" dirty="0">
                <a:ln/>
                <a:solidFill>
                  <a:srgbClr val="E15B6B"/>
                </a:solidFill>
                <a:latin typeface="Arya" panose="020B0604020202020204" charset="0"/>
                <a:cs typeface="Arya" panose="020B0604020202020204" charset="0"/>
              </a:rPr>
              <a:t>the two subjects</a:t>
            </a:r>
            <a:r>
              <a:rPr lang="en-US" sz="2400" b="1" dirty="0">
                <a:ln/>
                <a:solidFill>
                  <a:schemeClr val="bg2"/>
                </a:solidFill>
                <a:latin typeface="Arya" panose="020B0604020202020204" charset="0"/>
                <a:cs typeface="Arya" panose="020B0604020202020204" charset="0"/>
              </a:rPr>
              <a:t> </a:t>
            </a:r>
            <a:r>
              <a:rPr lang="en-US" sz="2000" b="1" dirty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and state that </a:t>
            </a:r>
            <a:r>
              <a:rPr lang="en-US" sz="2000" b="1" dirty="0" smtClean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they</a:t>
            </a:r>
            <a:r>
              <a:rPr lang="en-US" sz="2400" b="1" dirty="0" smtClean="0">
                <a:ln/>
                <a:solidFill>
                  <a:srgbClr val="E15B6B"/>
                </a:solidFill>
                <a:latin typeface="Arya" panose="020B0604020202020204" charset="0"/>
                <a:cs typeface="Arya" panose="020B0604020202020204" charset="0"/>
              </a:rPr>
              <a:t> </a:t>
            </a:r>
            <a:r>
              <a:rPr lang="en-US" sz="2400" b="1" dirty="0">
                <a:ln/>
                <a:solidFill>
                  <a:srgbClr val="E15B6B"/>
                </a:solidFill>
                <a:latin typeface="Arya" panose="020B0604020202020204" charset="0"/>
                <a:cs typeface="Arya" panose="020B0604020202020204" charset="0"/>
              </a:rPr>
              <a:t>have many important (or interesting) similarities and differences</a:t>
            </a:r>
            <a:r>
              <a:rPr lang="en-US" sz="2400" b="1" dirty="0" smtClean="0">
                <a:ln/>
                <a:solidFill>
                  <a:srgbClr val="E15B6B"/>
                </a:solidFill>
                <a:latin typeface="Arya" panose="020B0604020202020204" charset="0"/>
                <a:cs typeface="Arya" panose="020B0604020202020204" charset="0"/>
              </a:rPr>
              <a:t> </a:t>
            </a:r>
            <a:r>
              <a:rPr lang="en-US" sz="2000" b="1" dirty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+ Include </a:t>
            </a:r>
            <a:r>
              <a:rPr lang="en-US" sz="2400" b="1" dirty="0">
                <a:ln/>
                <a:solidFill>
                  <a:srgbClr val="E15B6B"/>
                </a:solidFill>
                <a:latin typeface="Arya" panose="020B0604020202020204" charset="0"/>
                <a:cs typeface="Arya" panose="020B0604020202020204" charset="0"/>
              </a:rPr>
              <a:t>three </a:t>
            </a:r>
            <a:r>
              <a:rPr lang="en-US" sz="2400" b="1" dirty="0" smtClean="0">
                <a:ln/>
                <a:solidFill>
                  <a:srgbClr val="E15B6B"/>
                </a:solidFill>
                <a:latin typeface="Arya" panose="020B0604020202020204" charset="0"/>
                <a:cs typeface="Arya" panose="020B0604020202020204" charset="0"/>
              </a:rPr>
              <a:t>points </a:t>
            </a:r>
            <a:r>
              <a:rPr lang="en-US" sz="2400" b="1" dirty="0">
                <a:ln/>
                <a:solidFill>
                  <a:srgbClr val="E15B6B"/>
                </a:solidFill>
                <a:latin typeface="Arya" panose="020B0604020202020204" charset="0"/>
                <a:cs typeface="Arya" panose="020B0604020202020204" charset="0"/>
              </a:rPr>
              <a:t>of</a:t>
            </a:r>
            <a:r>
              <a:rPr lang="en-US" sz="2000" b="1" dirty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 </a:t>
            </a:r>
            <a:r>
              <a:rPr lang="en-US" sz="2400" b="1" dirty="0">
                <a:ln/>
                <a:solidFill>
                  <a:srgbClr val="E15B6B"/>
                </a:solidFill>
                <a:latin typeface="Arya" panose="020B0604020202020204" charset="0"/>
                <a:cs typeface="Arya" panose="020B0604020202020204" charset="0"/>
              </a:rPr>
              <a:t>comparison</a:t>
            </a:r>
            <a:r>
              <a:rPr lang="en-US" sz="2000" b="1" dirty="0">
                <a:ln/>
                <a:solidFill>
                  <a:schemeClr val="accent2"/>
                </a:solidFill>
                <a:latin typeface="Arya" panose="020B0604020202020204" charset="0"/>
                <a:cs typeface="Arya" panose="020B0604020202020204" charset="0"/>
              </a:rPr>
              <a:t>.</a:t>
            </a:r>
            <a:r>
              <a:rPr lang="en-US" sz="2400" b="1" dirty="0">
                <a:ln/>
                <a:solidFill>
                  <a:schemeClr val="bg2"/>
                </a:solidFill>
                <a:latin typeface="Arya" panose="020B0604020202020204" charset="0"/>
                <a:cs typeface="Arya" panose="020B0604020202020204" charset="0"/>
              </a:rPr>
              <a:t> </a:t>
            </a:r>
            <a:endParaRPr lang="en-US" sz="2000" b="1" dirty="0">
              <a:ln/>
              <a:solidFill>
                <a:schemeClr val="bg2"/>
              </a:solidFill>
              <a:latin typeface="Arya" panose="020B0604020202020204" charset="0"/>
              <a:cs typeface="Arya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None/>
              <a:tabLst/>
              <a:defRPr/>
            </a:pPr>
            <a:r>
              <a:rPr kumimoji="0" lang="en-US" sz="2000" b="1" i="0" u="none" strike="noStrike" kern="1200" normalizeH="0" baseline="0" noProof="0" dirty="0" smtClean="0">
                <a:ln/>
                <a:solidFill>
                  <a:schemeClr val="accent1"/>
                </a:solidFill>
                <a:uLnTx/>
                <a:uFillTx/>
                <a:latin typeface="Arya" panose="020B0604020202020204" charset="0"/>
                <a:cs typeface="Arya" panose="020B0604020202020204" charset="0"/>
              </a:rPr>
              <a:t> </a:t>
            </a:r>
            <a:endParaRPr kumimoji="0" lang="en-US" sz="2000" b="1" i="0" u="none" strike="noStrike" kern="1200" normalizeH="0" baseline="0" noProof="0" dirty="0">
              <a:ln/>
              <a:solidFill>
                <a:schemeClr val="accent1"/>
              </a:solidFill>
              <a:uLnTx/>
              <a:uFillTx/>
              <a:latin typeface="Arya" panose="020B0604020202020204" charset="0"/>
              <a:cs typeface="Arya" panose="020B06040202020202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58759"/>
            <a:ext cx="906716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Drafting the Introduction (first paragraph)</a:t>
            </a:r>
          </a:p>
          <a:p>
            <a:endParaRPr lang="en-US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342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محتوى 2"/>
          <p:cNvSpPr txBox="1">
            <a:spLocks/>
          </p:cNvSpPr>
          <p:nvPr/>
        </p:nvSpPr>
        <p:spPr>
          <a:xfrm>
            <a:off x="0" y="783771"/>
            <a:ext cx="9067160" cy="4118642"/>
          </a:xfrm>
          <a:prstGeom prst="rect">
            <a:avLst/>
          </a:prstGeom>
        </p:spPr>
        <p:txBody>
          <a:bodyPr vert="horz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None/>
              <a:tabLst/>
              <a:defRPr/>
            </a:pPr>
            <a:endParaRPr kumimoji="0" lang="en-US" sz="2000" b="1" i="0" u="none" strike="noStrike" kern="1200" normalizeH="0" baseline="0" noProof="0" dirty="0" smtClean="0">
              <a:ln/>
              <a:solidFill>
                <a:schemeClr val="accent3"/>
              </a:solidFill>
              <a:uLnTx/>
              <a:uFillTx/>
              <a:latin typeface="Arya" panose="020B0604020202020204" charset="0"/>
              <a:cs typeface="Arya" panose="020B06040202020202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8205" y="42987"/>
            <a:ext cx="849854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rgbClr val="E15B6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Examples of Introductions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84523" y="794987"/>
            <a:ext cx="8813587" cy="31239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200" b="1" dirty="0">
                <a:ln/>
                <a:solidFill>
                  <a:schemeClr val="accent3"/>
                </a:solidFill>
              </a:rPr>
              <a:t> </a:t>
            </a:r>
            <a:r>
              <a:rPr lang="en-US" sz="1200" b="1" dirty="0" smtClean="0">
                <a:ln/>
                <a:solidFill>
                  <a:schemeClr val="accent3"/>
                </a:solidFill>
              </a:rPr>
              <a:t>     </a:t>
            </a:r>
            <a:r>
              <a:rPr lang="en-US" sz="1800" b="1" dirty="0" smtClean="0">
                <a:ln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Shopping </a:t>
            </a:r>
            <a:r>
              <a:rPr lang="en-US" sz="1800" b="1" dirty="0">
                <a:ln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online </a:t>
            </a:r>
            <a:r>
              <a:rPr lang="en-US" sz="1600" b="1" dirty="0">
                <a:ln/>
                <a:solidFill>
                  <a:schemeClr val="accent3"/>
                </a:solidFill>
              </a:rPr>
              <a:t>lets customers browse and purchase products through digital platforms</a:t>
            </a:r>
            <a:r>
              <a:rPr lang="en-US" sz="1600" b="1" u="sng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while </a:t>
            </a:r>
            <a:r>
              <a:rPr lang="en-US" sz="1800" b="1" dirty="0">
                <a:ln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shopping in-store </a:t>
            </a:r>
            <a:r>
              <a:rPr lang="en-US" sz="1600" b="1" dirty="0">
                <a:ln/>
                <a:solidFill>
                  <a:schemeClr val="accent3"/>
                </a:solidFill>
              </a:rPr>
              <a:t>involves visiting physical shops to buy items. Both methods are widely used by consumers today. </a:t>
            </a:r>
            <a:r>
              <a:rPr lang="en-US" sz="1800" b="1" u="sng" dirty="0">
                <a:ln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essay will examine the similarities and differences between shopping online and shopping In-store in terms of </a:t>
            </a:r>
            <a:r>
              <a:rPr lang="en-US" sz="1800" b="1" u="sng" dirty="0">
                <a:ln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convenience</a:t>
            </a:r>
            <a:r>
              <a:rPr lang="en-US" sz="1800" b="1" u="sng" dirty="0">
                <a:ln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800" b="1" u="sng" dirty="0">
                <a:ln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</a:t>
            </a:r>
            <a:r>
              <a:rPr lang="en-US" sz="1800" b="1" u="sng" dirty="0">
                <a:ln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</a:t>
            </a:r>
            <a:r>
              <a:rPr lang="en-US" sz="1800" b="1" u="sng" dirty="0">
                <a:ln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customer service</a:t>
            </a:r>
            <a:r>
              <a:rPr lang="en-US" sz="1800" b="1" u="sng" dirty="0" smtClean="0">
                <a:ln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en-US" sz="1600" b="1" dirty="0">
              <a:ln/>
              <a:solidFill>
                <a:schemeClr val="accent3"/>
              </a:solidFill>
            </a:endParaRPr>
          </a:p>
          <a:p>
            <a:endParaRPr lang="en-US" sz="300" b="1" dirty="0" smtClean="0">
              <a:ln/>
              <a:solidFill>
                <a:schemeClr val="accent3"/>
              </a:solidFill>
            </a:endParaRPr>
          </a:p>
          <a:p>
            <a:endParaRPr lang="en-US" sz="1600" b="1" dirty="0">
              <a:ln/>
              <a:solidFill>
                <a:schemeClr val="accent3"/>
              </a:solidFill>
            </a:endParaRPr>
          </a:p>
          <a:p>
            <a:r>
              <a:rPr lang="en-US" sz="1600" b="1" dirty="0" smtClean="0">
                <a:ln/>
                <a:solidFill>
                  <a:schemeClr val="accent3"/>
                </a:solidFill>
              </a:rPr>
              <a:t>     </a:t>
            </a:r>
            <a:r>
              <a:rPr lang="en-US" sz="1800" b="1" dirty="0">
                <a:ln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Friends</a:t>
            </a:r>
            <a:r>
              <a:rPr lang="en-US" sz="1600" b="1" dirty="0">
                <a:ln/>
                <a:solidFill>
                  <a:schemeClr val="accent3"/>
                </a:solidFill>
              </a:rPr>
              <a:t> are people we choose to connect with</a:t>
            </a:r>
            <a:r>
              <a:rPr lang="en-US" sz="1600" b="1" u="sng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while </a:t>
            </a:r>
            <a:r>
              <a:rPr lang="en-US" sz="1800" b="1" dirty="0">
                <a:ln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siblings</a:t>
            </a:r>
            <a:r>
              <a:rPr lang="en-US" sz="1600" b="1" dirty="0">
                <a:ln/>
                <a:solidFill>
                  <a:schemeClr val="accent3"/>
                </a:solidFill>
              </a:rPr>
              <a:t> are family members we grow up alongside. Both relationships can strongly influence a person’s life. </a:t>
            </a:r>
            <a:r>
              <a:rPr lang="en-US" sz="1800" b="1" u="sng" dirty="0">
                <a:ln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essay will compare and contrast friends and siblings in </a:t>
            </a:r>
            <a:r>
              <a:rPr lang="en-US" sz="1800" b="1" u="sng" dirty="0">
                <a:ln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emotional support</a:t>
            </a:r>
            <a:r>
              <a:rPr lang="en-US" sz="1800" b="1" u="sng" dirty="0">
                <a:ln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800" b="1" u="sng" dirty="0">
                <a:ln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</a:t>
            </a:r>
            <a:r>
              <a:rPr lang="en-US" sz="1800" b="1" u="sng" dirty="0">
                <a:ln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</a:t>
            </a:r>
            <a:r>
              <a:rPr lang="en-US" sz="1800" b="1" u="sng" dirty="0">
                <a:ln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shared experiences</a:t>
            </a:r>
            <a:r>
              <a:rPr lang="en-US" sz="1600" b="1" dirty="0">
                <a:ln/>
                <a:solidFill>
                  <a:schemeClr val="accent3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120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15260" y="204864"/>
            <a:ext cx="9128631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E15B6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3200" dirty="0" smtClean="0">
                <a:ln w="0"/>
                <a:solidFill>
                  <a:srgbClr val="E15B6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Write </a:t>
            </a:r>
            <a:r>
              <a:rPr lang="en-US" sz="3200" dirty="0">
                <a:ln w="0"/>
                <a:solidFill>
                  <a:srgbClr val="E15B6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</a:t>
            </a:r>
            <a:r>
              <a:rPr lang="en-US" sz="3600" dirty="0">
                <a:ln w="0"/>
                <a:solidFill>
                  <a:srgbClr val="E15B6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first body paragraph </a:t>
            </a:r>
            <a:r>
              <a:rPr lang="en-US" sz="3200" dirty="0">
                <a:ln w="0"/>
                <a:solidFill>
                  <a:srgbClr val="E15B6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discussing the </a:t>
            </a:r>
            <a:r>
              <a:rPr lang="en-US" sz="4000" u="sng" dirty="0">
                <a:ln w="0"/>
                <a:solidFill>
                  <a:srgbClr val="E15B6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similarities</a:t>
            </a:r>
            <a:r>
              <a:rPr lang="en-US" sz="3200" dirty="0">
                <a:ln w="0"/>
                <a:solidFill>
                  <a:srgbClr val="E15B6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between the two subjects</a:t>
            </a:r>
            <a:r>
              <a:rPr lang="en-US" sz="3200" dirty="0" smtClean="0">
                <a:ln w="0"/>
                <a:solidFill>
                  <a:srgbClr val="E15B6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  <a:p>
            <a:pPr algn="ctr"/>
            <a:endParaRPr lang="en-US" sz="1600" dirty="0" smtClean="0">
              <a:ln w="0"/>
              <a:solidFill>
                <a:srgbClr val="E15B6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800" i="1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Your points should be backed up with </a:t>
            </a:r>
            <a:r>
              <a:rPr lang="en-US" sz="2800" i="1" u="sng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evidence</a:t>
            </a:r>
            <a:r>
              <a:rPr lang="en-US" sz="2800" i="1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  <a:r>
              <a:rPr lang="en-US" sz="2800" i="1" u="sng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facts</a:t>
            </a:r>
            <a:r>
              <a:rPr lang="en-US" sz="2800" i="1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en-US" sz="2800" i="1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000" u="sng" dirty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Transitional Words showing Comparison:</a:t>
            </a:r>
          </a:p>
          <a:p>
            <a:pPr algn="ctr"/>
            <a:endParaRPr lang="en-US" sz="2000" dirty="0">
              <a:ln w="0"/>
              <a:solidFill>
                <a:schemeClr val="bg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2000" b="1" i="1" dirty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 comparison    </a:t>
            </a:r>
            <a:r>
              <a:rPr lang="en-US" sz="2000" b="1" i="1" dirty="0" smtClean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</a:t>
            </a:r>
            <a:r>
              <a:rPr lang="en-US" sz="2000" b="1" i="1" dirty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 the same way  </a:t>
            </a:r>
            <a:r>
              <a:rPr lang="en-US" sz="2000" b="1" i="1" dirty="0" smtClean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</a:t>
            </a:r>
            <a:r>
              <a:rPr lang="en-US" sz="2000" b="1" i="1" dirty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comparably    </a:t>
            </a:r>
            <a:r>
              <a:rPr lang="en-US" sz="2000" b="1" i="1" dirty="0" smtClean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</a:t>
            </a:r>
            <a:r>
              <a:rPr lang="en-US" sz="2000" b="1" i="1" dirty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equally</a:t>
            </a:r>
          </a:p>
          <a:p>
            <a:pPr algn="ctr">
              <a:lnSpc>
                <a:spcPct val="150000"/>
              </a:lnSpc>
            </a:pPr>
            <a:r>
              <a:rPr lang="en-US" sz="2000" b="1" i="1" dirty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equivalently    </a:t>
            </a:r>
            <a:r>
              <a:rPr lang="en-US" sz="2000" b="1" i="1" dirty="0" smtClean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</a:t>
            </a:r>
            <a:r>
              <a:rPr lang="en-US" sz="2000" b="1" i="1" dirty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 a similar manner </a:t>
            </a:r>
            <a:r>
              <a:rPr lang="en-US" sz="2000" b="1" i="1" dirty="0" smtClean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</a:t>
            </a:r>
            <a:r>
              <a:rPr lang="en-US" sz="2000" b="1" i="1" dirty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likewise    </a:t>
            </a:r>
            <a:r>
              <a:rPr lang="en-US" sz="2000" b="1" i="1" dirty="0" smtClean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</a:t>
            </a:r>
            <a:r>
              <a:rPr lang="en-US" sz="2000" b="1" i="1" dirty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similarly</a:t>
            </a:r>
          </a:p>
          <a:p>
            <a:pPr algn="ctr">
              <a:lnSpc>
                <a:spcPct val="150000"/>
              </a:lnSpc>
            </a:pPr>
            <a:r>
              <a:rPr lang="en-US" sz="2000" b="1" i="1" dirty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moreover    </a:t>
            </a:r>
            <a:r>
              <a:rPr lang="en-US" sz="2000" b="1" i="1" dirty="0" smtClean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</a:t>
            </a:r>
            <a:r>
              <a:rPr lang="en-US" sz="2000" b="1" i="1" dirty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 the same way   </a:t>
            </a:r>
            <a:r>
              <a:rPr lang="en-US" sz="2000" b="1" i="1" dirty="0" smtClean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</a:t>
            </a:r>
            <a:r>
              <a:rPr lang="en-US" sz="2000" b="1" i="1" dirty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too   </a:t>
            </a:r>
            <a:r>
              <a:rPr lang="en-US" sz="2000" b="1" i="1" dirty="0" smtClean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</a:t>
            </a:r>
            <a:r>
              <a:rPr lang="en-US" sz="2000" b="1" i="1" dirty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both  </a:t>
            </a:r>
            <a:r>
              <a:rPr lang="en-US" sz="2000" b="1" i="1" dirty="0" smtClean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alike            </a:t>
            </a:r>
            <a:r>
              <a:rPr lang="en-US" sz="2000" b="1" i="1" dirty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have in common </a:t>
            </a:r>
            <a:r>
              <a:rPr lang="en-US" sz="2000" b="1" i="1" dirty="0" smtClean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</a:t>
            </a:r>
            <a:r>
              <a:rPr lang="en-US" sz="2000" b="1" i="1" dirty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 well </a:t>
            </a:r>
            <a:r>
              <a:rPr lang="en-US" sz="2000" b="1" i="1" dirty="0" smtClean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          just like        not only…but also </a:t>
            </a:r>
            <a:endParaRPr lang="en-US" sz="2000" b="1" i="1" dirty="0">
              <a:ln w="0"/>
              <a:solidFill>
                <a:schemeClr val="bg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en-US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23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5442" y="0"/>
            <a:ext cx="6531429" cy="307360"/>
          </a:xfrm>
        </p:spPr>
        <p:txBody>
          <a:bodyPr/>
          <a:lstStyle/>
          <a:p>
            <a:r>
              <a:rPr lang="en-US" sz="2800" dirty="0" smtClean="0"/>
              <a:t>Examples of </a:t>
            </a:r>
            <a:r>
              <a:rPr lang="en-US" sz="3200" dirty="0" smtClean="0">
                <a:solidFill>
                  <a:schemeClr val="accent2"/>
                </a:solidFill>
              </a:rPr>
              <a:t>Comparison</a:t>
            </a:r>
            <a:r>
              <a:rPr lang="en-US" sz="2800" dirty="0" smtClean="0"/>
              <a:t> Paragraphs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8927" y="596083"/>
            <a:ext cx="8686132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</a:t>
            </a:r>
            <a:r>
              <a:rPr lang="en-US" dirty="0"/>
              <a:t>Reading </a:t>
            </a:r>
            <a:r>
              <a:rPr lang="en-US" dirty="0" smtClean="0"/>
              <a:t>books </a:t>
            </a:r>
            <a:r>
              <a:rPr lang="en-US" dirty="0"/>
              <a:t>and </a:t>
            </a:r>
            <a:r>
              <a:rPr lang="en-US" dirty="0" smtClean="0"/>
              <a:t>watching movies </a:t>
            </a:r>
            <a:r>
              <a:rPr lang="en-US" sz="1600" b="1" u="sng" dirty="0" smtClean="0">
                <a:solidFill>
                  <a:schemeClr val="accent1"/>
                </a:solidFill>
              </a:rPr>
              <a:t>have several things in common</a:t>
            </a:r>
            <a:r>
              <a:rPr lang="en-US" dirty="0" smtClean="0"/>
              <a:t>. </a:t>
            </a:r>
            <a:r>
              <a:rPr lang="en-US" sz="1600" b="1" u="sng" dirty="0" smtClean="0">
                <a:solidFill>
                  <a:schemeClr val="accent1"/>
                </a:solidFill>
              </a:rPr>
              <a:t>First</a:t>
            </a:r>
            <a:r>
              <a:rPr lang="en-US" dirty="0" smtClean="0"/>
              <a:t>, they </a:t>
            </a:r>
            <a:r>
              <a:rPr lang="en-US" sz="1600" b="1" u="sng" dirty="0" smtClean="0">
                <a:solidFill>
                  <a:schemeClr val="accent1"/>
                </a:solidFill>
              </a:rPr>
              <a:t>both</a:t>
            </a:r>
            <a:r>
              <a:rPr lang="en-US" dirty="0" smtClean="0"/>
              <a:t> </a:t>
            </a:r>
            <a:r>
              <a:rPr lang="en-US" dirty="0"/>
              <a:t>share the goal of </a:t>
            </a:r>
            <a:r>
              <a:rPr lang="en-US" sz="1600" b="1" i="1" dirty="0">
                <a:solidFill>
                  <a:schemeClr val="bg2">
                    <a:lumMod val="75000"/>
                  </a:schemeClr>
                </a:solidFill>
              </a:rPr>
              <a:t>telling meaningful stories </a:t>
            </a:r>
            <a:r>
              <a:rPr lang="en-US" dirty="0"/>
              <a:t>that capture the audience’s attention. </a:t>
            </a:r>
            <a:r>
              <a:rPr lang="en-US" sz="1600" b="1" u="sng" dirty="0" smtClean="0">
                <a:solidFill>
                  <a:schemeClr val="accent1"/>
                </a:solidFill>
              </a:rPr>
              <a:t>For example, </a:t>
            </a:r>
            <a:r>
              <a:rPr lang="en-US" dirty="0" smtClean="0"/>
              <a:t>each </a:t>
            </a:r>
            <a:r>
              <a:rPr lang="en-US" dirty="0"/>
              <a:t>presents characters, settings, and events that help people explore ideas and emotions. </a:t>
            </a:r>
            <a:r>
              <a:rPr lang="en-US" sz="1600" b="1" u="sng" dirty="0" smtClean="0">
                <a:solidFill>
                  <a:schemeClr val="accent1"/>
                </a:solidFill>
              </a:rPr>
              <a:t>A second way in which </a:t>
            </a:r>
            <a:r>
              <a:rPr lang="en-US" dirty="0" smtClean="0">
                <a:solidFill>
                  <a:schemeClr val="tx1"/>
                </a:solidFill>
              </a:rPr>
              <a:t>reading books </a:t>
            </a:r>
            <a:r>
              <a:rPr lang="en-US" sz="1600" b="1" u="sng" dirty="0" smtClean="0">
                <a:solidFill>
                  <a:schemeClr val="accent1"/>
                </a:solidFill>
              </a:rPr>
              <a:t>and </a:t>
            </a:r>
            <a:r>
              <a:rPr lang="en-US" dirty="0" smtClean="0">
                <a:solidFill>
                  <a:schemeClr val="tx1"/>
                </a:solidFill>
              </a:rPr>
              <a:t>watching movies </a:t>
            </a:r>
            <a:r>
              <a:rPr lang="en-US" sz="1600" b="1" u="sng" dirty="0" smtClean="0">
                <a:solidFill>
                  <a:schemeClr val="accent1"/>
                </a:solidFill>
              </a:rPr>
              <a:t>are similar is that they both </a:t>
            </a:r>
            <a:r>
              <a:rPr lang="en-US" dirty="0" smtClean="0"/>
              <a:t>allow </a:t>
            </a:r>
            <a:r>
              <a:rPr lang="en-US" dirty="0"/>
              <a:t>audiences to </a:t>
            </a:r>
            <a:r>
              <a:rPr lang="en-US" sz="1600" b="1" i="1" dirty="0">
                <a:solidFill>
                  <a:schemeClr val="bg2">
                    <a:lumMod val="75000"/>
                  </a:schemeClr>
                </a:solidFill>
              </a:rPr>
              <a:t>learn new information</a:t>
            </a:r>
            <a:r>
              <a:rPr lang="en-US" b="1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dirty="0"/>
              <a:t>and understand different perspectives. </a:t>
            </a:r>
            <a:r>
              <a:rPr lang="en-US" sz="1600" b="1" u="sng" dirty="0" smtClean="0">
                <a:solidFill>
                  <a:schemeClr val="accent1"/>
                </a:solidFill>
              </a:rPr>
              <a:t>Finally</a:t>
            </a:r>
            <a:r>
              <a:rPr lang="en-US" dirty="0" smtClean="0"/>
              <a:t>, reading books </a:t>
            </a:r>
            <a:r>
              <a:rPr lang="en-US" dirty="0"/>
              <a:t>and </a:t>
            </a:r>
            <a:r>
              <a:rPr lang="en-US" dirty="0" smtClean="0"/>
              <a:t>watching movies </a:t>
            </a:r>
            <a:r>
              <a:rPr lang="en-US" sz="1600" b="1" i="1" dirty="0" smtClean="0">
                <a:solidFill>
                  <a:schemeClr val="bg2">
                    <a:lumMod val="75000"/>
                  </a:schemeClr>
                </a:solidFill>
              </a:rPr>
              <a:t>offer </a:t>
            </a:r>
            <a:r>
              <a:rPr lang="en-US" sz="1600" b="1" i="1" dirty="0">
                <a:solidFill>
                  <a:schemeClr val="bg2">
                    <a:lumMod val="75000"/>
                  </a:schemeClr>
                </a:solidFill>
              </a:rPr>
              <a:t>entertainment </a:t>
            </a:r>
            <a:r>
              <a:rPr lang="en-US" dirty="0"/>
              <a:t>by giving people a break from daily routines and inviting them into another world. </a:t>
            </a:r>
            <a:endParaRPr lang="en-US" sz="1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8927" y="3031923"/>
            <a:ext cx="8686132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</a:t>
            </a:r>
            <a:r>
              <a:rPr lang="en-US" sz="1600" b="1" u="sng" dirty="0" smtClean="0">
                <a:solidFill>
                  <a:schemeClr val="accent1"/>
                </a:solidFill>
              </a:rPr>
              <a:t>To begin with the similarities</a:t>
            </a:r>
            <a:r>
              <a:rPr lang="en-US" sz="1600" dirty="0" smtClean="0">
                <a:solidFill>
                  <a:schemeClr val="accent1"/>
                </a:solidFill>
              </a:rPr>
              <a:t>, </a:t>
            </a:r>
            <a:r>
              <a:rPr lang="en-US" dirty="0" smtClean="0"/>
              <a:t>school </a:t>
            </a:r>
            <a:r>
              <a:rPr lang="en-US" dirty="0"/>
              <a:t>and </a:t>
            </a:r>
            <a:r>
              <a:rPr lang="en-US" dirty="0" smtClean="0"/>
              <a:t>university </a:t>
            </a:r>
            <a:r>
              <a:rPr lang="en-US" sz="1600" b="1" u="sng" dirty="0">
                <a:solidFill>
                  <a:schemeClr val="accent1"/>
                </a:solidFill>
              </a:rPr>
              <a:t>both</a:t>
            </a:r>
            <a:r>
              <a:rPr lang="en-US" dirty="0"/>
              <a:t> serve the important purpose of </a:t>
            </a:r>
            <a:r>
              <a:rPr lang="en-US" sz="1600" b="1" i="1" dirty="0">
                <a:solidFill>
                  <a:schemeClr val="bg2"/>
                </a:solidFill>
              </a:rPr>
              <a:t>educating students </a:t>
            </a:r>
            <a:r>
              <a:rPr lang="en-US" dirty="0"/>
              <a:t>and helping them grow academically. </a:t>
            </a:r>
            <a:r>
              <a:rPr lang="en-US" sz="1600" b="1" u="sng" dirty="0" smtClean="0">
                <a:solidFill>
                  <a:schemeClr val="accent1"/>
                </a:solidFill>
              </a:rPr>
              <a:t>Another similarity is that </a:t>
            </a:r>
            <a:r>
              <a:rPr lang="en-US" sz="1600" b="1" i="1" dirty="0" smtClean="0">
                <a:solidFill>
                  <a:schemeClr val="bg2"/>
                </a:solidFill>
              </a:rPr>
              <a:t>students </a:t>
            </a:r>
            <a:r>
              <a:rPr lang="en-US" sz="1600" b="1" i="1" dirty="0">
                <a:solidFill>
                  <a:schemeClr val="bg2"/>
                </a:solidFill>
              </a:rPr>
              <a:t>are </a:t>
            </a:r>
            <a:r>
              <a:rPr lang="en-US" sz="1600" b="1" i="1" dirty="0" smtClean="0">
                <a:solidFill>
                  <a:schemeClr val="bg2"/>
                </a:solidFill>
              </a:rPr>
              <a:t>guided </a:t>
            </a:r>
            <a:r>
              <a:rPr lang="en-US" sz="1600" b="1" i="1" dirty="0">
                <a:solidFill>
                  <a:schemeClr val="bg2"/>
                </a:solidFill>
              </a:rPr>
              <a:t>by teachers or professors </a:t>
            </a:r>
            <a:r>
              <a:rPr lang="en-US" dirty="0"/>
              <a:t>who provide instruction, support, and feedback. </a:t>
            </a:r>
            <a:r>
              <a:rPr lang="en-US" sz="1600" b="1" u="sng" dirty="0" smtClean="0">
                <a:solidFill>
                  <a:schemeClr val="accent1"/>
                </a:solidFill>
              </a:rPr>
              <a:t>Finally</a:t>
            </a:r>
            <a:r>
              <a:rPr lang="en-US" dirty="0" smtClean="0"/>
              <a:t>, school </a:t>
            </a:r>
            <a:r>
              <a:rPr lang="en-US" dirty="0"/>
              <a:t>and </a:t>
            </a:r>
            <a:r>
              <a:rPr lang="en-US" dirty="0" smtClean="0"/>
              <a:t>university </a:t>
            </a:r>
            <a:r>
              <a:rPr lang="en-US" dirty="0"/>
              <a:t>require learners to </a:t>
            </a:r>
            <a:r>
              <a:rPr lang="en-US" sz="1600" b="1" i="1" dirty="0">
                <a:solidFill>
                  <a:schemeClr val="bg2"/>
                </a:solidFill>
              </a:rPr>
              <a:t>complete assignments</a:t>
            </a:r>
            <a:r>
              <a:rPr lang="en-US" dirty="0"/>
              <a:t>, </a:t>
            </a:r>
            <a:r>
              <a:rPr lang="en-US" sz="1600" b="1" i="1" dirty="0">
                <a:solidFill>
                  <a:schemeClr val="bg2"/>
                </a:solidFill>
              </a:rPr>
              <a:t>meet deadlines</a:t>
            </a:r>
            <a:r>
              <a:rPr lang="en-US" dirty="0"/>
              <a:t>, and </a:t>
            </a:r>
            <a:r>
              <a:rPr lang="en-US" sz="1600" b="1" i="1" dirty="0">
                <a:solidFill>
                  <a:schemeClr val="bg2"/>
                </a:solidFill>
              </a:rPr>
              <a:t>take assessments </a:t>
            </a:r>
            <a:r>
              <a:rPr lang="en-US" dirty="0"/>
              <a:t>to show their understanding</a:t>
            </a:r>
            <a:r>
              <a:rPr lang="en-US" dirty="0" smtClean="0"/>
              <a:t>.</a:t>
            </a:r>
            <a:endParaRPr lang="en-US" sz="1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606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15260" y="204864"/>
            <a:ext cx="9197788" cy="61401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E15B6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r>
              <a:rPr lang="en-US" sz="2800" dirty="0" smtClean="0">
                <a:ln w="0"/>
                <a:solidFill>
                  <a:srgbClr val="E15B6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Write </a:t>
            </a:r>
            <a:r>
              <a:rPr lang="en-US" sz="2800" dirty="0">
                <a:ln w="0"/>
                <a:solidFill>
                  <a:srgbClr val="E15B6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</a:t>
            </a:r>
            <a:r>
              <a:rPr lang="en-US" sz="3200" dirty="0" smtClean="0">
                <a:ln w="0"/>
                <a:solidFill>
                  <a:srgbClr val="E15B6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second </a:t>
            </a:r>
            <a:r>
              <a:rPr lang="en-US" sz="3200" dirty="0">
                <a:ln w="0"/>
                <a:solidFill>
                  <a:srgbClr val="E15B6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body paragraph </a:t>
            </a:r>
            <a:r>
              <a:rPr lang="en-US" sz="2800" dirty="0">
                <a:ln w="0"/>
                <a:solidFill>
                  <a:srgbClr val="E15B6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discussing the </a:t>
            </a:r>
            <a:r>
              <a:rPr lang="en-US" sz="3600" u="sng" dirty="0" smtClean="0">
                <a:ln w="0"/>
                <a:solidFill>
                  <a:srgbClr val="E15B6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differences</a:t>
            </a:r>
            <a:r>
              <a:rPr lang="en-US" sz="2800" dirty="0" smtClean="0">
                <a:ln w="0"/>
                <a:solidFill>
                  <a:srgbClr val="E15B6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dirty="0">
                <a:ln w="0"/>
                <a:solidFill>
                  <a:srgbClr val="E15B6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between the two subjects</a:t>
            </a:r>
            <a:r>
              <a:rPr lang="en-US" sz="2800" dirty="0" smtClean="0">
                <a:ln w="0"/>
                <a:solidFill>
                  <a:srgbClr val="E15B6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  <a:p>
            <a:pPr algn="ctr"/>
            <a:endParaRPr lang="en-US" sz="1600" dirty="0" smtClean="0">
              <a:ln w="0"/>
              <a:solidFill>
                <a:srgbClr val="E15B6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400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Your points should be backed up with </a:t>
            </a:r>
            <a:r>
              <a:rPr lang="en-US" sz="2400" u="sng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evidence</a:t>
            </a:r>
            <a:r>
              <a:rPr lang="en-US" sz="2400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  <a:r>
              <a:rPr lang="en-US" sz="2400" u="sng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facts</a:t>
            </a:r>
            <a:r>
              <a:rPr lang="en-US" sz="2400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  <a:p>
            <a:pPr algn="ctr"/>
            <a:endParaRPr lang="en-US" sz="1200" dirty="0" smtClean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4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Opening sentence MUST contain a transition showing you are switching to differences. </a:t>
            </a:r>
          </a:p>
          <a:p>
            <a:pPr algn="ctr"/>
            <a:r>
              <a:rPr lang="en-US" sz="1800" b="1" i="1" dirty="0" smtClean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e.g</a:t>
            </a:r>
            <a:r>
              <a:rPr lang="en-US" sz="1800" b="1" i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Despite all these similarities, [these two subjects] differ in significant ways.</a:t>
            </a:r>
          </a:p>
          <a:p>
            <a:pPr algn="ctr"/>
            <a:endParaRPr lang="en-US" sz="1100" i="1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000" u="sng" dirty="0" smtClean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Transitional </a:t>
            </a:r>
            <a:r>
              <a:rPr lang="en-US" sz="2000" u="sng" dirty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Words showing </a:t>
            </a:r>
            <a:r>
              <a:rPr lang="en-US" sz="2400" b="1" u="sng" dirty="0" smtClean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contrast</a:t>
            </a:r>
            <a:r>
              <a:rPr lang="en-US" sz="2000" u="sng" dirty="0" smtClean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</a:p>
          <a:p>
            <a:pPr algn="ctr"/>
            <a:endParaRPr lang="en-US" sz="1800" u="sng" dirty="0">
              <a:ln w="0"/>
              <a:solidFill>
                <a:schemeClr val="bg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000" b="1" i="1" dirty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in contrast             on the contrary         on the other hand</a:t>
            </a:r>
          </a:p>
          <a:p>
            <a:pPr algn="ctr"/>
            <a:r>
              <a:rPr lang="en-US" sz="2000" b="1" i="1" dirty="0">
                <a:ln w="0"/>
                <a:solidFill>
                  <a:schemeClr val="bg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otherwise            however           rather           though         whereas        yet         instead         while         differ from       unlike           even though</a:t>
            </a:r>
          </a:p>
          <a:p>
            <a:pPr algn="ctr"/>
            <a:endParaRPr lang="en-US" sz="2000" dirty="0">
              <a:ln w="0"/>
              <a:solidFill>
                <a:schemeClr val="bg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en-US" sz="18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en-US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en-US" sz="18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en-US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852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eative Writing Workshop by Slidesgo">
  <a:themeElements>
    <a:clrScheme name="Simple Light">
      <a:dk1>
        <a:srgbClr val="031A1D"/>
      </a:dk1>
      <a:lt1>
        <a:srgbClr val="F8F1E8"/>
      </a:lt1>
      <a:dk2>
        <a:srgbClr val="E99A6F"/>
      </a:dk2>
      <a:lt2>
        <a:srgbClr val="073B42"/>
      </a:lt2>
      <a:accent1>
        <a:srgbClr val="239C8D"/>
      </a:accent1>
      <a:accent2>
        <a:srgbClr val="8A8AB2"/>
      </a:accent2>
      <a:accent3>
        <a:srgbClr val="BA9C8F"/>
      </a:accent3>
      <a:accent4>
        <a:srgbClr val="FFFFFF"/>
      </a:accent4>
      <a:accent5>
        <a:srgbClr val="FFFFFF"/>
      </a:accent5>
      <a:accent6>
        <a:srgbClr val="FFFFFF"/>
      </a:accent6>
      <a:hlink>
        <a:srgbClr val="031A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6770</TotalTime>
  <Words>1534</Words>
  <Application>Microsoft Office PowerPoint</Application>
  <PresentationFormat>On-screen Show (16:9)</PresentationFormat>
  <Paragraphs>120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Arya</vt:lpstr>
      <vt:lpstr>Segoe Print</vt:lpstr>
      <vt:lpstr>Times New Roman</vt:lpstr>
      <vt:lpstr>Noto Sans</vt:lpstr>
      <vt:lpstr>Calibri</vt:lpstr>
      <vt:lpstr>Arial</vt:lpstr>
      <vt:lpstr>Wingdings 2</vt:lpstr>
      <vt:lpstr>ui-sans-serif</vt:lpstr>
      <vt:lpstr>Lexend Deca</vt:lpstr>
      <vt:lpstr>Creative Writing Workshop by Slidesgo</vt:lpstr>
      <vt:lpstr>Writing a Compare and Contrast Essay  Grade 8</vt:lpstr>
      <vt:lpstr>Outcomes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Examples of Comparison Paragraphs </vt:lpstr>
      <vt:lpstr>PowerPoint Presentation</vt:lpstr>
      <vt:lpstr>Examples of Contrast Paragraphs </vt:lpstr>
      <vt:lpstr>PowerPoint Presentation</vt:lpstr>
      <vt:lpstr>Examples of  Conclusions</vt:lpstr>
      <vt:lpstr>introductions and conclusion</vt:lpstr>
      <vt:lpstr>PowerPoint Presentation</vt:lpstr>
      <vt:lpstr>Rubric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Writing an Informal Letter Grade 8</dc:title>
  <dc:creator>HP</dc:creator>
  <cp:lastModifiedBy>Diana Shaban</cp:lastModifiedBy>
  <cp:revision>135</cp:revision>
  <dcterms:modified xsi:type="dcterms:W3CDTF">2025-11-27T10:50:13Z</dcterms:modified>
</cp:coreProperties>
</file>