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ea32ef7deececc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ea32ef7deececc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d312e4f1d75de7a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d312e4f1d75de7a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403db9384812bee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403db9384812bee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a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a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idx="1" type="body"/>
          </p:nvPr>
        </p:nvSpPr>
        <p:spPr>
          <a:xfrm>
            <a:off x="533400" y="1864350"/>
            <a:ext cx="8298900" cy="3104100"/>
          </a:xfrm>
          <a:prstGeom prst="rect">
            <a:avLst/>
          </a:prstGeom>
          <a:solidFill>
            <a:srgbClr val="FFFFFF"/>
          </a:solidFill>
          <a:ln>
            <a:noFill/>
          </a:ln>
        </p:spPr>
        <p:txBody>
          <a:bodyPr anchorCtr="0" anchor="t" bIns="91425" lIns="91425" spcFirstLastPara="1" rIns="91425" wrap="square" tIns="91425">
            <a:normAutofit/>
          </a:bodyPr>
          <a:lstStyle/>
          <a:p>
            <a:pPr indent="0" lvl="0" marL="0" rtl="1" algn="ctr">
              <a:spcBef>
                <a:spcPts val="0"/>
              </a:spcBef>
              <a:spcAft>
                <a:spcPts val="0"/>
              </a:spcAft>
              <a:buNone/>
            </a:pPr>
            <a:r>
              <a:rPr lang="ar" sz="1600">
                <a:solidFill>
                  <a:srgbClr val="000000"/>
                </a:solidFill>
                <a:latin typeface="Times New Roman"/>
                <a:ea typeface="Times New Roman"/>
                <a:cs typeface="Times New Roman"/>
                <a:sym typeface="Times New Roman"/>
              </a:rPr>
              <a:t>مثلث برمودا</a:t>
            </a:r>
            <a:endParaRPr sz="1600">
              <a:solidFill>
                <a:srgbClr val="000000"/>
              </a:solidFill>
              <a:latin typeface="Times New Roman"/>
              <a:ea typeface="Times New Roman"/>
              <a:cs typeface="Times New Roman"/>
              <a:sym typeface="Times New Roman"/>
            </a:endParaRPr>
          </a:p>
          <a:p>
            <a:pPr indent="0" lvl="0" marL="0" rtl="0" algn="ctr">
              <a:spcBef>
                <a:spcPts val="1200"/>
              </a:spcBef>
              <a:spcAft>
                <a:spcPts val="0"/>
              </a:spcAft>
              <a:buNone/>
            </a:pPr>
            <a:r>
              <a:rPr lang="ar" sz="1600">
                <a:solidFill>
                  <a:srgbClr val="000000"/>
                </a:solidFill>
                <a:latin typeface="Times New Roman"/>
                <a:ea typeface="Times New Roman"/>
                <a:cs typeface="Times New Roman"/>
                <a:sym typeface="Times New Roman"/>
              </a:rPr>
              <a:t>Bermuda Triangle</a:t>
            </a:r>
            <a:endParaRPr sz="1600">
              <a:solidFill>
                <a:srgbClr val="000000"/>
              </a:solidFill>
              <a:latin typeface="Times New Roman"/>
              <a:ea typeface="Times New Roman"/>
              <a:cs typeface="Times New Roman"/>
              <a:sym typeface="Times New Roman"/>
            </a:endParaRPr>
          </a:p>
          <a:p>
            <a:pPr indent="0" lvl="0" marL="0" rtl="1" algn="ctr">
              <a:spcBef>
                <a:spcPts val="1200"/>
              </a:spcBef>
              <a:spcAft>
                <a:spcPts val="0"/>
              </a:spcAft>
              <a:buNone/>
            </a:pPr>
            <a:r>
              <a:rPr lang="ar" sz="1600">
                <a:solidFill>
                  <a:srgbClr val="000000"/>
                </a:solidFill>
                <a:latin typeface="Times New Roman"/>
                <a:ea typeface="Times New Roman"/>
                <a:cs typeface="Times New Roman"/>
                <a:sym typeface="Times New Roman"/>
              </a:rPr>
              <a:t>الإسم : حلا علي عبدالرحيم علي</a:t>
            </a:r>
            <a:endParaRPr sz="1600">
              <a:solidFill>
                <a:srgbClr val="000000"/>
              </a:solidFill>
              <a:latin typeface="Times New Roman"/>
              <a:ea typeface="Times New Roman"/>
              <a:cs typeface="Times New Roman"/>
              <a:sym typeface="Times New Roman"/>
            </a:endParaRPr>
          </a:p>
          <a:p>
            <a:pPr indent="0" lvl="0" marL="0" rtl="1" algn="ctr">
              <a:spcBef>
                <a:spcPts val="1200"/>
              </a:spcBef>
              <a:spcAft>
                <a:spcPts val="0"/>
              </a:spcAft>
              <a:buNone/>
            </a:pPr>
            <a:r>
              <a:rPr lang="ar" sz="1600">
                <a:solidFill>
                  <a:srgbClr val="000000"/>
                </a:solidFill>
                <a:latin typeface="Times New Roman"/>
                <a:ea typeface="Times New Roman"/>
                <a:cs typeface="Times New Roman"/>
                <a:sym typeface="Times New Roman"/>
              </a:rPr>
              <a:t>الصف : عاشر (ج)</a:t>
            </a:r>
            <a:endParaRPr sz="1600">
              <a:solidFill>
                <a:srgbClr val="000000"/>
              </a:solidFill>
              <a:latin typeface="Times New Roman"/>
              <a:ea typeface="Times New Roman"/>
              <a:cs typeface="Times New Roman"/>
              <a:sym typeface="Times New Roman"/>
            </a:endParaRPr>
          </a:p>
          <a:p>
            <a:pPr indent="0" lvl="0" marL="0" rtl="0" algn="ctr">
              <a:spcBef>
                <a:spcPts val="1200"/>
              </a:spcBef>
              <a:spcAft>
                <a:spcPts val="1200"/>
              </a:spcAft>
              <a:buNone/>
            </a:pPr>
            <a:r>
              <a:t/>
            </a:r>
            <a:endParaRPr sz="1600">
              <a:solidFill>
                <a:srgbClr val="000000"/>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type="title"/>
          </p:nvPr>
        </p:nvSpPr>
        <p:spPr>
          <a:xfrm>
            <a:off x="311700" y="445025"/>
            <a:ext cx="8520600" cy="728400"/>
          </a:xfrm>
          <a:prstGeom prst="rect">
            <a:avLst/>
          </a:prstGeom>
        </p:spPr>
        <p:txBody>
          <a:bodyPr anchorCtr="0" anchor="t" bIns="91425" lIns="91425" spcFirstLastPara="1" rIns="91425" wrap="square" tIns="91425">
            <a:noAutofit/>
          </a:bodyPr>
          <a:lstStyle/>
          <a:p>
            <a:pPr indent="0" lvl="0" marL="0" rtl="1" algn="ctr">
              <a:spcBef>
                <a:spcPts val="0"/>
              </a:spcBef>
              <a:spcAft>
                <a:spcPts val="0"/>
              </a:spcAft>
              <a:buNone/>
            </a:pPr>
            <a:r>
              <a:rPr lang="ar" sz="1800">
                <a:latin typeface="Times New Roman"/>
                <a:ea typeface="Times New Roman"/>
                <a:cs typeface="Times New Roman"/>
                <a:sym typeface="Times New Roman"/>
              </a:rPr>
              <a:t>مثلث برمودا و خفاياه</a:t>
            </a:r>
            <a:endParaRPr sz="1800">
              <a:latin typeface="Times New Roman"/>
              <a:ea typeface="Times New Roman"/>
              <a:cs typeface="Times New Roman"/>
              <a:sym typeface="Times New Roman"/>
            </a:endParaRPr>
          </a:p>
          <a:p>
            <a:pPr indent="0" lvl="0" marL="0" rtl="0" algn="ctr">
              <a:spcBef>
                <a:spcPts val="0"/>
              </a:spcBef>
              <a:spcAft>
                <a:spcPts val="0"/>
              </a:spcAft>
              <a:buNone/>
            </a:pPr>
            <a:r>
              <a:rPr lang="ar" sz="1800">
                <a:latin typeface="Times New Roman"/>
                <a:ea typeface="Times New Roman"/>
                <a:cs typeface="Times New Roman"/>
                <a:sym typeface="Times New Roman"/>
              </a:rPr>
              <a:t>Bermuda Triangle and its secrets</a:t>
            </a:r>
            <a:endParaRPr sz="1800">
              <a:latin typeface="Times New Roman"/>
              <a:ea typeface="Times New Roman"/>
              <a:cs typeface="Times New Roman"/>
              <a:sym typeface="Times New Roman"/>
            </a:endParaRPr>
          </a:p>
          <a:p>
            <a:pPr indent="0" lvl="0" marL="0" rtl="1" algn="ctr">
              <a:spcBef>
                <a:spcPts val="0"/>
              </a:spcBef>
              <a:spcAft>
                <a:spcPts val="0"/>
              </a:spcAft>
              <a:buNone/>
            </a:pPr>
            <a:r>
              <a:t/>
            </a:r>
            <a:endParaRPr sz="1800">
              <a:latin typeface="Times New Roman"/>
              <a:ea typeface="Times New Roman"/>
              <a:cs typeface="Times New Roman"/>
              <a:sym typeface="Times New Roman"/>
            </a:endParaRPr>
          </a:p>
          <a:p>
            <a:pPr indent="0" lvl="0" marL="0" rtl="1" algn="ctr">
              <a:spcBef>
                <a:spcPts val="0"/>
              </a:spcBef>
              <a:spcAft>
                <a:spcPts val="0"/>
              </a:spcAft>
              <a:buNone/>
            </a:pPr>
            <a:r>
              <a:t/>
            </a:r>
            <a:endParaRPr sz="1800">
              <a:latin typeface="Times New Roman"/>
              <a:ea typeface="Times New Roman"/>
              <a:cs typeface="Times New Roman"/>
              <a:sym typeface="Times New Roman"/>
            </a:endParaRPr>
          </a:p>
        </p:txBody>
      </p:sp>
      <p:sp>
        <p:nvSpPr>
          <p:cNvPr id="60" name="Google Shape;60;p14"/>
          <p:cNvSpPr txBox="1"/>
          <p:nvPr>
            <p:ph idx="1" type="body"/>
          </p:nvPr>
        </p:nvSpPr>
        <p:spPr>
          <a:xfrm>
            <a:off x="311700" y="1234440"/>
            <a:ext cx="8520600" cy="32988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lang="ar" sz="1550">
                <a:solidFill>
                  <a:srgbClr val="000000"/>
                </a:solidFill>
                <a:latin typeface="Times New Roman"/>
                <a:ea typeface="Times New Roman"/>
                <a:cs typeface="Times New Roman"/>
                <a:sym typeface="Times New Roman"/>
              </a:rPr>
              <a:t> يقع مثلث برمودا في شمال المحيط الأطلسي بين ولاية فلوريدا الأمريكية وجزيرتي برمودا وبورتوريكو. مثلث برمودا هو منطقة مثلثية الشكل، طول كل ضلع منها حوالي 1500 كيلومتر، وتبلغ مساحته نحو مليون كيلومتر مربع . اشتهر هذا المثلث بحوادث اختفاء غامضة لسفن وطائرات، فقد أُبلغ عن اختفاء أكثر من 50 سفينة ونحو 20 طائرة في تلك المنطقة . ومن أبرز أمثلة هذه الحوادث اختفاء السفينة الحربية الأمريكية USS Cyclops عام 1918 واختفاء مجموعة الطائرات المعروفة باسم “الرحلة 19” عام 1945 ، وقد أثار هذا الغموض اهتمام العالم وألهم أساطير وقصصاً عديدة حول تلك المنطقة .</a:t>
            </a:r>
            <a:endParaRPr sz="1550">
              <a:solidFill>
                <a:srgbClr val="000000"/>
              </a:solidFill>
              <a:latin typeface="Times New Roman"/>
              <a:ea typeface="Times New Roman"/>
              <a:cs typeface="Times New Roman"/>
              <a:sym typeface="Times New Roman"/>
            </a:endParaRPr>
          </a:p>
          <a:p>
            <a:pPr indent="0" lvl="0" marL="0" rtl="1" algn="r">
              <a:spcBef>
                <a:spcPts val="1200"/>
              </a:spcBef>
              <a:spcAft>
                <a:spcPts val="0"/>
              </a:spcAft>
              <a:buNone/>
            </a:pPr>
            <a:r>
              <a:rPr lang="ar" sz="1550">
                <a:solidFill>
                  <a:srgbClr val="000000"/>
                </a:solidFill>
                <a:latin typeface="Times New Roman"/>
                <a:ea typeface="Times New Roman"/>
                <a:cs typeface="Times New Roman"/>
                <a:sym typeface="Times New Roman"/>
              </a:rPr>
              <a:t>تركز هذه الدراسة على تحليل دقيق لمختلف التفسيرات المطروحة لهذه الظواهر، سواء كانت علمية أو أسطورية. فعلميًا، قُدِّمت تفسيرات طبيعية لشرح اختفاء السفن والطائرات: فقد أثبتت تجارب مخبرية أن فقاعات غاز الميثان الضخمة قادرة على فقدان السفينة توازنها وإغراقها ، وأن أمواجًا بحرية استثنائية طابعها «مارق» قد تتكون فجأة وتبلغ ارتفاعات تصل إلى نحو 30 متراً قادرة على تدمير السفن والطائرات . كما لوحظ شذوذ في المجال المغناطيسي بالمنطقة يُنجم عنه انحراف إبرة البوصلة أحيانًا . بالمقابل، ظهرت أيضًا تفسيرات شائعة وغير علمية، من قبيل ربط الحوادث بأساطير شعبية أو نظريات مؤامرة (كوجود بوابات زمنية أو قواعد لكائنات فضائية في المنطقة) .</a:t>
            </a:r>
            <a:endParaRPr sz="1550">
              <a:solidFill>
                <a:srgbClr val="000000"/>
              </a:solidFill>
              <a:latin typeface="Times New Roman"/>
              <a:ea typeface="Times New Roman"/>
              <a:cs typeface="Times New Roman"/>
              <a:sym typeface="Times New Roman"/>
            </a:endParaRPr>
          </a:p>
          <a:p>
            <a:pPr indent="0" lvl="0" marL="0" rtl="1" algn="r">
              <a:spcBef>
                <a:spcPts val="1200"/>
              </a:spcBef>
              <a:spcAft>
                <a:spcPts val="1200"/>
              </a:spcAft>
              <a:buNone/>
            </a:pPr>
            <a:r>
              <a:t/>
            </a:r>
            <a:endParaRPr sz="1550">
              <a:solidFill>
                <a:srgbClr val="000000"/>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nvSpPr>
        <p:spPr>
          <a:xfrm>
            <a:off x="330300" y="324451"/>
            <a:ext cx="8483400" cy="4533000"/>
          </a:xfrm>
          <a:prstGeom prst="rect">
            <a:avLst/>
          </a:prstGeom>
          <a:noFill/>
          <a:ln>
            <a:noFill/>
          </a:ln>
        </p:spPr>
        <p:txBody>
          <a:bodyPr anchorCtr="0" anchor="t" bIns="91425" lIns="91425" spcFirstLastPara="1" rIns="91425" wrap="square" tIns="91425">
            <a:spAutoFit/>
          </a:bodyPr>
          <a:lstStyle/>
          <a:p>
            <a:pPr indent="0" lvl="0" marL="0" rtl="1" algn="r">
              <a:spcBef>
                <a:spcPts val="0"/>
              </a:spcBef>
              <a:spcAft>
                <a:spcPts val="0"/>
              </a:spcAft>
              <a:buNone/>
            </a:pPr>
            <a:r>
              <a:rPr lang="ar" sz="1800">
                <a:latin typeface="Times New Roman"/>
                <a:ea typeface="Times New Roman"/>
                <a:cs typeface="Times New Roman"/>
                <a:sym typeface="Times New Roman"/>
              </a:rPr>
              <a:t>أهداف الدراسة:</a:t>
            </a:r>
            <a:r>
              <a:rPr lang="ar" sz="1600">
                <a:latin typeface="Times New Roman"/>
                <a:ea typeface="Times New Roman"/>
                <a:cs typeface="Times New Roman"/>
                <a:sym typeface="Times New Roman"/>
              </a:rPr>
              <a:t> تحليل الظواهر الغامضة المرتبطة بمثلث برمودا (مثل اختفاء السفن والطائرات) وتقييم الفرضيات العلمية المقترحة بشأنها، كالظروف الجوية القاسية أو الأمواج العاتية أو فقاعات غاز الميثان أو الشذوذ المغناطيسي. يركز البحث على التمييز الواضح بين التفسيرات الأسطورية والخرافية والتفسيرات العلمية المبنية على الأدلة .</a:t>
            </a:r>
            <a:endParaRPr sz="1600">
              <a:latin typeface="Times New Roman"/>
              <a:ea typeface="Times New Roman"/>
              <a:cs typeface="Times New Roman"/>
              <a:sym typeface="Times New Roman"/>
            </a:endParaRPr>
          </a:p>
          <a:p>
            <a:pPr indent="0" lvl="0" marL="0" rtl="1" algn="r">
              <a:spcBef>
                <a:spcPts val="0"/>
              </a:spcBef>
              <a:spcAft>
                <a:spcPts val="0"/>
              </a:spcAft>
              <a:buNone/>
            </a:pPr>
            <a:r>
              <a:t/>
            </a:r>
            <a:endParaRPr sz="1600">
              <a:latin typeface="Times New Roman"/>
              <a:ea typeface="Times New Roman"/>
              <a:cs typeface="Times New Roman"/>
              <a:sym typeface="Times New Roman"/>
            </a:endParaRPr>
          </a:p>
          <a:p>
            <a:pPr indent="0" lvl="0" marL="0" rtl="1" algn="r">
              <a:spcBef>
                <a:spcPts val="0"/>
              </a:spcBef>
              <a:spcAft>
                <a:spcPts val="0"/>
              </a:spcAft>
              <a:buNone/>
            </a:pPr>
            <a:r>
              <a:rPr lang="ar" sz="1600">
                <a:latin typeface="Times New Roman"/>
                <a:ea typeface="Times New Roman"/>
                <a:cs typeface="Times New Roman"/>
                <a:sym typeface="Times New Roman"/>
              </a:rPr>
              <a:t> حدود الدراسة: تشمل تحديداً واضحاً للإطار الزمني والجغرافي للبحث. مثلا يمكن أن تغطي الدراسة فترة زمنية محددة (كمن القرن العشرين حتى اليوم )، ونطاق منطقة مثلث برمودا في الجزء الغربي من شمال المحيط الأطلسي (يربط ساحل فلوريدا بجزر برمودا وبورتوريكو) . كما تحدد نوعية البيانات المستخدمة (مثل تقارير الحوادث والبيانات المناخية والأرشيفات الصحفية) وعدد الحوادث أو الحالات المشمولة بالدراسة .</a:t>
            </a:r>
            <a:endParaRPr sz="1600">
              <a:latin typeface="Times New Roman"/>
              <a:ea typeface="Times New Roman"/>
              <a:cs typeface="Times New Roman"/>
              <a:sym typeface="Times New Roman"/>
            </a:endParaRPr>
          </a:p>
          <a:p>
            <a:pPr indent="0" lvl="0" marL="0" rtl="1" algn="r">
              <a:spcBef>
                <a:spcPts val="0"/>
              </a:spcBef>
              <a:spcAft>
                <a:spcPts val="0"/>
              </a:spcAft>
              <a:buNone/>
            </a:pPr>
            <a:r>
              <a:t/>
            </a:r>
            <a:endParaRPr sz="1600">
              <a:latin typeface="Times New Roman"/>
              <a:ea typeface="Times New Roman"/>
              <a:cs typeface="Times New Roman"/>
              <a:sym typeface="Times New Roman"/>
            </a:endParaRPr>
          </a:p>
          <a:p>
            <a:pPr indent="0" lvl="0" marL="0" rtl="1" algn="r">
              <a:spcBef>
                <a:spcPts val="0"/>
              </a:spcBef>
              <a:spcAft>
                <a:spcPts val="0"/>
              </a:spcAft>
              <a:buNone/>
            </a:pPr>
            <a:r>
              <a:rPr lang="ar" sz="1800">
                <a:latin typeface="Times New Roman"/>
                <a:ea typeface="Times New Roman"/>
                <a:cs typeface="Times New Roman"/>
                <a:sym typeface="Times New Roman"/>
              </a:rPr>
              <a:t>المصطلحات العلمية:</a:t>
            </a:r>
            <a:endParaRPr sz="1800">
              <a:latin typeface="Times New Roman"/>
              <a:ea typeface="Times New Roman"/>
              <a:cs typeface="Times New Roman"/>
              <a:sym typeface="Times New Roman"/>
            </a:endParaRPr>
          </a:p>
          <a:p>
            <a:pPr indent="0" lvl="0" marL="0" rtl="1" algn="r">
              <a:spcBef>
                <a:spcPts val="0"/>
              </a:spcBef>
              <a:spcAft>
                <a:spcPts val="0"/>
              </a:spcAft>
              <a:buNone/>
            </a:pPr>
            <a:r>
              <a:rPr lang="ar" sz="1700">
                <a:latin typeface="Times New Roman"/>
                <a:ea typeface="Times New Roman"/>
                <a:cs typeface="Times New Roman"/>
                <a:sym typeface="Times New Roman"/>
              </a:rPr>
              <a:t>الأمواج المارقة :</a:t>
            </a:r>
            <a:r>
              <a:rPr lang="ar" sz="1600">
                <a:latin typeface="Times New Roman"/>
                <a:ea typeface="Times New Roman"/>
                <a:cs typeface="Times New Roman"/>
                <a:sym typeface="Times New Roman"/>
              </a:rPr>
              <a:t> موجات بحرية مفاجئة وكبيرة جداً، تظهر فوق سطح البحر دون إنذار مسبق ويمكن أن تكون أكثر ارتفاعاً بكثير من الأمواج المحيطة .</a:t>
            </a:r>
            <a:endParaRPr sz="1600">
              <a:latin typeface="Times New Roman"/>
              <a:ea typeface="Times New Roman"/>
              <a:cs typeface="Times New Roman"/>
              <a:sym typeface="Times New Roman"/>
            </a:endParaRPr>
          </a:p>
          <a:p>
            <a:pPr indent="0" lvl="0" marL="0" rtl="1" algn="r">
              <a:spcBef>
                <a:spcPts val="0"/>
              </a:spcBef>
              <a:spcAft>
                <a:spcPts val="0"/>
              </a:spcAft>
              <a:buNone/>
            </a:pPr>
            <a:r>
              <a:rPr lang="ar" sz="1700">
                <a:latin typeface="Times New Roman"/>
                <a:ea typeface="Times New Roman"/>
                <a:cs typeface="Times New Roman"/>
                <a:sym typeface="Times New Roman"/>
              </a:rPr>
              <a:t>غاز الميثان :</a:t>
            </a:r>
            <a:r>
              <a:rPr lang="ar" sz="1600">
                <a:latin typeface="Times New Roman"/>
                <a:ea typeface="Times New Roman"/>
                <a:cs typeface="Times New Roman"/>
                <a:sym typeface="Times New Roman"/>
              </a:rPr>
              <a:t> غاز طبيعي لا لون له وخامل، غير سام لكنه شديد الاشتعال .</a:t>
            </a:r>
            <a:endParaRPr sz="1600">
              <a:latin typeface="Times New Roman"/>
              <a:ea typeface="Times New Roman"/>
              <a:cs typeface="Times New Roman"/>
              <a:sym typeface="Times New Roman"/>
            </a:endParaRPr>
          </a:p>
          <a:p>
            <a:pPr indent="0" lvl="0" marL="0" rtl="1" algn="r">
              <a:spcBef>
                <a:spcPts val="0"/>
              </a:spcBef>
              <a:spcAft>
                <a:spcPts val="0"/>
              </a:spcAft>
              <a:buNone/>
            </a:pPr>
            <a:r>
              <a:rPr lang="ar" sz="1700">
                <a:latin typeface="Times New Roman"/>
                <a:ea typeface="Times New Roman"/>
                <a:cs typeface="Times New Roman"/>
                <a:sym typeface="Times New Roman"/>
              </a:rPr>
              <a:t>الشذوذ المغناطيسي :</a:t>
            </a:r>
            <a:r>
              <a:rPr lang="ar" sz="1600">
                <a:latin typeface="Times New Roman"/>
                <a:ea typeface="Times New Roman"/>
                <a:cs typeface="Times New Roman"/>
                <a:sym typeface="Times New Roman"/>
              </a:rPr>
              <a:t> منطقة محلية في المجال المغناطيسي للأرض تشهد تغيّرات أو انحرافات غير طبيعية (تتسبب في انحراف بوصلة الملاحة) .</a:t>
            </a:r>
            <a:endParaRPr sz="1600">
              <a:latin typeface="Times New Roman"/>
              <a:ea typeface="Times New Roman"/>
              <a:cs typeface="Times New Roman"/>
              <a:sym typeface="Times New Roman"/>
            </a:endParaRPr>
          </a:p>
          <a:p>
            <a:pPr indent="0" lvl="0" marL="0" rtl="1" algn="r">
              <a:spcBef>
                <a:spcPts val="0"/>
              </a:spcBef>
              <a:spcAft>
                <a:spcPts val="0"/>
              </a:spcAft>
              <a:buNone/>
            </a:pPr>
            <a:r>
              <a:rPr lang="ar" sz="1700">
                <a:latin typeface="Times New Roman"/>
                <a:ea typeface="Times New Roman"/>
                <a:cs typeface="Times New Roman"/>
                <a:sym typeface="Times New Roman"/>
              </a:rPr>
              <a:t>الاضطرابات الجوية المدارية :</a:t>
            </a:r>
            <a:r>
              <a:rPr lang="ar" sz="1600">
                <a:latin typeface="Times New Roman"/>
                <a:ea typeface="Times New Roman"/>
                <a:cs typeface="Times New Roman"/>
                <a:sym typeface="Times New Roman"/>
              </a:rPr>
              <a:t> أنظمة جوية عاصفة في المناطق الاستوائية، تنشأ من تجمعات من السحب الركامية الرعدية وتستمر لأكثر من يوم ٫(قد تتطور لاحقاً إلى أعاصير أو عواصف مدارية).</a:t>
            </a:r>
            <a:endParaRPr sz="1600">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6"/>
          <p:cNvSpPr txBox="1"/>
          <p:nvPr>
            <p:ph idx="1" type="body"/>
          </p:nvPr>
        </p:nvSpPr>
        <p:spPr>
          <a:xfrm>
            <a:off x="385050" y="166351"/>
            <a:ext cx="8373900" cy="48108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lang="ar" sz="1550">
                <a:solidFill>
                  <a:srgbClr val="000000"/>
                </a:solidFill>
                <a:latin typeface="Times New Roman"/>
                <a:ea typeface="Times New Roman"/>
                <a:cs typeface="Times New Roman"/>
                <a:sym typeface="Times New Roman"/>
              </a:rPr>
              <a:t>دراسة تحليلية علمية: وجدت دراسة (Prajapati وزملاؤه) أن حوادث اختفاء السفن والطائرات في مثلث برمودا تعود في الغالب إلى أسباب منطقية وطبيعية. فالعوامل المناخية القاسية (عواصف مفاجئة وأمواج عالية) والظروف البيئية الصعبة تسهم في إسقاط السفن، كما تلعب الأخطاء البشرية والأعطال الفنية دورًا كبيرًا في كثير من الحوادث .وأشارت هذه الدراسة أيضًا إلى أن التهويل الإعلامي (Sensationalism) أسهم في تضخيم الغموض حول المنطقة .</a:t>
            </a:r>
            <a:endParaRPr sz="1550">
              <a:solidFill>
                <a:srgbClr val="000000"/>
              </a:solidFill>
              <a:latin typeface="Times New Roman"/>
              <a:ea typeface="Times New Roman"/>
              <a:cs typeface="Times New Roman"/>
              <a:sym typeface="Times New Roman"/>
            </a:endParaRPr>
          </a:p>
          <a:p>
            <a:pPr indent="0" lvl="0" marL="0" rtl="1" algn="r">
              <a:spcBef>
                <a:spcPts val="1200"/>
              </a:spcBef>
              <a:spcAft>
                <a:spcPts val="0"/>
              </a:spcAft>
              <a:buNone/>
            </a:pPr>
            <a:r>
              <a:rPr lang="ar" sz="1550">
                <a:solidFill>
                  <a:srgbClr val="000000"/>
                </a:solidFill>
                <a:latin typeface="Times New Roman"/>
                <a:ea typeface="Times New Roman"/>
                <a:cs typeface="Times New Roman"/>
                <a:sym typeface="Times New Roman"/>
              </a:rPr>
              <a:t>دراسة أمواج عملاقة (Rogue Waves): قام فريق من جامعة ساوثهامبتون البريطانية (2018) بمحاكاة ظروف جوية عنيفة داخل المثلث. فَضْلت الدراسة أن التقاء عواصف متعددة قد يولد أمواجًا عملاقة مفاجئة يصل ارتفاعها إلى نحو 30 مترًا، قادرة على ضرب السفن بشدة وإغراقها دون إنذار . وقد اقترح الباحثون أن هذه الأمواج المفاجئة تفسر بعض حالات اختفاء السفن والطائرات في المنطقة.</a:t>
            </a:r>
            <a:endParaRPr sz="1550">
              <a:solidFill>
                <a:srgbClr val="000000"/>
              </a:solidFill>
              <a:latin typeface="Times New Roman"/>
              <a:ea typeface="Times New Roman"/>
              <a:cs typeface="Times New Roman"/>
              <a:sym typeface="Times New Roman"/>
            </a:endParaRPr>
          </a:p>
          <a:p>
            <a:pPr indent="0" lvl="0" marL="0" rtl="1" algn="r">
              <a:spcBef>
                <a:spcPts val="1200"/>
              </a:spcBef>
              <a:spcAft>
                <a:spcPts val="0"/>
              </a:spcAft>
              <a:buNone/>
            </a:pPr>
            <a:r>
              <a:rPr lang="ar" sz="1550">
                <a:solidFill>
                  <a:srgbClr val="000000"/>
                </a:solidFill>
                <a:latin typeface="Times New Roman"/>
                <a:ea typeface="Times New Roman"/>
                <a:cs typeface="Times New Roman"/>
                <a:sym typeface="Times New Roman"/>
              </a:rPr>
              <a:t>دراسة إحصائية لحوادث الشحن: أظهرت إحدى الدراسات التي حلّلت بيانات شحن عالمية (1999–2011) أن مثلث برمودا ليس من أخطر المسطحات البحرية. فقد تبين أن ترتيب المثلث كان الثاني عشر من أصل 35 منطقة بحرية من حيث مجموع الحوادث، واحتل المرتبة الثانية والعشرين من حيث كثافة الحوادث . واستنتج الباحثون أن المثلث يتعرض لحركة يومية كثيفة، لكنه لا يحمل مخاطر أعظم من مناطق بحرية أخرى مزدحمة</a:t>
            </a:r>
            <a:endParaRPr sz="1550">
              <a:solidFill>
                <a:srgbClr val="000000"/>
              </a:solidFill>
              <a:latin typeface="Times New Roman"/>
              <a:ea typeface="Times New Roman"/>
              <a:cs typeface="Times New Roman"/>
              <a:sym typeface="Times New Roman"/>
            </a:endParaRPr>
          </a:p>
          <a:p>
            <a:pPr indent="0" lvl="0" marL="0" rtl="1" algn="r">
              <a:spcBef>
                <a:spcPts val="1200"/>
              </a:spcBef>
              <a:spcAft>
                <a:spcPts val="1200"/>
              </a:spcAft>
              <a:buNone/>
            </a:pPr>
            <a:r>
              <a:rPr lang="ar" sz="1550">
                <a:solidFill>
                  <a:srgbClr val="000000"/>
                </a:solidFill>
                <a:latin typeface="Times New Roman"/>
                <a:ea typeface="Times New Roman"/>
                <a:cs typeface="Times New Roman"/>
                <a:sym typeface="Times New Roman"/>
              </a:rPr>
              <a:t>تتسم الدراسة الحالية بأنها أكثر شمولا وتكاملا مما سبق. فهي تجمع بين عدة فرضيات سابقة (العوامل المناخية، والأمواج العملاقة، والأخطاء البشرية، وغيرها) وتوظف منهجية تحليلية حديثة تعتمد على بيانات ميدانية ومحاكاة متقدمة . وبذلك تتجاوز حدود كل دراسة سابقة بمفردها، فتقدم رؤية متكاملة تشمل جميع العوامل المسببة للحوادث في مثلث برمودا .</a:t>
            </a:r>
            <a:endParaRPr sz="1550">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