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C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8490CF-C118-4CF3-AF60-71C97F63BC34}" type="doc">
      <dgm:prSet loTypeId="urn:microsoft.com/office/officeart/2008/layout/LinedList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2D43804-F5ED-43F1-9115-061063F50B04}">
      <dgm:prSet/>
      <dgm:spPr/>
      <dgm:t>
        <a:bodyPr/>
        <a:lstStyle/>
        <a:p>
          <a:r>
            <a:rPr lang="en-US"/>
            <a:t>1- A section of our school ceiling is broken and unsafe.</a:t>
          </a:r>
        </a:p>
      </dgm:t>
    </dgm:pt>
    <dgm:pt modelId="{35292012-1297-45B0-B6FD-DBCDA34C0A1F}" type="parTrans" cxnId="{10ECCB01-F01B-4E25-A6B6-313AD52CD688}">
      <dgm:prSet/>
      <dgm:spPr/>
      <dgm:t>
        <a:bodyPr/>
        <a:lstStyle/>
        <a:p>
          <a:endParaRPr lang="en-US"/>
        </a:p>
      </dgm:t>
    </dgm:pt>
    <dgm:pt modelId="{6806BB92-D7D3-418B-A7EC-95C46FCAB508}" type="sibTrans" cxnId="{10ECCB01-F01B-4E25-A6B6-313AD52CD688}">
      <dgm:prSet/>
      <dgm:spPr/>
      <dgm:t>
        <a:bodyPr/>
        <a:lstStyle/>
        <a:p>
          <a:endParaRPr lang="en-US"/>
        </a:p>
      </dgm:t>
    </dgm:pt>
    <dgm:pt modelId="{CC7F81A8-4851-4125-A1C8-DFC7B737917F}">
      <dgm:prSet/>
      <dgm:spPr/>
      <dgm:t>
        <a:bodyPr/>
        <a:lstStyle/>
        <a:p>
          <a:r>
            <a:rPr lang="en-US"/>
            <a:t>2- Water leaks during rain and damages the learning environment.</a:t>
          </a:r>
        </a:p>
      </dgm:t>
    </dgm:pt>
    <dgm:pt modelId="{8F5FE24F-207A-4030-900B-2D0BD471D529}" type="parTrans" cxnId="{CA2A4318-3541-489D-860B-3AC57626BAAF}">
      <dgm:prSet/>
      <dgm:spPr/>
      <dgm:t>
        <a:bodyPr/>
        <a:lstStyle/>
        <a:p>
          <a:endParaRPr lang="en-US"/>
        </a:p>
      </dgm:t>
    </dgm:pt>
    <dgm:pt modelId="{406B7CA1-B5DE-4466-BAE9-3345AC8D7277}" type="sibTrans" cxnId="{CA2A4318-3541-489D-860B-3AC57626BAAF}">
      <dgm:prSet/>
      <dgm:spPr/>
      <dgm:t>
        <a:bodyPr/>
        <a:lstStyle/>
        <a:p>
          <a:endParaRPr lang="en-US"/>
        </a:p>
      </dgm:t>
    </dgm:pt>
    <dgm:pt modelId="{CF10AB8B-9F41-4E52-909E-087CEE46F30F}">
      <dgm:prSet/>
      <dgm:spPr/>
      <dgm:t>
        <a:bodyPr/>
        <a:lstStyle/>
        <a:p>
          <a:r>
            <a:rPr lang="en-US"/>
            <a:t>3- The leak causes damage to walls, floors, and furniture.</a:t>
          </a:r>
        </a:p>
      </dgm:t>
    </dgm:pt>
    <dgm:pt modelId="{17817472-FE48-42D7-9AD4-87AF0361BDD5}" type="parTrans" cxnId="{08B34814-6C20-420B-80CC-5BC5D3E3B130}">
      <dgm:prSet/>
      <dgm:spPr/>
      <dgm:t>
        <a:bodyPr/>
        <a:lstStyle/>
        <a:p>
          <a:endParaRPr lang="en-US"/>
        </a:p>
      </dgm:t>
    </dgm:pt>
    <dgm:pt modelId="{5E612C7E-D785-49A2-B2F3-CFB627B54AA6}" type="sibTrans" cxnId="{08B34814-6C20-420B-80CC-5BC5D3E3B130}">
      <dgm:prSet/>
      <dgm:spPr/>
      <dgm:t>
        <a:bodyPr/>
        <a:lstStyle/>
        <a:p>
          <a:endParaRPr lang="en-US"/>
        </a:p>
      </dgm:t>
    </dgm:pt>
    <dgm:pt modelId="{A73960FD-01EC-6743-8035-B9FA587C0E1C}" type="pres">
      <dgm:prSet presAssocID="{B48490CF-C118-4CF3-AF60-71C97F63BC34}" presName="vert0" presStyleCnt="0">
        <dgm:presLayoutVars>
          <dgm:dir/>
          <dgm:animOne val="branch"/>
          <dgm:animLvl val="lvl"/>
        </dgm:presLayoutVars>
      </dgm:prSet>
      <dgm:spPr/>
    </dgm:pt>
    <dgm:pt modelId="{2633060E-B101-2845-81FE-D348BBE3B6FE}" type="pres">
      <dgm:prSet presAssocID="{52D43804-F5ED-43F1-9115-061063F50B04}" presName="thickLine" presStyleLbl="alignNode1" presStyleIdx="0" presStyleCnt="3"/>
      <dgm:spPr/>
    </dgm:pt>
    <dgm:pt modelId="{1724045D-A7D0-F049-B16C-18B72D5642BB}" type="pres">
      <dgm:prSet presAssocID="{52D43804-F5ED-43F1-9115-061063F50B04}" presName="horz1" presStyleCnt="0"/>
      <dgm:spPr/>
    </dgm:pt>
    <dgm:pt modelId="{E7BF6CAA-7789-824F-81F9-54E1D0705D72}" type="pres">
      <dgm:prSet presAssocID="{52D43804-F5ED-43F1-9115-061063F50B04}" presName="tx1" presStyleLbl="revTx" presStyleIdx="0" presStyleCnt="3"/>
      <dgm:spPr/>
    </dgm:pt>
    <dgm:pt modelId="{B465B024-5957-564B-BB69-04B38A387CD4}" type="pres">
      <dgm:prSet presAssocID="{52D43804-F5ED-43F1-9115-061063F50B04}" presName="vert1" presStyleCnt="0"/>
      <dgm:spPr/>
    </dgm:pt>
    <dgm:pt modelId="{FDAF837F-8E2D-994D-BBEB-37C35839FFA1}" type="pres">
      <dgm:prSet presAssocID="{CC7F81A8-4851-4125-A1C8-DFC7B737917F}" presName="thickLine" presStyleLbl="alignNode1" presStyleIdx="1" presStyleCnt="3"/>
      <dgm:spPr/>
    </dgm:pt>
    <dgm:pt modelId="{C6DA3B26-2D11-2444-97F8-53D72A3F74A6}" type="pres">
      <dgm:prSet presAssocID="{CC7F81A8-4851-4125-A1C8-DFC7B737917F}" presName="horz1" presStyleCnt="0"/>
      <dgm:spPr/>
    </dgm:pt>
    <dgm:pt modelId="{3747E868-82C6-964E-9D57-DED1C8D6C207}" type="pres">
      <dgm:prSet presAssocID="{CC7F81A8-4851-4125-A1C8-DFC7B737917F}" presName="tx1" presStyleLbl="revTx" presStyleIdx="1" presStyleCnt="3"/>
      <dgm:spPr/>
    </dgm:pt>
    <dgm:pt modelId="{220DFF3C-EC26-BD45-A46D-212A220097C5}" type="pres">
      <dgm:prSet presAssocID="{CC7F81A8-4851-4125-A1C8-DFC7B737917F}" presName="vert1" presStyleCnt="0"/>
      <dgm:spPr/>
    </dgm:pt>
    <dgm:pt modelId="{064B9BE3-58EB-6B46-B1BB-9DB80A39E050}" type="pres">
      <dgm:prSet presAssocID="{CF10AB8B-9F41-4E52-909E-087CEE46F30F}" presName="thickLine" presStyleLbl="alignNode1" presStyleIdx="2" presStyleCnt="3"/>
      <dgm:spPr/>
    </dgm:pt>
    <dgm:pt modelId="{CE969FAA-93F1-B141-88E1-FDFB7D7F49F4}" type="pres">
      <dgm:prSet presAssocID="{CF10AB8B-9F41-4E52-909E-087CEE46F30F}" presName="horz1" presStyleCnt="0"/>
      <dgm:spPr/>
    </dgm:pt>
    <dgm:pt modelId="{6E86FBEC-BDE8-D341-8A89-49BE16C2F447}" type="pres">
      <dgm:prSet presAssocID="{CF10AB8B-9F41-4E52-909E-087CEE46F30F}" presName="tx1" presStyleLbl="revTx" presStyleIdx="2" presStyleCnt="3"/>
      <dgm:spPr/>
    </dgm:pt>
    <dgm:pt modelId="{6EAB674A-2782-5B4F-BE44-5E51963F3B5F}" type="pres">
      <dgm:prSet presAssocID="{CF10AB8B-9F41-4E52-909E-087CEE46F30F}" presName="vert1" presStyleCnt="0"/>
      <dgm:spPr/>
    </dgm:pt>
  </dgm:ptLst>
  <dgm:cxnLst>
    <dgm:cxn modelId="{10ECCB01-F01B-4E25-A6B6-313AD52CD688}" srcId="{B48490CF-C118-4CF3-AF60-71C97F63BC34}" destId="{52D43804-F5ED-43F1-9115-061063F50B04}" srcOrd="0" destOrd="0" parTransId="{35292012-1297-45B0-B6FD-DBCDA34C0A1F}" sibTransId="{6806BB92-D7D3-418B-A7EC-95C46FCAB508}"/>
    <dgm:cxn modelId="{08B34814-6C20-420B-80CC-5BC5D3E3B130}" srcId="{B48490CF-C118-4CF3-AF60-71C97F63BC34}" destId="{CF10AB8B-9F41-4E52-909E-087CEE46F30F}" srcOrd="2" destOrd="0" parTransId="{17817472-FE48-42D7-9AD4-87AF0361BDD5}" sibTransId="{5E612C7E-D785-49A2-B2F3-CFB627B54AA6}"/>
    <dgm:cxn modelId="{CA2A4318-3541-489D-860B-3AC57626BAAF}" srcId="{B48490CF-C118-4CF3-AF60-71C97F63BC34}" destId="{CC7F81A8-4851-4125-A1C8-DFC7B737917F}" srcOrd="1" destOrd="0" parTransId="{8F5FE24F-207A-4030-900B-2D0BD471D529}" sibTransId="{406B7CA1-B5DE-4466-BAE9-3345AC8D7277}"/>
    <dgm:cxn modelId="{09B9F940-E6EA-F443-8D5C-F7AB33817FEC}" type="presOf" srcId="{CF10AB8B-9F41-4E52-909E-087CEE46F30F}" destId="{6E86FBEC-BDE8-D341-8A89-49BE16C2F447}" srcOrd="0" destOrd="0" presId="urn:microsoft.com/office/officeart/2008/layout/LinedList"/>
    <dgm:cxn modelId="{670DB872-EF42-454E-96FC-5827C92A2466}" type="presOf" srcId="{B48490CF-C118-4CF3-AF60-71C97F63BC34}" destId="{A73960FD-01EC-6743-8035-B9FA587C0E1C}" srcOrd="0" destOrd="0" presId="urn:microsoft.com/office/officeart/2008/layout/LinedList"/>
    <dgm:cxn modelId="{52782E7D-E086-594D-B1A6-11F810110B09}" type="presOf" srcId="{52D43804-F5ED-43F1-9115-061063F50B04}" destId="{E7BF6CAA-7789-824F-81F9-54E1D0705D72}" srcOrd="0" destOrd="0" presId="urn:microsoft.com/office/officeart/2008/layout/LinedList"/>
    <dgm:cxn modelId="{26A47992-C139-D344-9BD0-048506ABBDEC}" type="presOf" srcId="{CC7F81A8-4851-4125-A1C8-DFC7B737917F}" destId="{3747E868-82C6-964E-9D57-DED1C8D6C207}" srcOrd="0" destOrd="0" presId="urn:microsoft.com/office/officeart/2008/layout/LinedList"/>
    <dgm:cxn modelId="{D3D7A8E6-F96C-9C4B-9BA2-E511BFEFC899}" type="presParOf" srcId="{A73960FD-01EC-6743-8035-B9FA587C0E1C}" destId="{2633060E-B101-2845-81FE-D348BBE3B6FE}" srcOrd="0" destOrd="0" presId="urn:microsoft.com/office/officeart/2008/layout/LinedList"/>
    <dgm:cxn modelId="{32F4E71A-816F-F64A-9701-8B4A3592C9B1}" type="presParOf" srcId="{A73960FD-01EC-6743-8035-B9FA587C0E1C}" destId="{1724045D-A7D0-F049-B16C-18B72D5642BB}" srcOrd="1" destOrd="0" presId="urn:microsoft.com/office/officeart/2008/layout/LinedList"/>
    <dgm:cxn modelId="{6086339E-EC7C-DC48-8522-0854005439FA}" type="presParOf" srcId="{1724045D-A7D0-F049-B16C-18B72D5642BB}" destId="{E7BF6CAA-7789-824F-81F9-54E1D0705D72}" srcOrd="0" destOrd="0" presId="urn:microsoft.com/office/officeart/2008/layout/LinedList"/>
    <dgm:cxn modelId="{5EC3B600-1E0B-5142-A21C-53F014A51CA1}" type="presParOf" srcId="{1724045D-A7D0-F049-B16C-18B72D5642BB}" destId="{B465B024-5957-564B-BB69-04B38A387CD4}" srcOrd="1" destOrd="0" presId="urn:microsoft.com/office/officeart/2008/layout/LinedList"/>
    <dgm:cxn modelId="{15742C69-2D6E-6744-A773-F158D6F5FC09}" type="presParOf" srcId="{A73960FD-01EC-6743-8035-B9FA587C0E1C}" destId="{FDAF837F-8E2D-994D-BBEB-37C35839FFA1}" srcOrd="2" destOrd="0" presId="urn:microsoft.com/office/officeart/2008/layout/LinedList"/>
    <dgm:cxn modelId="{A5947037-8756-8546-B194-46DE4CF19548}" type="presParOf" srcId="{A73960FD-01EC-6743-8035-B9FA587C0E1C}" destId="{C6DA3B26-2D11-2444-97F8-53D72A3F74A6}" srcOrd="3" destOrd="0" presId="urn:microsoft.com/office/officeart/2008/layout/LinedList"/>
    <dgm:cxn modelId="{3BE953DF-59FE-FC4F-8F4B-74E745B41868}" type="presParOf" srcId="{C6DA3B26-2D11-2444-97F8-53D72A3F74A6}" destId="{3747E868-82C6-964E-9D57-DED1C8D6C207}" srcOrd="0" destOrd="0" presId="urn:microsoft.com/office/officeart/2008/layout/LinedList"/>
    <dgm:cxn modelId="{5F97981E-4F52-5F4A-B62C-C00868E0D3F9}" type="presParOf" srcId="{C6DA3B26-2D11-2444-97F8-53D72A3F74A6}" destId="{220DFF3C-EC26-BD45-A46D-212A220097C5}" srcOrd="1" destOrd="0" presId="urn:microsoft.com/office/officeart/2008/layout/LinedList"/>
    <dgm:cxn modelId="{93356EB1-7695-1248-9930-CA8A8197DE41}" type="presParOf" srcId="{A73960FD-01EC-6743-8035-B9FA587C0E1C}" destId="{064B9BE3-58EB-6B46-B1BB-9DB80A39E050}" srcOrd="4" destOrd="0" presId="urn:microsoft.com/office/officeart/2008/layout/LinedList"/>
    <dgm:cxn modelId="{2037ECE6-FA9C-994B-A499-D17BB58F9EE0}" type="presParOf" srcId="{A73960FD-01EC-6743-8035-B9FA587C0E1C}" destId="{CE969FAA-93F1-B141-88E1-FDFB7D7F49F4}" srcOrd="5" destOrd="0" presId="urn:microsoft.com/office/officeart/2008/layout/LinedList"/>
    <dgm:cxn modelId="{22F1C612-53E4-5946-BCFA-6F1AAEA5770C}" type="presParOf" srcId="{CE969FAA-93F1-B141-88E1-FDFB7D7F49F4}" destId="{6E86FBEC-BDE8-D341-8A89-49BE16C2F447}" srcOrd="0" destOrd="0" presId="urn:microsoft.com/office/officeart/2008/layout/LinedList"/>
    <dgm:cxn modelId="{5A726FDF-CAD6-254F-8B41-10B8F35FE7A7}" type="presParOf" srcId="{CE969FAA-93F1-B141-88E1-FDFB7D7F49F4}" destId="{6EAB674A-2782-5B4F-BE44-5E51963F3B5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33060E-B101-2845-81FE-D348BBE3B6FE}">
      <dsp:nvSpPr>
        <dsp:cNvPr id="0" name=""/>
        <dsp:cNvSpPr/>
      </dsp:nvSpPr>
      <dsp:spPr>
        <a:xfrm>
          <a:off x="0" y="1671"/>
          <a:ext cx="4860493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7BF6CAA-7789-824F-81F9-54E1D0705D72}">
      <dsp:nvSpPr>
        <dsp:cNvPr id="0" name=""/>
        <dsp:cNvSpPr/>
      </dsp:nvSpPr>
      <dsp:spPr>
        <a:xfrm>
          <a:off x="0" y="1671"/>
          <a:ext cx="4860493" cy="11402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1- A section of our school ceiling is broken and unsafe.</a:t>
          </a:r>
        </a:p>
      </dsp:txBody>
      <dsp:txXfrm>
        <a:off x="0" y="1671"/>
        <a:ext cx="4860493" cy="1140254"/>
      </dsp:txXfrm>
    </dsp:sp>
    <dsp:sp modelId="{FDAF837F-8E2D-994D-BBEB-37C35839FFA1}">
      <dsp:nvSpPr>
        <dsp:cNvPr id="0" name=""/>
        <dsp:cNvSpPr/>
      </dsp:nvSpPr>
      <dsp:spPr>
        <a:xfrm>
          <a:off x="0" y="1141926"/>
          <a:ext cx="4860493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747E868-82C6-964E-9D57-DED1C8D6C207}">
      <dsp:nvSpPr>
        <dsp:cNvPr id="0" name=""/>
        <dsp:cNvSpPr/>
      </dsp:nvSpPr>
      <dsp:spPr>
        <a:xfrm>
          <a:off x="0" y="1141926"/>
          <a:ext cx="4860493" cy="11402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2- Water leaks during rain and damages the learning environment.</a:t>
          </a:r>
        </a:p>
      </dsp:txBody>
      <dsp:txXfrm>
        <a:off x="0" y="1141926"/>
        <a:ext cx="4860493" cy="1140254"/>
      </dsp:txXfrm>
    </dsp:sp>
    <dsp:sp modelId="{064B9BE3-58EB-6B46-B1BB-9DB80A39E050}">
      <dsp:nvSpPr>
        <dsp:cNvPr id="0" name=""/>
        <dsp:cNvSpPr/>
      </dsp:nvSpPr>
      <dsp:spPr>
        <a:xfrm>
          <a:off x="0" y="2282180"/>
          <a:ext cx="4860493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E86FBEC-BDE8-D341-8A89-49BE16C2F447}">
      <dsp:nvSpPr>
        <dsp:cNvPr id="0" name=""/>
        <dsp:cNvSpPr/>
      </dsp:nvSpPr>
      <dsp:spPr>
        <a:xfrm>
          <a:off x="0" y="2282180"/>
          <a:ext cx="4860493" cy="11402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3- The leak causes damage to walls, floors, and furniture.</a:t>
          </a:r>
        </a:p>
      </dsp:txBody>
      <dsp:txXfrm>
        <a:off x="0" y="2282180"/>
        <a:ext cx="4860493" cy="11402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859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448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4041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7312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5162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1110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9419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8819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2455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525A1-F326-465B-8F6A-C6973D5C7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0D5A0F-32AA-2812-2303-84FF086B9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D01ED7-5878-BD57-7C00-D0507F091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52F9A-99D7-A44F-B7CD-6AA59CE02781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835A8-331A-06DF-8376-663E3325B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207E7-3A6A-1009-49B6-AEBDCBE43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8ED03-2D6D-1B49-862F-E1434EF46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456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817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573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925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474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682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463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673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107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slideLayout" Target="../slideLayouts/slideLayout1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20" Type="http://schemas.openxmlformats.org/officeDocument/2006/relationships/image" Target="../media/image1.png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theme" Target="../theme/theme1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032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18.xml" 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 /><Relationship Id="rId3" Type="http://schemas.openxmlformats.org/officeDocument/2006/relationships/image" Target="../media/image3.png" /><Relationship Id="rId7" Type="http://schemas.openxmlformats.org/officeDocument/2006/relationships/diagramColors" Target="../diagrams/colors1.xml" /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18.xml" /><Relationship Id="rId6" Type="http://schemas.openxmlformats.org/officeDocument/2006/relationships/diagramQuickStyle" Target="../diagrams/quickStyle1.xml" /><Relationship Id="rId5" Type="http://schemas.openxmlformats.org/officeDocument/2006/relationships/diagramLayout" Target="../diagrams/layout1.xml" /><Relationship Id="rId4" Type="http://schemas.openxmlformats.org/officeDocument/2006/relationships/diagramData" Target="../diagrams/data1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8.xml" /><Relationship Id="rId5" Type="http://schemas.openxmlformats.org/officeDocument/2006/relationships/image" Target="../media/image3.png" /><Relationship Id="rId4" Type="http://schemas.openxmlformats.org/officeDocument/2006/relationships/image" Target="../media/image7.png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18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18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18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CEEB192A-8443-482C-AFF6-77DB793E2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2401E8A-B6E2-E913-D387-4CE706C1F79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5000"/>
          </a:blip>
          <a:srcRect t="21068" b="3896"/>
          <a:stretch>
            <a:fillRect/>
          </a:stretch>
        </p:blipFill>
        <p:spPr>
          <a:xfrm>
            <a:off x="20" y="-3278"/>
            <a:ext cx="12191980" cy="686127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7CE03F7-0B3E-496D-9B90-C00E185FB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A5FA005-A3C6-76F5-33D9-0A8813FC8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Drops Of Change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879BEC-A1D6-7F0B-DAED-AEF0850A14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709" y="2214695"/>
            <a:ext cx="10429837" cy="3603086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sz="16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Title:
Drops of Change
A Smart Water-Saving Ceiling for Our School
Subtitle:
Transforming a damaged ceiling into an innovative water-collection system.
Presented by:(Water </a:t>
            </a:r>
            <a:r>
              <a:rPr lang="en-US" sz="1600" dirty="0" err="1">
                <a:solidFill>
                  <a:schemeClr val="bg2">
                    <a:lumMod val="40000"/>
                    <a:lumOff val="60000"/>
                  </a:schemeClr>
                </a:solidFill>
              </a:rPr>
              <a:t>gaurdians</a:t>
            </a:r>
            <a:r>
              <a:rPr lang="en-US" sz="16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)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16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Sarah </a:t>
            </a:r>
            <a:r>
              <a:rPr lang="en-US" sz="1600" dirty="0" err="1">
                <a:solidFill>
                  <a:schemeClr val="bg2">
                    <a:lumMod val="40000"/>
                    <a:lumOff val="60000"/>
                  </a:schemeClr>
                </a:solidFill>
              </a:rPr>
              <a:t>Alkhatatbeh</a:t>
            </a:r>
            <a:r>
              <a:rPr lang="en-US" sz="16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, Jana </a:t>
            </a:r>
            <a:r>
              <a:rPr lang="en-US" sz="1600" dirty="0" err="1">
                <a:solidFill>
                  <a:schemeClr val="bg2">
                    <a:lumMod val="40000"/>
                    <a:lumOff val="60000"/>
                  </a:schemeClr>
                </a:solidFill>
              </a:rPr>
              <a:t>Aldebsi</a:t>
            </a:r>
            <a:r>
              <a:rPr lang="en-US" sz="16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, Jasmine </a:t>
            </a:r>
            <a:r>
              <a:rPr lang="en-US" sz="1600" dirty="0" err="1">
                <a:solidFill>
                  <a:schemeClr val="bg2">
                    <a:lumMod val="40000"/>
                    <a:lumOff val="60000"/>
                  </a:schemeClr>
                </a:solidFill>
              </a:rPr>
              <a:t>Abualia</a:t>
            </a:r>
            <a:r>
              <a:rPr lang="en-US" sz="16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, Nadine </a:t>
            </a:r>
            <a:r>
              <a:rPr lang="en-US" sz="1600" dirty="0" err="1">
                <a:solidFill>
                  <a:schemeClr val="bg2">
                    <a:lumMod val="40000"/>
                    <a:lumOff val="60000"/>
                  </a:schemeClr>
                </a:solidFill>
              </a:rPr>
              <a:t>Hamdan</a:t>
            </a:r>
            <a:r>
              <a:rPr lang="en-US" sz="16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12802B-97CA-7996-EE54-C129298581CB}"/>
              </a:ext>
            </a:extLst>
          </p:cNvPr>
          <p:cNvSpPr txBox="1"/>
          <p:nvPr/>
        </p:nvSpPr>
        <p:spPr>
          <a:xfrm>
            <a:off x="5182707" y="2514600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2650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6E3254AE-C4CD-426D-A6E8-7FA13B0F8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9A02A94-4BE6-0CE6-A7EF-44329D5A9F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7734" y="2886590"/>
            <a:ext cx="4770219" cy="2385109"/>
          </a:xfrm>
          <a:prstGeom prst="roundRect">
            <a:avLst>
              <a:gd name="adj" fmla="val 5301"/>
            </a:avLst>
          </a:prstGeom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5C53434-A0C7-4A81-8EB0-D460DAD9B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19957B4-536D-2935-EB42-35F6EAB3E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>
                <a:solidFill>
                  <a:srgbClr val="C00000"/>
                </a:solidFill>
              </a:rPr>
              <a:t>Problem </a:t>
            </a:r>
            <a:endParaRPr lang="en-US" dirty="0"/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8DDD7F2D-A6D6-C693-9274-5D6F18C6AA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7060958"/>
              </p:ext>
            </p:extLst>
          </p:nvPr>
        </p:nvGraphicFramePr>
        <p:xfrm>
          <a:off x="913774" y="2367092"/>
          <a:ext cx="4860493" cy="34241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913207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5D2CA358-2EA6-49C2-AAEF-0C79C1F762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4" name="Picture 2">
            <a:extLst>
              <a:ext uri="{FF2B5EF4-FFF2-40B4-BE49-F238E27FC236}">
                <a16:creationId xmlns:a16="http://schemas.microsoft.com/office/drawing/2014/main" id="{AAD74829-8970-4A28-B5F6-387E0E3138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267DF156-16CE-CEA5-2420-3C9BEA0100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1455" y="618518"/>
            <a:ext cx="2649616" cy="264961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D940A1A-B778-5BB6-EE18-18C6836A73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3935" y="3589867"/>
            <a:ext cx="2624662" cy="2624662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D976ACB9-C2D4-45C2-924A-2CF7CFF51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87191-71A8-F0FB-9C76-48F093C56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4065" y="2367092"/>
            <a:ext cx="5855415" cy="3847444"/>
          </a:xfrm>
        </p:spPr>
        <p:txBody>
          <a:bodyPr>
            <a:noAutofit/>
          </a:bodyPr>
          <a:lstStyle/>
          <a:p>
            <a:r>
              <a:rPr lang="en-US"/>
              <a:t>A Simple Repair Isn’t Enough.</a:t>
            </a:r>
          </a:p>
          <a:p>
            <a:r>
              <a:rPr lang="en-US"/>
              <a:t>It doesn’t solve long-term water waste.
Rainwater continues to be lost every year.
Our school still pays extra for cleaning and irrigation water.
So we asked: What if the ceiling could do more?</a:t>
            </a:r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BE92035-9DF0-6B80-2486-28C186007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4064" y="618517"/>
            <a:ext cx="5855416" cy="1596177"/>
          </a:xfrm>
        </p:spPr>
        <p:txBody>
          <a:bodyPr>
            <a:normAutofit/>
          </a:bodyPr>
          <a:lstStyle/>
          <a:p>
            <a:r>
              <a:rPr lang="en-US"/>
              <a:t>Why we need change </a:t>
            </a:r>
          </a:p>
        </p:txBody>
      </p:sp>
    </p:spTree>
    <p:extLst>
      <p:ext uri="{BB962C8B-B14F-4D97-AF65-F5344CB8AC3E}">
        <p14:creationId xmlns:p14="http://schemas.microsoft.com/office/powerpoint/2010/main" val="4081462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46F2B05-D14A-46C1-B94D-81BAFA34CA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3DC1F44-43A8-F03A-8522-1D7CC5A588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7704" y="1524495"/>
            <a:ext cx="3840815" cy="384081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C21F734-A85A-4FEA-8CB8-6C72B8195C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0A870D-468F-1639-1548-B6BAB2818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4065" y="2367092"/>
            <a:ext cx="5855415" cy="3847444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/>
              <a:t>Introducing: The Water-Saving Ceiling System
A redesigned ceiling that captures and filters rainwater.
Built-in cooling panels to reduce heat inside classrooms.
Water is directed into a clean storage tank.
Safe for non-drinking uses like cleaning, irrigation, and cooling.</a:t>
            </a:r>
          </a:p>
          <a:p>
            <a:pPr>
              <a:lnSpc>
                <a:spcPct val="110000"/>
              </a:lnSpc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8999E1-C2D2-9265-9682-7E718EFD7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4064" y="618517"/>
            <a:ext cx="5855416" cy="1596177"/>
          </a:xfrm>
        </p:spPr>
        <p:txBody>
          <a:bodyPr/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Our innovative idea</a:t>
            </a:r>
          </a:p>
        </p:txBody>
      </p:sp>
    </p:spTree>
    <p:extLst>
      <p:ext uri="{BB962C8B-B14F-4D97-AF65-F5344CB8AC3E}">
        <p14:creationId xmlns:p14="http://schemas.microsoft.com/office/powerpoint/2010/main" val="3239398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bg1">
                <a:shade val="92000"/>
                <a:satMod val="140000"/>
                <a:lumMod val="11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3A9C15D4-2EE7-4D05-B87C-91D1F3B96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ED7B0FB-9654-4441-9545-02D458B68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8009E7-00E5-2837-9EEC-3E56F65DC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074" y="1588878"/>
            <a:ext cx="2844002" cy="3680244"/>
          </a:xfrm>
        </p:spPr>
        <p:txBody>
          <a:bodyPr>
            <a:normAutofit/>
          </a:bodyPr>
          <a:lstStyle/>
          <a:p>
            <a:pPr algn="l"/>
            <a:r>
              <a:rPr lang="en-US" sz="4400">
                <a:solidFill>
                  <a:srgbClr val="FFFFFF"/>
                </a:solidFill>
              </a:rPr>
              <a:t>How it works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7BB94C57-FDF3-45A3-9D1F-904523D7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C7C75-3473-A87B-D6C3-C0D9787DDC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794" y="1049695"/>
            <a:ext cx="6642806" cy="4758611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Smart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Ceiling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Design</a:t>
            </a:r>
            <a:r>
              <a:rPr lang="en-US" dirty="0"/>
              <a:t>
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Ceiling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panels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allow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rainwater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to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pass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through</a:t>
            </a:r>
            <a:r>
              <a:rPr lang="en-US" dirty="0"/>
              <a:t>.
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Filters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remove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dirt,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dust,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and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debris</a:t>
            </a:r>
            <a:r>
              <a:rPr lang="en-US" dirty="0"/>
              <a:t>.
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Water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flows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through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pipe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system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→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storage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tank.</a:t>
            </a:r>
            <a:r>
              <a:rPr lang="en-US" dirty="0"/>
              <a:t>
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Cooling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panels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use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collected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water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to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lower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indoor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temperature.</a:t>
            </a:r>
            <a:r>
              <a:rPr lang="en-US" dirty="0"/>
              <a:t>
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complete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eco-friendly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system.</a:t>
            </a:r>
          </a:p>
          <a:p>
            <a:endParaRPr lang="en-US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6AEBDF1A-221A-4497-BBA9-57A70D161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916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46F2B05-D14A-46C1-B94D-81BAFA34CA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B327397-1CD5-57A9-0DB0-DC6DC7B2A9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7704" y="2369474"/>
            <a:ext cx="3840815" cy="215085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C21F734-A85A-4FEA-8CB8-6C72B8195C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AD8998-EA33-9A9D-5C51-0E2054545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4065" y="2367092"/>
            <a:ext cx="5855415" cy="3847444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1600" b="1" dirty="0">
                <a:solidFill>
                  <a:schemeClr val="bg2">
                    <a:lumMod val="50000"/>
                  </a:schemeClr>
                </a:solidFill>
              </a:rPr>
              <a:t>Environmental</a:t>
            </a:r>
            <a:r>
              <a:rPr lang="en-US" sz="1600" b="1" dirty="0"/>
              <a:t> </a:t>
            </a:r>
            <a:r>
              <a:rPr lang="en-US" sz="1600" b="1" dirty="0">
                <a:solidFill>
                  <a:schemeClr val="accent2">
                    <a:lumMod val="50000"/>
                  </a:schemeClr>
                </a:solidFill>
              </a:rPr>
              <a:t>Benefits</a:t>
            </a:r>
            <a:r>
              <a:rPr lang="en-US" sz="1600" dirty="0"/>
              <a:t>
Saves thousands of liters of water per year.
Reduces waste and supports sustainability.</a:t>
            </a:r>
          </a:p>
          <a:p>
            <a:pPr>
              <a:lnSpc>
                <a:spcPct val="110000"/>
              </a:lnSpc>
            </a:pPr>
            <a:r>
              <a:rPr lang="en-US" sz="1600" b="1" dirty="0">
                <a:solidFill>
                  <a:schemeClr val="accent4">
                    <a:lumMod val="75000"/>
                  </a:schemeClr>
                </a:solidFill>
              </a:rPr>
              <a:t>School</a:t>
            </a:r>
            <a:r>
              <a:rPr lang="en-US" sz="1600" b="1" dirty="0"/>
              <a:t> </a:t>
            </a:r>
            <a:r>
              <a:rPr lang="en-US" sz="1600" b="1" dirty="0">
                <a:solidFill>
                  <a:schemeClr val="accent4">
                    <a:lumMod val="75000"/>
                  </a:schemeClr>
                </a:solidFill>
              </a:rPr>
              <a:t>Improvements</a:t>
            </a:r>
            <a:r>
              <a:rPr lang="en-US" sz="1600" dirty="0"/>
              <a:t>
Lower water bills.
Cooler classrooms = better learning environment.
A safer, modern, long-lasting ceiling.
</a:t>
            </a:r>
            <a:r>
              <a:rPr lang="en-US" sz="1600" b="1" dirty="0">
                <a:solidFill>
                  <a:schemeClr val="tx2"/>
                </a:solidFill>
              </a:rPr>
              <a:t>Educational</a:t>
            </a:r>
            <a:r>
              <a:rPr lang="en-US" sz="1600" b="1" dirty="0"/>
              <a:t> </a:t>
            </a:r>
            <a:r>
              <a:rPr lang="en-US" sz="1600" b="1" dirty="0">
                <a:solidFill>
                  <a:schemeClr val="tx2"/>
                </a:solidFill>
              </a:rPr>
              <a:t>Impact</a:t>
            </a:r>
            <a:r>
              <a:rPr lang="en-US" sz="1600" dirty="0"/>
              <a:t>
Teaches students about green engineering and solutions.</a:t>
            </a:r>
          </a:p>
          <a:p>
            <a:pPr>
              <a:lnSpc>
                <a:spcPct val="110000"/>
              </a:lnSpc>
            </a:pPr>
            <a:endParaRPr lang="en-US" sz="1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EEFF8A-3F28-004A-AE5C-A8A618836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4064" y="618517"/>
            <a:ext cx="5855416" cy="1596177"/>
          </a:xfrm>
        </p:spPr>
        <p:txBody>
          <a:bodyPr/>
          <a:lstStyle/>
          <a:p>
            <a:r>
              <a:rPr lang="en-US"/>
              <a:t>Benefits</a:t>
            </a:r>
          </a:p>
        </p:txBody>
      </p:sp>
    </p:spTree>
    <p:extLst>
      <p:ext uri="{BB962C8B-B14F-4D97-AF65-F5344CB8AC3E}">
        <p14:creationId xmlns:p14="http://schemas.microsoft.com/office/powerpoint/2010/main" val="3483568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F2306-EF73-AF0A-26D5-A8F972E5A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In conclusion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5CC91A-2035-15ED-0F36-83BF6EB0A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 Problem Turned Into Progress
Instead of simply repairing the ceiling,
we upgraded it into a sustainable water-saving system.
It protects the school, saves water, reduces costs, and cools rooms.
This project proves that real change begins with smart ideas.</a:t>
            </a:r>
          </a:p>
          <a:p>
            <a:endParaRPr lang="en-US" dirty="0"/>
          </a:p>
          <a:p>
            <a:r>
              <a:rPr lang="en-US" dirty="0"/>
              <a:t>Done by</a:t>
            </a:r>
            <a:r>
              <a:rPr lang="en-US" dirty="0">
                <a:solidFill>
                  <a:srgbClr val="FF8CDB"/>
                </a:solidFill>
              </a:rPr>
              <a:t> </a:t>
            </a:r>
            <a:r>
              <a:rPr lang="en-US" dirty="0" err="1">
                <a:solidFill>
                  <a:srgbClr val="FF8CDB"/>
                </a:solidFill>
              </a:rPr>
              <a:t>Iec</a:t>
            </a:r>
            <a:r>
              <a:rPr lang="en-US" dirty="0">
                <a:solidFill>
                  <a:srgbClr val="FF8CDB"/>
                </a:solidFill>
              </a:rPr>
              <a:t> schools</a:t>
            </a:r>
            <a:r>
              <a:rPr lang="en-US" dirty="0"/>
              <a:t> students:</a:t>
            </a:r>
          </a:p>
          <a:p>
            <a:r>
              <a:rPr lang="en-US" dirty="0"/>
              <a:t>Sarah </a:t>
            </a:r>
            <a:r>
              <a:rPr lang="en-US" dirty="0" err="1"/>
              <a:t>Alkhatatbeh</a:t>
            </a:r>
            <a:r>
              <a:rPr lang="en-US" dirty="0"/>
              <a:t>, Jana </a:t>
            </a:r>
            <a:r>
              <a:rPr lang="en-US" dirty="0" err="1"/>
              <a:t>aLdebsi</a:t>
            </a:r>
            <a:r>
              <a:rPr lang="en-US" dirty="0"/>
              <a:t>, JASMINE ABUALIA, NADINE HAMDAN</a:t>
            </a:r>
          </a:p>
        </p:txBody>
      </p:sp>
    </p:spTree>
    <p:extLst>
      <p:ext uri="{BB962C8B-B14F-4D97-AF65-F5344CB8AC3E}">
        <p14:creationId xmlns:p14="http://schemas.microsoft.com/office/powerpoint/2010/main" val="58720724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Droplet</vt:lpstr>
      <vt:lpstr>Drops Of Change</vt:lpstr>
      <vt:lpstr>The Problem </vt:lpstr>
      <vt:lpstr>Why we need change </vt:lpstr>
      <vt:lpstr>Our innovative idea</vt:lpstr>
      <vt:lpstr>How it works</vt:lpstr>
      <vt:lpstr>Benefits</vt:lpstr>
      <vt:lpstr>In conclusion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Drops Of Change</dc:title>
  <dc:creator>Sarah AlKhatatbeh</dc:creator>
  <cp:lastModifiedBy>Sarah AlKhatatbeh</cp:lastModifiedBy>
  <cp:revision>4</cp:revision>
  <dcterms:created xsi:type="dcterms:W3CDTF">2025-11-15T13:36:35Z</dcterms:created>
  <dcterms:modified xsi:type="dcterms:W3CDTF">2025-11-21T07:45:30Z</dcterms:modified>
</cp:coreProperties>
</file>