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Now Bold" charset="1" panose="00000800000000000000"/>
      <p:regular r:id="rId19"/>
    </p:embeddedFont>
    <p:embeddedFont>
      <p:font typeface="Montserrat" charset="1" panose="00000500000000000000"/>
      <p:regular r:id="rId20"/>
    </p:embeddedFont>
    <p:embeddedFont>
      <p:font typeface="DM Sans" charset="1" panose="00000000000000000000"/>
      <p:regular r:id="rId21"/>
    </p:embeddedFont>
    <p:embeddedFont>
      <p:font typeface="DM Sans Bold" charset="1" panose="00000000000000000000"/>
      <p:regular r:id="rId22"/>
    </p:embeddedFont>
    <p:embeddedFont>
      <p:font typeface="Wedges" charset="1" panose="020005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53.png" Type="http://schemas.openxmlformats.org/officeDocument/2006/relationships/image"/><Relationship Id="rId12" Target="../media/image54.png" Type="http://schemas.openxmlformats.org/officeDocument/2006/relationships/image"/><Relationship Id="rId13" Target="../media/image55.png" Type="http://schemas.openxmlformats.org/officeDocument/2006/relationships/image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47.png" Type="http://schemas.openxmlformats.org/officeDocument/2006/relationships/image"/><Relationship Id="rId5" Target="../media/image48.svg" Type="http://schemas.openxmlformats.org/officeDocument/2006/relationships/image"/><Relationship Id="rId6" Target="../media/image49.png" Type="http://schemas.openxmlformats.org/officeDocument/2006/relationships/image"/><Relationship Id="rId7" Target="../media/image50.svg" Type="http://schemas.openxmlformats.org/officeDocument/2006/relationships/image"/><Relationship Id="rId8" Target="../media/image51.png" Type="http://schemas.openxmlformats.org/officeDocument/2006/relationships/image"/><Relationship Id="rId9" Target="../media/image5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56.png" Type="http://schemas.openxmlformats.org/officeDocument/2006/relationships/image"/><Relationship Id="rId12" Target="../media/image57.png" Type="http://schemas.openxmlformats.org/officeDocument/2006/relationships/image"/><Relationship Id="rId13" Target="../media/image58.png" Type="http://schemas.openxmlformats.org/officeDocument/2006/relationships/image"/><Relationship Id="rId14" Target="../media/image59.png" Type="http://schemas.openxmlformats.org/officeDocument/2006/relationships/image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47.png" Type="http://schemas.openxmlformats.org/officeDocument/2006/relationships/image"/><Relationship Id="rId5" Target="../media/image48.svg" Type="http://schemas.openxmlformats.org/officeDocument/2006/relationships/image"/><Relationship Id="rId6" Target="../media/image49.png" Type="http://schemas.openxmlformats.org/officeDocument/2006/relationships/image"/><Relationship Id="rId7" Target="../media/image50.svg" Type="http://schemas.openxmlformats.org/officeDocument/2006/relationships/image"/><Relationship Id="rId8" Target="../media/image51.png" Type="http://schemas.openxmlformats.org/officeDocument/2006/relationships/image"/><Relationship Id="rId9" Target="../media/image5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0.png" Type="http://schemas.openxmlformats.org/officeDocument/2006/relationships/image"/><Relationship Id="rId3" Target="../media/image61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svg" Type="http://schemas.openxmlformats.org/officeDocument/2006/relationships/image"/><Relationship Id="rId11" Target="../media/image25.png" Type="http://schemas.openxmlformats.org/officeDocument/2006/relationships/image"/><Relationship Id="rId12" Target="../media/image26.svg" Type="http://schemas.openxmlformats.org/officeDocument/2006/relationships/image"/><Relationship Id="rId13" Target="../media/image27.png" Type="http://schemas.openxmlformats.org/officeDocument/2006/relationships/image"/><Relationship Id="rId14" Target="../media/image2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31.png" Type="http://schemas.openxmlformats.org/officeDocument/2006/relationships/image"/><Relationship Id="rId6" Target="../media/image3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svg" Type="http://schemas.openxmlformats.org/officeDocument/2006/relationships/image"/><Relationship Id="rId2" Target="../media/image5.pn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7.png" Type="http://schemas.openxmlformats.org/officeDocument/2006/relationships/image"/><Relationship Id="rId8" Target="../media/image38.sv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svg" Type="http://schemas.openxmlformats.org/officeDocument/2006/relationships/image"/><Relationship Id="rId4" Target="../media/image5.png" Type="http://schemas.openxmlformats.org/officeDocument/2006/relationships/image"/><Relationship Id="rId5" Target="../media/image43.png" Type="http://schemas.openxmlformats.org/officeDocument/2006/relationships/image"/><Relationship Id="rId6" Target="../media/image4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598868" y="-3084022"/>
            <a:ext cx="9144000" cy="6168044"/>
          </a:xfrm>
          <a:custGeom>
            <a:avLst/>
            <a:gdLst/>
            <a:ahLst/>
            <a:cxnLst/>
            <a:rect r="r" b="b" t="t" l="l"/>
            <a:pathLst>
              <a:path h="6168044" w="9144000">
                <a:moveTo>
                  <a:pt x="0" y="0"/>
                </a:moveTo>
                <a:lnTo>
                  <a:pt x="9144000" y="0"/>
                </a:lnTo>
                <a:lnTo>
                  <a:pt x="9144000" y="6168044"/>
                </a:lnTo>
                <a:lnTo>
                  <a:pt x="0" y="61680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61936" y="1427539"/>
            <a:ext cx="482144" cy="467032"/>
          </a:xfrm>
          <a:custGeom>
            <a:avLst/>
            <a:gdLst/>
            <a:ahLst/>
            <a:cxnLst/>
            <a:rect r="r" b="b" t="t" l="l"/>
            <a:pathLst>
              <a:path h="467032" w="482144">
                <a:moveTo>
                  <a:pt x="0" y="0"/>
                </a:moveTo>
                <a:lnTo>
                  <a:pt x="482145" y="0"/>
                </a:lnTo>
                <a:lnTo>
                  <a:pt x="482145" y="467031"/>
                </a:lnTo>
                <a:lnTo>
                  <a:pt x="0" y="467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88367" y="5123058"/>
            <a:ext cx="11731878" cy="2184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38"/>
              </a:lnSpc>
            </a:pPr>
            <a:r>
              <a:rPr lang="en-US" b="true" sz="16338">
                <a:solidFill>
                  <a:srgbClr val="E1A433"/>
                </a:solidFill>
                <a:latin typeface="Now Bold"/>
                <a:ea typeface="Now Bold"/>
                <a:cs typeface="Now Bold"/>
                <a:sym typeface="Now Bold"/>
              </a:rPr>
              <a:t>PROPOSAL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88367" y="3264864"/>
            <a:ext cx="10425285" cy="155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30"/>
              </a:lnSpc>
            </a:pPr>
            <a:r>
              <a:rPr lang="en-US" b="true" sz="8950" spc="832">
                <a:solidFill>
                  <a:srgbClr val="87AABC"/>
                </a:solidFill>
                <a:latin typeface="Now Bold"/>
                <a:ea typeface="Now Bold"/>
                <a:cs typeface="Now Bold"/>
                <a:sym typeface="Now Bold"/>
              </a:rPr>
              <a:t>PROJECT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88367" y="7054310"/>
            <a:ext cx="9515900" cy="1109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38"/>
              </a:lnSpc>
            </a:pPr>
            <a:r>
              <a:rPr lang="en-US" sz="3170">
                <a:solidFill>
                  <a:srgbClr val="564E38"/>
                </a:solidFill>
                <a:latin typeface="Montserrat"/>
                <a:ea typeface="Montserrat"/>
                <a:cs typeface="Montserrat"/>
                <a:sym typeface="Montserrat"/>
              </a:rPr>
              <a:t>Jude Abu Maria, Jana Ashraf, Malika Mashaqbeh, &amp; Wafa Al Natoor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6786182" y="205229"/>
            <a:ext cx="1341830" cy="1322097"/>
          </a:xfrm>
          <a:custGeom>
            <a:avLst/>
            <a:gdLst/>
            <a:ahLst/>
            <a:cxnLst/>
            <a:rect r="r" b="b" t="t" l="l"/>
            <a:pathLst>
              <a:path h="1322097" w="1341830">
                <a:moveTo>
                  <a:pt x="0" y="0"/>
                </a:moveTo>
                <a:lnTo>
                  <a:pt x="1341831" y="0"/>
                </a:lnTo>
                <a:lnTo>
                  <a:pt x="1341831" y="1322097"/>
                </a:lnTo>
                <a:lnTo>
                  <a:pt x="0" y="13220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69686" y="5143500"/>
            <a:ext cx="1713245" cy="1242882"/>
          </a:xfrm>
          <a:custGeom>
            <a:avLst/>
            <a:gdLst/>
            <a:ahLst/>
            <a:cxnLst/>
            <a:rect r="r" b="b" t="t" l="l"/>
            <a:pathLst>
              <a:path h="1242882" w="1713245">
                <a:moveTo>
                  <a:pt x="0" y="0"/>
                </a:moveTo>
                <a:lnTo>
                  <a:pt x="1713245" y="0"/>
                </a:lnTo>
                <a:lnTo>
                  <a:pt x="1713245" y="1242882"/>
                </a:lnTo>
                <a:lnTo>
                  <a:pt x="0" y="1242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403665" y="4943928"/>
            <a:ext cx="1190215" cy="1566073"/>
          </a:xfrm>
          <a:custGeom>
            <a:avLst/>
            <a:gdLst/>
            <a:ahLst/>
            <a:cxnLst/>
            <a:rect r="r" b="b" t="t" l="l"/>
            <a:pathLst>
              <a:path h="1566073" w="1190215">
                <a:moveTo>
                  <a:pt x="0" y="0"/>
                </a:moveTo>
                <a:lnTo>
                  <a:pt x="1190216" y="0"/>
                </a:lnTo>
                <a:lnTo>
                  <a:pt x="1190216" y="1566073"/>
                </a:lnTo>
                <a:lnTo>
                  <a:pt x="0" y="15660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704740" y="1909581"/>
            <a:ext cx="1228847" cy="1197567"/>
          </a:xfrm>
          <a:custGeom>
            <a:avLst/>
            <a:gdLst/>
            <a:ahLst/>
            <a:cxnLst/>
            <a:rect r="r" b="b" t="t" l="l"/>
            <a:pathLst>
              <a:path h="1197567" w="1228847">
                <a:moveTo>
                  <a:pt x="0" y="0"/>
                </a:moveTo>
                <a:lnTo>
                  <a:pt x="1228846" y="0"/>
                </a:lnTo>
                <a:lnTo>
                  <a:pt x="1228846" y="1197567"/>
                </a:lnTo>
                <a:lnTo>
                  <a:pt x="0" y="11975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272483" y="1300588"/>
            <a:ext cx="7386081" cy="1262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287"/>
              </a:lnSpc>
              <a:spcBef>
                <a:spcPct val="0"/>
              </a:spcBef>
            </a:pPr>
            <a:r>
              <a:rPr lang="en-US" b="true" sz="7348" spc="102">
                <a:solidFill>
                  <a:srgbClr val="87AABC"/>
                </a:solidFill>
                <a:latin typeface="Now Bold"/>
                <a:ea typeface="Now Bold"/>
                <a:cs typeface="Now Bold"/>
                <a:sym typeface="Now Bold"/>
              </a:rPr>
              <a:t>USER TESTING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837713" y="6559913"/>
            <a:ext cx="1058454" cy="764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6"/>
              </a:lnSpc>
            </a:pPr>
            <a:r>
              <a:rPr lang="en-US" sz="4569" spc="447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535427" y="6456458"/>
            <a:ext cx="1058454" cy="764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6"/>
              </a:lnSpc>
            </a:pPr>
            <a:r>
              <a:rPr lang="en-US" sz="4569" spc="447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789936" y="3030948"/>
            <a:ext cx="1058454" cy="764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6"/>
              </a:lnSpc>
            </a:pPr>
            <a:r>
              <a:rPr lang="en-US" sz="4569" spc="447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03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3848390" y="7705289"/>
            <a:ext cx="8342934" cy="5840054"/>
          </a:xfrm>
          <a:custGeom>
            <a:avLst/>
            <a:gdLst/>
            <a:ahLst/>
            <a:cxnLst/>
            <a:rect r="r" b="b" t="t" l="l"/>
            <a:pathLst>
              <a:path h="5840054" w="8342934">
                <a:moveTo>
                  <a:pt x="0" y="0"/>
                </a:moveTo>
                <a:lnTo>
                  <a:pt x="8342933" y="0"/>
                </a:lnTo>
                <a:lnTo>
                  <a:pt x="8342933" y="5840054"/>
                </a:lnTo>
                <a:lnTo>
                  <a:pt x="0" y="58400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786182" y="205229"/>
            <a:ext cx="1341830" cy="1322097"/>
          </a:xfrm>
          <a:custGeom>
            <a:avLst/>
            <a:gdLst/>
            <a:ahLst/>
            <a:cxnLst/>
            <a:rect r="r" b="b" t="t" l="l"/>
            <a:pathLst>
              <a:path h="1322097" w="1341830">
                <a:moveTo>
                  <a:pt x="0" y="0"/>
                </a:moveTo>
                <a:lnTo>
                  <a:pt x="1341831" y="0"/>
                </a:lnTo>
                <a:lnTo>
                  <a:pt x="1341831" y="1322097"/>
                </a:lnTo>
                <a:lnTo>
                  <a:pt x="0" y="13220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272483" y="2552225"/>
            <a:ext cx="14513700" cy="55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46"/>
              </a:lnSpc>
            </a:pPr>
            <a:r>
              <a:rPr lang="en-US" sz="3222" spc="315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A survey was conducted and our school students responded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794224" y="3172059"/>
            <a:ext cx="4565297" cy="5185763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717000" y="8182006"/>
            <a:ext cx="4719744" cy="169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9"/>
              </a:lnSpc>
            </a:pPr>
            <a:r>
              <a:rPr lang="en-US" sz="2449" spc="240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Do you think a Smart ID Tap Card system (where you tap your card to enter school) is a good idea?  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6660779" y="3288667"/>
            <a:ext cx="4630205" cy="4952549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1533288" y="3382612"/>
            <a:ext cx="4630205" cy="4952549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6784128" y="8182006"/>
            <a:ext cx="4719744" cy="1263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9"/>
              </a:lnSpc>
            </a:pPr>
            <a:r>
              <a:rPr lang="en-US" sz="2449" spc="240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Would you personally like to use a tap card to enter school? 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846772" y="8182006"/>
            <a:ext cx="4719744" cy="1263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9"/>
              </a:lnSpc>
            </a:pPr>
            <a:r>
              <a:rPr lang="en-US" sz="2449" spc="240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Do you think it would make the school more modern and organized? 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69686" y="5143500"/>
            <a:ext cx="1713245" cy="1242882"/>
          </a:xfrm>
          <a:custGeom>
            <a:avLst/>
            <a:gdLst/>
            <a:ahLst/>
            <a:cxnLst/>
            <a:rect r="r" b="b" t="t" l="l"/>
            <a:pathLst>
              <a:path h="1242882" w="1713245">
                <a:moveTo>
                  <a:pt x="0" y="0"/>
                </a:moveTo>
                <a:lnTo>
                  <a:pt x="1713245" y="0"/>
                </a:lnTo>
                <a:lnTo>
                  <a:pt x="1713245" y="1242882"/>
                </a:lnTo>
                <a:lnTo>
                  <a:pt x="0" y="1242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403665" y="4943928"/>
            <a:ext cx="1190215" cy="1566073"/>
          </a:xfrm>
          <a:custGeom>
            <a:avLst/>
            <a:gdLst/>
            <a:ahLst/>
            <a:cxnLst/>
            <a:rect r="r" b="b" t="t" l="l"/>
            <a:pathLst>
              <a:path h="1566073" w="1190215">
                <a:moveTo>
                  <a:pt x="0" y="0"/>
                </a:moveTo>
                <a:lnTo>
                  <a:pt x="1190216" y="0"/>
                </a:lnTo>
                <a:lnTo>
                  <a:pt x="1190216" y="1566073"/>
                </a:lnTo>
                <a:lnTo>
                  <a:pt x="0" y="15660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704740" y="1909581"/>
            <a:ext cx="1228847" cy="1197567"/>
          </a:xfrm>
          <a:custGeom>
            <a:avLst/>
            <a:gdLst/>
            <a:ahLst/>
            <a:cxnLst/>
            <a:rect r="r" b="b" t="t" l="l"/>
            <a:pathLst>
              <a:path h="1197567" w="1228847">
                <a:moveTo>
                  <a:pt x="0" y="0"/>
                </a:moveTo>
                <a:lnTo>
                  <a:pt x="1228846" y="0"/>
                </a:lnTo>
                <a:lnTo>
                  <a:pt x="1228846" y="1197567"/>
                </a:lnTo>
                <a:lnTo>
                  <a:pt x="0" y="11975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837713" y="6559913"/>
            <a:ext cx="1058454" cy="764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6"/>
              </a:lnSpc>
            </a:pPr>
            <a:r>
              <a:rPr lang="en-US" sz="4569" spc="447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01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535427" y="6456458"/>
            <a:ext cx="1058454" cy="764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6"/>
              </a:lnSpc>
            </a:pPr>
            <a:r>
              <a:rPr lang="en-US" sz="4569" spc="447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789936" y="3030948"/>
            <a:ext cx="1058454" cy="764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6"/>
              </a:lnSpc>
            </a:pPr>
            <a:r>
              <a:rPr lang="en-US" sz="4569" spc="447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03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-4728533" y="7588853"/>
            <a:ext cx="8342934" cy="5840054"/>
          </a:xfrm>
          <a:custGeom>
            <a:avLst/>
            <a:gdLst/>
            <a:ahLst/>
            <a:cxnLst/>
            <a:rect r="r" b="b" t="t" l="l"/>
            <a:pathLst>
              <a:path h="5840054" w="8342934">
                <a:moveTo>
                  <a:pt x="0" y="0"/>
                </a:moveTo>
                <a:lnTo>
                  <a:pt x="8342933" y="0"/>
                </a:lnTo>
                <a:lnTo>
                  <a:pt x="8342933" y="5840053"/>
                </a:lnTo>
                <a:lnTo>
                  <a:pt x="0" y="58400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786182" y="205229"/>
            <a:ext cx="1341830" cy="1322097"/>
          </a:xfrm>
          <a:custGeom>
            <a:avLst/>
            <a:gdLst/>
            <a:ahLst/>
            <a:cxnLst/>
            <a:rect r="r" b="b" t="t" l="l"/>
            <a:pathLst>
              <a:path h="1322097" w="1341830">
                <a:moveTo>
                  <a:pt x="0" y="0"/>
                </a:moveTo>
                <a:lnTo>
                  <a:pt x="1341831" y="0"/>
                </a:lnTo>
                <a:lnTo>
                  <a:pt x="1341831" y="1322097"/>
                </a:lnTo>
                <a:lnTo>
                  <a:pt x="0" y="13220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4356794" y="5158851"/>
            <a:ext cx="4565297" cy="5185763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679622" y="1842906"/>
            <a:ext cx="3693040" cy="2802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46"/>
              </a:lnSpc>
            </a:pPr>
            <a:r>
              <a:rPr lang="en-US" sz="3222" spc="315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Do you think it will help teachers save time taking attendance?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2682991" y="5363107"/>
            <a:ext cx="4630205" cy="4952549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2715225" y="1007196"/>
            <a:ext cx="4565736" cy="4565736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4324341" y="974962"/>
            <a:ext cx="4630205" cy="4952549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9152253" y="1842906"/>
            <a:ext cx="3693040" cy="2802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46"/>
              </a:lnSpc>
            </a:pPr>
            <a:r>
              <a:rPr lang="en-US" sz="3222" spc="315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Do you think some students might forget or lose their cards?  </a:t>
            </a:r>
          </a:p>
        </p:txBody>
      </p:sp>
      <p:sp>
        <p:nvSpPr>
          <p:cNvPr name="AutoShape 16" id="16"/>
          <p:cNvSpPr/>
          <p:nvPr/>
        </p:nvSpPr>
        <p:spPr>
          <a:xfrm>
            <a:off x="3585825" y="4626414"/>
            <a:ext cx="2004604" cy="0"/>
          </a:xfrm>
          <a:prstGeom prst="line">
            <a:avLst/>
          </a:prstGeom>
          <a:ln cap="flat" w="38100">
            <a:solidFill>
              <a:srgbClr val="564E3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11928982" y="4570968"/>
            <a:ext cx="2004604" cy="0"/>
          </a:xfrm>
          <a:prstGeom prst="line">
            <a:avLst/>
          </a:prstGeom>
          <a:ln cap="flat" w="38100">
            <a:solidFill>
              <a:srgbClr val="564E3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8" id="18"/>
          <p:cNvSpPr txBox="true"/>
          <p:nvPr/>
        </p:nvSpPr>
        <p:spPr>
          <a:xfrm rot="0">
            <a:off x="679622" y="6357807"/>
            <a:ext cx="4109319" cy="2802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46"/>
              </a:lnSpc>
            </a:pPr>
            <a:r>
              <a:rPr lang="en-US" sz="3222" spc="315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Would you like the tap card to be used for other things (like the library)?  </a:t>
            </a:r>
          </a:p>
        </p:txBody>
      </p:sp>
      <p:sp>
        <p:nvSpPr>
          <p:cNvPr name="AutoShape 19" id="19"/>
          <p:cNvSpPr/>
          <p:nvPr/>
        </p:nvSpPr>
        <p:spPr>
          <a:xfrm>
            <a:off x="3614400" y="9141315"/>
            <a:ext cx="2004604" cy="0"/>
          </a:xfrm>
          <a:prstGeom prst="line">
            <a:avLst/>
          </a:prstGeom>
          <a:ln cap="flat" w="38100">
            <a:solidFill>
              <a:srgbClr val="564E3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0" id="20"/>
          <p:cNvSpPr txBox="true"/>
          <p:nvPr/>
        </p:nvSpPr>
        <p:spPr>
          <a:xfrm rot="0">
            <a:off x="9152253" y="6357807"/>
            <a:ext cx="4166910" cy="2802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46"/>
              </a:lnSpc>
            </a:pPr>
            <a:r>
              <a:rPr lang="en-US" sz="3222" spc="315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Do you agree that our school should make this Smart ID Tap Card project real?  </a:t>
            </a:r>
          </a:p>
        </p:txBody>
      </p:sp>
      <p:sp>
        <p:nvSpPr>
          <p:cNvPr name="AutoShape 21" id="21"/>
          <p:cNvSpPr/>
          <p:nvPr/>
        </p:nvSpPr>
        <p:spPr>
          <a:xfrm>
            <a:off x="12093401" y="9122265"/>
            <a:ext cx="2004604" cy="0"/>
          </a:xfrm>
          <a:prstGeom prst="line">
            <a:avLst/>
          </a:prstGeom>
          <a:ln cap="flat" w="38100">
            <a:solidFill>
              <a:srgbClr val="564E38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8725302">
            <a:off x="-5254760" y="-5133266"/>
            <a:ext cx="15781688" cy="10645466"/>
          </a:xfrm>
          <a:custGeom>
            <a:avLst/>
            <a:gdLst/>
            <a:ahLst/>
            <a:cxnLst/>
            <a:rect r="r" b="b" t="t" l="l"/>
            <a:pathLst>
              <a:path h="10645466" w="15781688">
                <a:moveTo>
                  <a:pt x="15781687" y="0"/>
                </a:moveTo>
                <a:lnTo>
                  <a:pt x="0" y="0"/>
                </a:lnTo>
                <a:lnTo>
                  <a:pt x="0" y="10645465"/>
                </a:lnTo>
                <a:lnTo>
                  <a:pt x="15781687" y="10645465"/>
                </a:lnTo>
                <a:lnTo>
                  <a:pt x="157816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987334" y="2432201"/>
            <a:ext cx="6679883" cy="1054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8576"/>
              </a:lnSpc>
              <a:spcBef>
                <a:spcPct val="0"/>
              </a:spcBef>
            </a:pPr>
            <a:r>
              <a:rPr lang="en-US" b="true" sz="6126" spc="569">
                <a:solidFill>
                  <a:srgbClr val="87AABC"/>
                </a:solidFill>
                <a:latin typeface="Now Bold"/>
                <a:ea typeface="Now Bold"/>
                <a:cs typeface="Now Bold"/>
                <a:sym typeface="Now Bold"/>
              </a:rPr>
              <a:t>CONCLUSION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300666" y="5748976"/>
            <a:ext cx="1686668" cy="1622268"/>
          </a:xfrm>
          <a:custGeom>
            <a:avLst/>
            <a:gdLst/>
            <a:ahLst/>
            <a:cxnLst/>
            <a:rect r="r" b="b" t="t" l="l"/>
            <a:pathLst>
              <a:path h="1622268" w="1686668">
                <a:moveTo>
                  <a:pt x="0" y="0"/>
                </a:moveTo>
                <a:lnTo>
                  <a:pt x="1686668" y="0"/>
                </a:lnTo>
                <a:lnTo>
                  <a:pt x="1686668" y="1622268"/>
                </a:lnTo>
                <a:lnTo>
                  <a:pt x="0" y="16222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975256" y="5899004"/>
            <a:ext cx="1472241" cy="1472241"/>
          </a:xfrm>
          <a:custGeom>
            <a:avLst/>
            <a:gdLst/>
            <a:ahLst/>
            <a:cxnLst/>
            <a:rect r="r" b="b" t="t" l="l"/>
            <a:pathLst>
              <a:path h="1472241" w="1472241">
                <a:moveTo>
                  <a:pt x="0" y="0"/>
                </a:moveTo>
                <a:lnTo>
                  <a:pt x="1472241" y="0"/>
                </a:lnTo>
                <a:lnTo>
                  <a:pt x="1472241" y="1472240"/>
                </a:lnTo>
                <a:lnTo>
                  <a:pt x="0" y="14722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572809" y="5899004"/>
            <a:ext cx="1524920" cy="1472241"/>
          </a:xfrm>
          <a:custGeom>
            <a:avLst/>
            <a:gdLst/>
            <a:ahLst/>
            <a:cxnLst/>
            <a:rect r="r" b="b" t="t" l="l"/>
            <a:pathLst>
              <a:path h="1472241" w="1524920">
                <a:moveTo>
                  <a:pt x="0" y="0"/>
                </a:moveTo>
                <a:lnTo>
                  <a:pt x="1524920" y="0"/>
                </a:lnTo>
                <a:lnTo>
                  <a:pt x="1524920" y="1472240"/>
                </a:lnTo>
                <a:lnTo>
                  <a:pt x="0" y="1472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933374" y="7624792"/>
            <a:ext cx="2788221" cy="436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5"/>
              </a:lnSpc>
            </a:pPr>
            <a:r>
              <a:rPr lang="en-US" b="true" sz="2554" spc="8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Objective nº 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321937" y="7624792"/>
            <a:ext cx="2788221" cy="436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5"/>
              </a:lnSpc>
            </a:pPr>
            <a:r>
              <a:rPr lang="en-US" b="true" sz="2554" spc="8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Objective nº 3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76740" y="5418615"/>
            <a:ext cx="14390477" cy="2000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4032"/>
              </a:lnSpc>
              <a:spcBef>
                <a:spcPct val="0"/>
              </a:spcBef>
            </a:pPr>
            <a:r>
              <a:rPr lang="en-US" sz="2922" spc="286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Impl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menting a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 Smart School Entry System using NFC S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chool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 ID Cards 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i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s 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n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ot 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j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us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 a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b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o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u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t tech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n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ol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og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y 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i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’s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 a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b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o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u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t 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c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rea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ting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 a 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a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f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r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fas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ter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,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 and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 sm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a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rt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r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env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ir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onm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nt f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or 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st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u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den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 and 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aff.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I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’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s a 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st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p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 t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ow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a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rds 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he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future 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of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 edu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cation.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6786182" y="205229"/>
            <a:ext cx="1341830" cy="1322097"/>
          </a:xfrm>
          <a:custGeom>
            <a:avLst/>
            <a:gdLst/>
            <a:ahLst/>
            <a:cxnLst/>
            <a:rect r="r" b="b" t="t" l="l"/>
            <a:pathLst>
              <a:path h="1322097" w="1341830">
                <a:moveTo>
                  <a:pt x="0" y="0"/>
                </a:moveTo>
                <a:lnTo>
                  <a:pt x="1341831" y="0"/>
                </a:lnTo>
                <a:lnTo>
                  <a:pt x="1341831" y="1322097"/>
                </a:lnTo>
                <a:lnTo>
                  <a:pt x="0" y="13220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08716" y="-4700899"/>
            <a:ext cx="21072890" cy="14751023"/>
          </a:xfrm>
          <a:custGeom>
            <a:avLst/>
            <a:gdLst/>
            <a:ahLst/>
            <a:cxnLst/>
            <a:rect r="r" b="b" t="t" l="l"/>
            <a:pathLst>
              <a:path h="14751023" w="21072890">
                <a:moveTo>
                  <a:pt x="0" y="0"/>
                </a:moveTo>
                <a:lnTo>
                  <a:pt x="21072890" y="0"/>
                </a:lnTo>
                <a:lnTo>
                  <a:pt x="21072890" y="14751023"/>
                </a:lnTo>
                <a:lnTo>
                  <a:pt x="0" y="147510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786182" y="205229"/>
            <a:ext cx="1341830" cy="1322097"/>
          </a:xfrm>
          <a:custGeom>
            <a:avLst/>
            <a:gdLst/>
            <a:ahLst/>
            <a:cxnLst/>
            <a:rect r="r" b="b" t="t" l="l"/>
            <a:pathLst>
              <a:path h="1322097" w="1341830">
                <a:moveTo>
                  <a:pt x="0" y="0"/>
                </a:moveTo>
                <a:lnTo>
                  <a:pt x="1341831" y="0"/>
                </a:lnTo>
                <a:lnTo>
                  <a:pt x="1341831" y="1322097"/>
                </a:lnTo>
                <a:lnTo>
                  <a:pt x="0" y="13220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255626" y="3263318"/>
            <a:ext cx="5258701" cy="2915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604"/>
              </a:lnSpc>
              <a:spcBef>
                <a:spcPct val="0"/>
              </a:spcBef>
            </a:pPr>
            <a:r>
              <a:rPr lang="en-US" b="true" sz="8288" spc="116">
                <a:solidFill>
                  <a:srgbClr val="FFFBFB"/>
                </a:solidFill>
                <a:latin typeface="Now Bold"/>
                <a:ea typeface="Now Bold"/>
                <a:cs typeface="Now Bold"/>
                <a:sym typeface="Now Bold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292862" y="-2920027"/>
            <a:ext cx="5921267" cy="4144887"/>
          </a:xfrm>
          <a:custGeom>
            <a:avLst/>
            <a:gdLst/>
            <a:ahLst/>
            <a:cxnLst/>
            <a:rect r="r" b="b" t="t" l="l"/>
            <a:pathLst>
              <a:path h="4144887" w="5921267">
                <a:moveTo>
                  <a:pt x="0" y="0"/>
                </a:moveTo>
                <a:lnTo>
                  <a:pt x="5921267" y="0"/>
                </a:lnTo>
                <a:lnTo>
                  <a:pt x="5921267" y="4144887"/>
                </a:lnTo>
                <a:lnTo>
                  <a:pt x="0" y="4144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1969530"/>
            <a:ext cx="21495031" cy="14577539"/>
          </a:xfrm>
          <a:custGeom>
            <a:avLst/>
            <a:gdLst/>
            <a:ahLst/>
            <a:cxnLst/>
            <a:rect r="r" b="b" t="t" l="l"/>
            <a:pathLst>
              <a:path h="14577539" w="21495031">
                <a:moveTo>
                  <a:pt x="0" y="0"/>
                </a:moveTo>
                <a:lnTo>
                  <a:pt x="21495031" y="0"/>
                </a:lnTo>
                <a:lnTo>
                  <a:pt x="21495031" y="14577540"/>
                </a:lnTo>
                <a:lnTo>
                  <a:pt x="0" y="14577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60723" y="1591198"/>
            <a:ext cx="4869084" cy="1165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92"/>
              </a:lnSpc>
              <a:spcBef>
                <a:spcPct val="0"/>
              </a:spcBef>
            </a:pPr>
            <a:r>
              <a:rPr lang="en-US" b="true" sz="6780" spc="94">
                <a:solidFill>
                  <a:srgbClr val="E1A433"/>
                </a:solidFill>
                <a:latin typeface="Now Bold"/>
                <a:ea typeface="Now Bold"/>
                <a:cs typeface="Now Bold"/>
                <a:sym typeface="Now Bold"/>
              </a:rPr>
              <a:t>STATSTICS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929807" y="5635891"/>
            <a:ext cx="8937611" cy="3399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537"/>
              </a:lnSpc>
              <a:spcBef>
                <a:spcPct val="0"/>
              </a:spcBef>
            </a:pPr>
            <a:r>
              <a:rPr lang="en-US" b="true" sz="19669" spc="275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18 MIN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060723" y="3985224"/>
            <a:ext cx="5413024" cy="1495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32"/>
              </a:lnSpc>
            </a:pPr>
            <a:r>
              <a:rPr lang="en-US" sz="2922" spc="286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Taken through realizing daily attendance marking in school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611260" y="8215761"/>
            <a:ext cx="6392879" cy="1575279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3765978" y="4712768"/>
            <a:ext cx="4711131" cy="1035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70"/>
              </a:lnSpc>
            </a:pPr>
            <a:r>
              <a:rPr lang="en-US" sz="3022" spc="296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Daily for each class to take attendance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6786182" y="205229"/>
            <a:ext cx="1341830" cy="1322097"/>
          </a:xfrm>
          <a:custGeom>
            <a:avLst/>
            <a:gdLst/>
            <a:ahLst/>
            <a:cxnLst/>
            <a:rect r="r" b="b" t="t" l="l"/>
            <a:pathLst>
              <a:path h="1322097" w="1341830">
                <a:moveTo>
                  <a:pt x="0" y="0"/>
                </a:moveTo>
                <a:lnTo>
                  <a:pt x="1341831" y="0"/>
                </a:lnTo>
                <a:lnTo>
                  <a:pt x="1341831" y="1322097"/>
                </a:lnTo>
                <a:lnTo>
                  <a:pt x="0" y="13220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987067">
            <a:off x="-3063226" y="7146102"/>
            <a:ext cx="7746525" cy="5211299"/>
          </a:xfrm>
          <a:custGeom>
            <a:avLst/>
            <a:gdLst/>
            <a:ahLst/>
            <a:cxnLst/>
            <a:rect r="r" b="b" t="t" l="l"/>
            <a:pathLst>
              <a:path h="5211299" w="7746525">
                <a:moveTo>
                  <a:pt x="0" y="0"/>
                </a:moveTo>
                <a:lnTo>
                  <a:pt x="7746524" y="0"/>
                </a:lnTo>
                <a:lnTo>
                  <a:pt x="7746524" y="5211298"/>
                </a:lnTo>
                <a:lnTo>
                  <a:pt x="0" y="521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78010" y="1051528"/>
            <a:ext cx="14501139" cy="1445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701"/>
              </a:lnSpc>
              <a:spcBef>
                <a:spcPct val="0"/>
              </a:spcBef>
            </a:pPr>
            <a:r>
              <a:rPr lang="en-US" b="true" sz="8358" spc="777">
                <a:solidFill>
                  <a:srgbClr val="87AABC"/>
                </a:solidFill>
                <a:latin typeface="Now Bold"/>
                <a:ea typeface="Now Bold"/>
                <a:cs typeface="Now Bold"/>
                <a:sym typeface="Now Bold"/>
              </a:rPr>
              <a:t>PROBLEM STATEMENT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786182" y="205229"/>
            <a:ext cx="1341830" cy="1322097"/>
          </a:xfrm>
          <a:custGeom>
            <a:avLst/>
            <a:gdLst/>
            <a:ahLst/>
            <a:cxnLst/>
            <a:rect r="r" b="b" t="t" l="l"/>
            <a:pathLst>
              <a:path h="1322097" w="1341830">
                <a:moveTo>
                  <a:pt x="0" y="0"/>
                </a:moveTo>
                <a:lnTo>
                  <a:pt x="1341831" y="0"/>
                </a:lnTo>
                <a:lnTo>
                  <a:pt x="1341831" y="1322097"/>
                </a:lnTo>
                <a:lnTo>
                  <a:pt x="0" y="13220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423050" y="3862816"/>
            <a:ext cx="13441901" cy="2494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74"/>
              </a:lnSpc>
            </a:pPr>
            <a:r>
              <a:rPr lang="en-US" sz="3822" spc="374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Teachers spend a lot of time marking attendance. How can we make school entry faster, safer, and more organized?</a:t>
            </a:r>
          </a:p>
          <a:p>
            <a:pPr algn="l">
              <a:lnSpc>
                <a:spcPts val="4032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8725302">
            <a:off x="-5254760" y="-5133266"/>
            <a:ext cx="15781688" cy="10645466"/>
          </a:xfrm>
          <a:custGeom>
            <a:avLst/>
            <a:gdLst/>
            <a:ahLst/>
            <a:cxnLst/>
            <a:rect r="r" b="b" t="t" l="l"/>
            <a:pathLst>
              <a:path h="10645466" w="15781688">
                <a:moveTo>
                  <a:pt x="15781687" y="0"/>
                </a:moveTo>
                <a:lnTo>
                  <a:pt x="0" y="0"/>
                </a:lnTo>
                <a:lnTo>
                  <a:pt x="0" y="10645465"/>
                </a:lnTo>
                <a:lnTo>
                  <a:pt x="15781687" y="10645465"/>
                </a:lnTo>
                <a:lnTo>
                  <a:pt x="157816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987334" y="2432201"/>
            <a:ext cx="6679883" cy="215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8576"/>
              </a:lnSpc>
              <a:spcBef>
                <a:spcPct val="0"/>
              </a:spcBef>
            </a:pPr>
            <a:r>
              <a:rPr lang="en-US" b="true" sz="6126" spc="569">
                <a:solidFill>
                  <a:srgbClr val="87AABC"/>
                </a:solidFill>
                <a:latin typeface="Now Bold"/>
                <a:ea typeface="Now Bold"/>
                <a:cs typeface="Now Bold"/>
                <a:sym typeface="Now Bold"/>
              </a:rPr>
              <a:t>OUR SOLUTION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300666" y="5748976"/>
            <a:ext cx="1686668" cy="1622268"/>
          </a:xfrm>
          <a:custGeom>
            <a:avLst/>
            <a:gdLst/>
            <a:ahLst/>
            <a:cxnLst/>
            <a:rect r="r" b="b" t="t" l="l"/>
            <a:pathLst>
              <a:path h="1622268" w="1686668">
                <a:moveTo>
                  <a:pt x="0" y="0"/>
                </a:moveTo>
                <a:lnTo>
                  <a:pt x="1686668" y="0"/>
                </a:lnTo>
                <a:lnTo>
                  <a:pt x="1686668" y="1622268"/>
                </a:lnTo>
                <a:lnTo>
                  <a:pt x="0" y="16222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975256" y="5899004"/>
            <a:ext cx="1472241" cy="1472241"/>
          </a:xfrm>
          <a:custGeom>
            <a:avLst/>
            <a:gdLst/>
            <a:ahLst/>
            <a:cxnLst/>
            <a:rect r="r" b="b" t="t" l="l"/>
            <a:pathLst>
              <a:path h="1472241" w="1472241">
                <a:moveTo>
                  <a:pt x="0" y="0"/>
                </a:moveTo>
                <a:lnTo>
                  <a:pt x="1472241" y="0"/>
                </a:lnTo>
                <a:lnTo>
                  <a:pt x="1472241" y="1472240"/>
                </a:lnTo>
                <a:lnTo>
                  <a:pt x="0" y="14722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572809" y="5899004"/>
            <a:ext cx="1524920" cy="1472241"/>
          </a:xfrm>
          <a:custGeom>
            <a:avLst/>
            <a:gdLst/>
            <a:ahLst/>
            <a:cxnLst/>
            <a:rect r="r" b="b" t="t" l="l"/>
            <a:pathLst>
              <a:path h="1472241" w="1524920">
                <a:moveTo>
                  <a:pt x="0" y="0"/>
                </a:moveTo>
                <a:lnTo>
                  <a:pt x="1524920" y="0"/>
                </a:lnTo>
                <a:lnTo>
                  <a:pt x="1524920" y="1472240"/>
                </a:lnTo>
                <a:lnTo>
                  <a:pt x="0" y="1472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933374" y="7624792"/>
            <a:ext cx="2788221" cy="436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5"/>
              </a:lnSpc>
            </a:pPr>
            <a:r>
              <a:rPr lang="en-US" b="true" sz="2554" spc="8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Objective nº 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321937" y="7624792"/>
            <a:ext cx="2788221" cy="436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5"/>
              </a:lnSpc>
            </a:pPr>
            <a:r>
              <a:rPr lang="en-US" b="true" sz="2554" spc="8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Objective nº 3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76740" y="5337588"/>
            <a:ext cx="14390477" cy="2505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4032"/>
              </a:lnSpc>
              <a:spcBef>
                <a:spcPct val="0"/>
              </a:spcBef>
            </a:pP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The Smart School Entry System using NFC Student ID Cards solves the problem by allowing each student to use a personalized card to enter the school. When they tap their card on the NFC reader at the gate, their attendance is recorded automatically, and the parents can get instant notifications.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6786182" y="205229"/>
            <a:ext cx="1341830" cy="1322097"/>
          </a:xfrm>
          <a:custGeom>
            <a:avLst/>
            <a:gdLst/>
            <a:ahLst/>
            <a:cxnLst/>
            <a:rect r="r" b="b" t="t" l="l"/>
            <a:pathLst>
              <a:path h="1322097" w="1341830">
                <a:moveTo>
                  <a:pt x="0" y="0"/>
                </a:moveTo>
                <a:lnTo>
                  <a:pt x="1341831" y="0"/>
                </a:lnTo>
                <a:lnTo>
                  <a:pt x="1341831" y="1322097"/>
                </a:lnTo>
                <a:lnTo>
                  <a:pt x="0" y="13220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8725302">
            <a:off x="-5254760" y="-5133266"/>
            <a:ext cx="15781688" cy="10645466"/>
          </a:xfrm>
          <a:custGeom>
            <a:avLst/>
            <a:gdLst/>
            <a:ahLst/>
            <a:cxnLst/>
            <a:rect r="r" b="b" t="t" l="l"/>
            <a:pathLst>
              <a:path h="10645466" w="15781688">
                <a:moveTo>
                  <a:pt x="15781687" y="0"/>
                </a:moveTo>
                <a:lnTo>
                  <a:pt x="0" y="0"/>
                </a:lnTo>
                <a:lnTo>
                  <a:pt x="0" y="10645465"/>
                </a:lnTo>
                <a:lnTo>
                  <a:pt x="15781687" y="10645465"/>
                </a:lnTo>
                <a:lnTo>
                  <a:pt x="157816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6414486" y="8691393"/>
            <a:ext cx="10351942" cy="3256156"/>
          </a:xfrm>
          <a:custGeom>
            <a:avLst/>
            <a:gdLst/>
            <a:ahLst/>
            <a:cxnLst/>
            <a:rect r="r" b="b" t="t" l="l"/>
            <a:pathLst>
              <a:path h="3256156" w="10351942">
                <a:moveTo>
                  <a:pt x="0" y="0"/>
                </a:moveTo>
                <a:lnTo>
                  <a:pt x="10351942" y="0"/>
                </a:lnTo>
                <a:lnTo>
                  <a:pt x="10351942" y="3256156"/>
                </a:lnTo>
                <a:lnTo>
                  <a:pt x="0" y="3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2148680" y="8691393"/>
            <a:ext cx="10351942" cy="3256156"/>
          </a:xfrm>
          <a:custGeom>
            <a:avLst/>
            <a:gdLst/>
            <a:ahLst/>
            <a:cxnLst/>
            <a:rect r="r" b="b" t="t" l="l"/>
            <a:pathLst>
              <a:path h="3256156" w="10351942">
                <a:moveTo>
                  <a:pt x="0" y="0"/>
                </a:moveTo>
                <a:lnTo>
                  <a:pt x="10351941" y="0"/>
                </a:lnTo>
                <a:lnTo>
                  <a:pt x="10351941" y="3256156"/>
                </a:lnTo>
                <a:lnTo>
                  <a:pt x="0" y="3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-2117127" y="8691393"/>
            <a:ext cx="10351942" cy="3256156"/>
          </a:xfrm>
          <a:custGeom>
            <a:avLst/>
            <a:gdLst/>
            <a:ahLst/>
            <a:cxnLst/>
            <a:rect r="r" b="b" t="t" l="l"/>
            <a:pathLst>
              <a:path h="3256156" w="10351942">
                <a:moveTo>
                  <a:pt x="0" y="0"/>
                </a:moveTo>
                <a:lnTo>
                  <a:pt x="10351942" y="0"/>
                </a:lnTo>
                <a:lnTo>
                  <a:pt x="10351942" y="3256156"/>
                </a:lnTo>
                <a:lnTo>
                  <a:pt x="0" y="3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786182" y="205229"/>
            <a:ext cx="1341830" cy="1322097"/>
          </a:xfrm>
          <a:custGeom>
            <a:avLst/>
            <a:gdLst/>
            <a:ahLst/>
            <a:cxnLst/>
            <a:rect r="r" b="b" t="t" l="l"/>
            <a:pathLst>
              <a:path h="1322097" w="1341830">
                <a:moveTo>
                  <a:pt x="0" y="0"/>
                </a:moveTo>
                <a:lnTo>
                  <a:pt x="1341831" y="0"/>
                </a:lnTo>
                <a:lnTo>
                  <a:pt x="1341831" y="1322097"/>
                </a:lnTo>
                <a:lnTo>
                  <a:pt x="0" y="13220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242617" y="5851379"/>
            <a:ext cx="1632454" cy="1632454"/>
          </a:xfrm>
          <a:custGeom>
            <a:avLst/>
            <a:gdLst/>
            <a:ahLst/>
            <a:cxnLst/>
            <a:rect r="r" b="b" t="t" l="l"/>
            <a:pathLst>
              <a:path h="1632454" w="1632454">
                <a:moveTo>
                  <a:pt x="0" y="0"/>
                </a:moveTo>
                <a:lnTo>
                  <a:pt x="1632454" y="0"/>
                </a:lnTo>
                <a:lnTo>
                  <a:pt x="1632454" y="1632454"/>
                </a:lnTo>
                <a:lnTo>
                  <a:pt x="0" y="16324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400000">
            <a:off x="10455251" y="8671795"/>
            <a:ext cx="10351942" cy="3256156"/>
          </a:xfrm>
          <a:custGeom>
            <a:avLst/>
            <a:gdLst/>
            <a:ahLst/>
            <a:cxnLst/>
            <a:rect r="r" b="b" t="t" l="l"/>
            <a:pathLst>
              <a:path h="3256156" w="10351942">
                <a:moveTo>
                  <a:pt x="0" y="0"/>
                </a:moveTo>
                <a:lnTo>
                  <a:pt x="10351942" y="0"/>
                </a:lnTo>
                <a:lnTo>
                  <a:pt x="10351942" y="3256156"/>
                </a:lnTo>
                <a:lnTo>
                  <a:pt x="0" y="3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508358" y="5484007"/>
            <a:ext cx="1632585" cy="1999826"/>
          </a:xfrm>
          <a:custGeom>
            <a:avLst/>
            <a:gdLst/>
            <a:ahLst/>
            <a:cxnLst/>
            <a:rect r="r" b="b" t="t" l="l"/>
            <a:pathLst>
              <a:path h="1999826" w="1632585">
                <a:moveTo>
                  <a:pt x="0" y="0"/>
                </a:moveTo>
                <a:lnTo>
                  <a:pt x="1632585" y="0"/>
                </a:lnTo>
                <a:lnTo>
                  <a:pt x="1632585" y="1999826"/>
                </a:lnTo>
                <a:lnTo>
                  <a:pt x="0" y="19998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992159" y="5667627"/>
            <a:ext cx="1632585" cy="1632585"/>
          </a:xfrm>
          <a:custGeom>
            <a:avLst/>
            <a:gdLst/>
            <a:ahLst/>
            <a:cxnLst/>
            <a:rect r="r" b="b" t="t" l="l"/>
            <a:pathLst>
              <a:path h="1632585" w="1632585">
                <a:moveTo>
                  <a:pt x="0" y="0"/>
                </a:moveTo>
                <a:lnTo>
                  <a:pt x="1632585" y="0"/>
                </a:lnTo>
                <a:lnTo>
                  <a:pt x="1632585" y="1632585"/>
                </a:lnTo>
                <a:lnTo>
                  <a:pt x="0" y="16325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970784" y="5575817"/>
            <a:ext cx="1320877" cy="1816205"/>
          </a:xfrm>
          <a:custGeom>
            <a:avLst/>
            <a:gdLst/>
            <a:ahLst/>
            <a:cxnLst/>
            <a:rect r="r" b="b" t="t" l="l"/>
            <a:pathLst>
              <a:path h="1816205" w="1320877">
                <a:moveTo>
                  <a:pt x="0" y="0"/>
                </a:moveTo>
                <a:lnTo>
                  <a:pt x="1320876" y="0"/>
                </a:lnTo>
                <a:lnTo>
                  <a:pt x="1320876" y="1816205"/>
                </a:lnTo>
                <a:lnTo>
                  <a:pt x="0" y="18162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987334" y="1038225"/>
            <a:ext cx="6679883" cy="215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8576"/>
              </a:lnSpc>
              <a:spcBef>
                <a:spcPct val="0"/>
              </a:spcBef>
            </a:pPr>
            <a:r>
              <a:rPr lang="en-US" b="true" sz="6126" spc="569">
                <a:solidFill>
                  <a:srgbClr val="564E38"/>
                </a:solidFill>
                <a:latin typeface="Now Bold"/>
                <a:ea typeface="Now Bold"/>
                <a:cs typeface="Now Bold"/>
                <a:sym typeface="Now Bold"/>
              </a:rPr>
              <a:t>PROJECT GOALS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56949" y="7624792"/>
            <a:ext cx="2788221" cy="1332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5"/>
              </a:lnSpc>
            </a:pPr>
            <a:r>
              <a:rPr lang="en-US" b="true" sz="2554" spc="8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Saving time by automating attendance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964483" y="7624792"/>
            <a:ext cx="2788221" cy="884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5"/>
              </a:lnSpc>
            </a:pPr>
            <a:r>
              <a:rPr lang="en-US" b="true" sz="2554" spc="8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Improving school security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01018" y="7624792"/>
            <a:ext cx="2788221" cy="2675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5"/>
              </a:lnSpc>
            </a:pPr>
            <a:r>
              <a:rPr lang="en-US" b="true" sz="2554" spc="8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Allowing parents &amp; teachers to track attendance easily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237112" y="7611919"/>
            <a:ext cx="2788221" cy="1779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5"/>
              </a:lnSpc>
            </a:pPr>
            <a:r>
              <a:rPr lang="en-US" b="true" sz="2554" spc="8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Reducing errors from manual attendance marking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8725302">
            <a:off x="-5236460" y="-5151567"/>
            <a:ext cx="15781688" cy="10645466"/>
          </a:xfrm>
          <a:custGeom>
            <a:avLst/>
            <a:gdLst/>
            <a:ahLst/>
            <a:cxnLst/>
            <a:rect r="r" b="b" t="t" l="l"/>
            <a:pathLst>
              <a:path h="10645466" w="15781688">
                <a:moveTo>
                  <a:pt x="15781688" y="0"/>
                </a:moveTo>
                <a:lnTo>
                  <a:pt x="0" y="0"/>
                </a:lnTo>
                <a:lnTo>
                  <a:pt x="0" y="10645466"/>
                </a:lnTo>
                <a:lnTo>
                  <a:pt x="15781688" y="10645466"/>
                </a:lnTo>
                <a:lnTo>
                  <a:pt x="1578168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804483" y="186929"/>
            <a:ext cx="1341830" cy="1322097"/>
          </a:xfrm>
          <a:custGeom>
            <a:avLst/>
            <a:gdLst/>
            <a:ahLst/>
            <a:cxnLst/>
            <a:rect r="r" b="b" t="t" l="l"/>
            <a:pathLst>
              <a:path h="1322097" w="1341830">
                <a:moveTo>
                  <a:pt x="0" y="0"/>
                </a:moveTo>
                <a:lnTo>
                  <a:pt x="1341830" y="0"/>
                </a:lnTo>
                <a:lnTo>
                  <a:pt x="1341830" y="1322097"/>
                </a:lnTo>
                <a:lnTo>
                  <a:pt x="0" y="13220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150869" y="4694927"/>
            <a:ext cx="2257808" cy="2699553"/>
          </a:xfrm>
          <a:custGeom>
            <a:avLst/>
            <a:gdLst/>
            <a:ahLst/>
            <a:cxnLst/>
            <a:rect r="r" b="b" t="t" l="l"/>
            <a:pathLst>
              <a:path h="2699553" w="2257808">
                <a:moveTo>
                  <a:pt x="0" y="0"/>
                </a:moveTo>
                <a:lnTo>
                  <a:pt x="2257808" y="0"/>
                </a:lnTo>
                <a:lnTo>
                  <a:pt x="2257808" y="2699553"/>
                </a:lnTo>
                <a:lnTo>
                  <a:pt x="0" y="26995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005635" y="1019925"/>
            <a:ext cx="6679883" cy="215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8576"/>
              </a:lnSpc>
              <a:spcBef>
                <a:spcPct val="0"/>
              </a:spcBef>
            </a:pPr>
            <a:r>
              <a:rPr lang="en-US" b="true" sz="6126" spc="569">
                <a:solidFill>
                  <a:srgbClr val="87AABC"/>
                </a:solidFill>
                <a:latin typeface="Now Bold"/>
                <a:ea typeface="Now Bold"/>
                <a:cs typeface="Now Bold"/>
                <a:sym typeface="Now Bold"/>
              </a:rPr>
              <a:t>PROJECT BENEFITS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019048" y="7811996"/>
            <a:ext cx="2521450" cy="485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032"/>
              </a:lnSpc>
              <a:spcBef>
                <a:spcPct val="0"/>
              </a:spcBef>
            </a:pPr>
            <a:r>
              <a:rPr lang="en-US" b="true" sz="2922" spc="286">
                <a:solidFill>
                  <a:srgbClr val="564E38"/>
                </a:solidFill>
                <a:latin typeface="DM Sans Bold"/>
                <a:ea typeface="DM Sans Bold"/>
                <a:cs typeface="DM Sans Bold"/>
                <a:sym typeface="DM Sans Bold"/>
              </a:rPr>
              <a:t>Student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47261" y="5095875"/>
            <a:ext cx="8116747" cy="2505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30920" indent="-315460" lvl="1">
              <a:lnSpc>
                <a:spcPts val="4032"/>
              </a:lnSpc>
              <a:buFont typeface="Arial"/>
              <a:buChar char="•"/>
            </a:pPr>
            <a:r>
              <a:rPr lang="en-US" sz="2922" spc="286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Mak</a:t>
            </a: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ing daily school life easier and more organized</a:t>
            </a:r>
          </a:p>
          <a:p>
            <a:pPr algn="l" marL="630920" indent="-315460" lvl="1">
              <a:lnSpc>
                <a:spcPts val="4032"/>
              </a:lnSpc>
              <a:buFont typeface="Arial"/>
              <a:buChar char="•"/>
            </a:pP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Automatically mark attendance when entering class</a:t>
            </a:r>
          </a:p>
          <a:p>
            <a:pPr algn="l">
              <a:lnSpc>
                <a:spcPts val="4032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8725302">
            <a:off x="-5236460" y="-5151567"/>
            <a:ext cx="15781688" cy="10645466"/>
          </a:xfrm>
          <a:custGeom>
            <a:avLst/>
            <a:gdLst/>
            <a:ahLst/>
            <a:cxnLst/>
            <a:rect r="r" b="b" t="t" l="l"/>
            <a:pathLst>
              <a:path h="10645466" w="15781688">
                <a:moveTo>
                  <a:pt x="15781688" y="0"/>
                </a:moveTo>
                <a:lnTo>
                  <a:pt x="0" y="0"/>
                </a:lnTo>
                <a:lnTo>
                  <a:pt x="0" y="10645466"/>
                </a:lnTo>
                <a:lnTo>
                  <a:pt x="15781688" y="10645466"/>
                </a:lnTo>
                <a:lnTo>
                  <a:pt x="1578168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804483" y="186929"/>
            <a:ext cx="1341830" cy="1322097"/>
          </a:xfrm>
          <a:custGeom>
            <a:avLst/>
            <a:gdLst/>
            <a:ahLst/>
            <a:cxnLst/>
            <a:rect r="r" b="b" t="t" l="l"/>
            <a:pathLst>
              <a:path h="1322097" w="1341830">
                <a:moveTo>
                  <a:pt x="0" y="0"/>
                </a:moveTo>
                <a:lnTo>
                  <a:pt x="1341830" y="0"/>
                </a:lnTo>
                <a:lnTo>
                  <a:pt x="1341830" y="1322097"/>
                </a:lnTo>
                <a:lnTo>
                  <a:pt x="0" y="13220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654384" y="4719829"/>
            <a:ext cx="1886114" cy="2839863"/>
          </a:xfrm>
          <a:custGeom>
            <a:avLst/>
            <a:gdLst/>
            <a:ahLst/>
            <a:cxnLst/>
            <a:rect r="r" b="b" t="t" l="l"/>
            <a:pathLst>
              <a:path h="2839863" w="1886114">
                <a:moveTo>
                  <a:pt x="0" y="0"/>
                </a:moveTo>
                <a:lnTo>
                  <a:pt x="1886114" y="0"/>
                </a:lnTo>
                <a:lnTo>
                  <a:pt x="1886114" y="2839863"/>
                </a:lnTo>
                <a:lnTo>
                  <a:pt x="0" y="28398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005635" y="1019925"/>
            <a:ext cx="6679883" cy="215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8576"/>
              </a:lnSpc>
              <a:spcBef>
                <a:spcPct val="0"/>
              </a:spcBef>
            </a:pPr>
            <a:r>
              <a:rPr lang="en-US" b="true" sz="6126" spc="569">
                <a:solidFill>
                  <a:srgbClr val="87AABC"/>
                </a:solidFill>
                <a:latin typeface="Now Bold"/>
                <a:ea typeface="Now Bold"/>
                <a:cs typeface="Now Bold"/>
                <a:sym typeface="Now Bold"/>
              </a:rPr>
              <a:t>PROJECT BENEFITS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938250" y="4748404"/>
            <a:ext cx="11321050" cy="3009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30920" indent="-315460" lvl="1">
              <a:lnSpc>
                <a:spcPts val="4032"/>
              </a:lnSpc>
              <a:buFont typeface="Arial"/>
              <a:buChar char="•"/>
            </a:pP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Recording attendance quickly and accurately</a:t>
            </a:r>
          </a:p>
          <a:p>
            <a:pPr algn="l" marL="630920" indent="-315460" lvl="1">
              <a:lnSpc>
                <a:spcPts val="4032"/>
              </a:lnSpc>
              <a:buFont typeface="Arial"/>
              <a:buChar char="•"/>
            </a:pP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Reducing paperwork and save time</a:t>
            </a:r>
          </a:p>
          <a:p>
            <a:pPr algn="l" marL="630920" indent="-315460" lvl="1">
              <a:lnSpc>
                <a:spcPts val="4032"/>
              </a:lnSpc>
              <a:buFont typeface="Arial"/>
              <a:buChar char="•"/>
            </a:pP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Accessing student information instantly when needed</a:t>
            </a:r>
          </a:p>
          <a:p>
            <a:pPr algn="l" marL="630920" indent="-315460" lvl="1">
              <a:lnSpc>
                <a:spcPts val="4032"/>
              </a:lnSpc>
              <a:buFont typeface="Arial"/>
              <a:buChar char="•"/>
            </a:pPr>
            <a:r>
              <a:rPr lang="en-US" sz="2922" spc="286" strike="noStrike" u="none">
                <a:solidFill>
                  <a:srgbClr val="564E38"/>
                </a:solidFill>
                <a:latin typeface="DM Sans"/>
                <a:ea typeface="DM Sans"/>
                <a:cs typeface="DM Sans"/>
                <a:sym typeface="DM Sans"/>
              </a:rPr>
              <a:t>Improving classroom management and focus more on teaching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019048" y="7811996"/>
            <a:ext cx="2521450" cy="485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032"/>
              </a:lnSpc>
              <a:spcBef>
                <a:spcPct val="0"/>
              </a:spcBef>
            </a:pPr>
            <a:r>
              <a:rPr lang="en-US" b="true" sz="2922" spc="286">
                <a:solidFill>
                  <a:srgbClr val="564E38"/>
                </a:solidFill>
                <a:latin typeface="DM Sans Bold"/>
                <a:ea typeface="DM Sans Bold"/>
                <a:cs typeface="DM Sans Bold"/>
                <a:sym typeface="DM Sans Bold"/>
              </a:rPr>
              <a:t>Teacher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786182" y="205229"/>
            <a:ext cx="1341830" cy="1322097"/>
          </a:xfrm>
          <a:custGeom>
            <a:avLst/>
            <a:gdLst/>
            <a:ahLst/>
            <a:cxnLst/>
            <a:rect r="r" b="b" t="t" l="l"/>
            <a:pathLst>
              <a:path h="1322097" w="1341830">
                <a:moveTo>
                  <a:pt x="0" y="0"/>
                </a:moveTo>
                <a:lnTo>
                  <a:pt x="1341831" y="0"/>
                </a:lnTo>
                <a:lnTo>
                  <a:pt x="1341831" y="1322097"/>
                </a:lnTo>
                <a:lnTo>
                  <a:pt x="0" y="13220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082135" y="4244157"/>
            <a:ext cx="3704047" cy="3347112"/>
          </a:xfrm>
          <a:custGeom>
            <a:avLst/>
            <a:gdLst/>
            <a:ahLst/>
            <a:cxnLst/>
            <a:rect r="r" b="b" t="t" l="l"/>
            <a:pathLst>
              <a:path h="3347112" w="3704047">
                <a:moveTo>
                  <a:pt x="0" y="0"/>
                </a:moveTo>
                <a:lnTo>
                  <a:pt x="3704047" y="0"/>
                </a:lnTo>
                <a:lnTo>
                  <a:pt x="3704047" y="3347112"/>
                </a:lnTo>
                <a:lnTo>
                  <a:pt x="0" y="33471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034050" y="5179343"/>
            <a:ext cx="1476740" cy="1476740"/>
          </a:xfrm>
          <a:custGeom>
            <a:avLst/>
            <a:gdLst/>
            <a:ahLst/>
            <a:cxnLst/>
            <a:rect r="r" b="b" t="t" l="l"/>
            <a:pathLst>
              <a:path h="1476740" w="1476740">
                <a:moveTo>
                  <a:pt x="0" y="0"/>
                </a:moveTo>
                <a:lnTo>
                  <a:pt x="1476740" y="0"/>
                </a:lnTo>
                <a:lnTo>
                  <a:pt x="1476740" y="1476740"/>
                </a:lnTo>
                <a:lnTo>
                  <a:pt x="0" y="14767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605395" y="5179343"/>
            <a:ext cx="1476740" cy="1476740"/>
          </a:xfrm>
          <a:custGeom>
            <a:avLst/>
            <a:gdLst/>
            <a:ahLst/>
            <a:cxnLst/>
            <a:rect r="r" b="b" t="t" l="l"/>
            <a:pathLst>
              <a:path h="1476740" w="1476740">
                <a:moveTo>
                  <a:pt x="0" y="0"/>
                </a:moveTo>
                <a:lnTo>
                  <a:pt x="1476740" y="0"/>
                </a:lnTo>
                <a:lnTo>
                  <a:pt x="1476740" y="1476740"/>
                </a:lnTo>
                <a:lnTo>
                  <a:pt x="0" y="14767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802783" y="4739884"/>
            <a:ext cx="3574011" cy="2698588"/>
          </a:xfrm>
          <a:custGeom>
            <a:avLst/>
            <a:gdLst/>
            <a:ahLst/>
            <a:cxnLst/>
            <a:rect r="r" b="b" t="t" l="l"/>
            <a:pathLst>
              <a:path h="2698588" w="3574011">
                <a:moveTo>
                  <a:pt x="0" y="0"/>
                </a:moveTo>
                <a:lnTo>
                  <a:pt x="3574012" y="0"/>
                </a:lnTo>
                <a:lnTo>
                  <a:pt x="3574012" y="2698588"/>
                </a:lnTo>
                <a:lnTo>
                  <a:pt x="0" y="26985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034181" y="4387976"/>
            <a:ext cx="3402403" cy="3402403"/>
            <a:chOff x="0" y="0"/>
            <a:chExt cx="4536537" cy="453653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500218" y="573723"/>
              <a:ext cx="3536101" cy="2793520"/>
            </a:xfrm>
            <a:custGeom>
              <a:avLst/>
              <a:gdLst/>
              <a:ahLst/>
              <a:cxnLst/>
              <a:rect r="r" b="b" t="t" l="l"/>
              <a:pathLst>
                <a:path h="2793520" w="3536101">
                  <a:moveTo>
                    <a:pt x="0" y="0"/>
                  </a:moveTo>
                  <a:lnTo>
                    <a:pt x="3536101" y="0"/>
                  </a:lnTo>
                  <a:lnTo>
                    <a:pt x="3536101" y="2793520"/>
                  </a:lnTo>
                  <a:lnTo>
                    <a:pt x="0" y="2793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9" id="9"/>
            <p:cNvGrpSpPr/>
            <p:nvPr/>
          </p:nvGrpSpPr>
          <p:grpSpPr>
            <a:xfrm rot="0">
              <a:off x="0" y="0"/>
              <a:ext cx="4536537" cy="4536537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04775" cap="sq">
                <a:solidFill>
                  <a:srgbClr val="E1A433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79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1363407" y="3320317"/>
              <a:ext cx="1917142" cy="11126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003"/>
                </a:lnSpc>
              </a:pPr>
              <a:r>
                <a:rPr lang="en-US" sz="5074" spc="497">
                  <a:solidFill>
                    <a:srgbClr val="E1A433"/>
                  </a:solidFill>
                  <a:latin typeface="Wedges"/>
                  <a:ea typeface="Wedges"/>
                  <a:cs typeface="Wedges"/>
                  <a:sym typeface="Wedges"/>
                </a:rPr>
                <a:t>NFC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620722" y="1509198"/>
            <a:ext cx="9530497" cy="1931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333"/>
              </a:lnSpc>
              <a:spcBef>
                <a:spcPct val="0"/>
              </a:spcBef>
            </a:pPr>
            <a:r>
              <a:rPr lang="en-US" b="true" sz="7333" spc="366">
                <a:solidFill>
                  <a:srgbClr val="564E38"/>
                </a:solidFill>
                <a:latin typeface="Now Bold"/>
                <a:ea typeface="Now Bold"/>
                <a:cs typeface="Now Bold"/>
                <a:sym typeface="Now Bold"/>
              </a:rPr>
              <a:t>PROJECT </a:t>
            </a:r>
            <a:r>
              <a:rPr lang="en-US" b="true" sz="7333" spc="366">
                <a:solidFill>
                  <a:srgbClr val="564E38"/>
                </a:solidFill>
                <a:latin typeface="Now Bold"/>
                <a:ea typeface="Now Bold"/>
                <a:cs typeface="Now Bold"/>
                <a:sym typeface="Now Bold"/>
              </a:rPr>
              <a:t>REQUIREMENTS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768359" y="8453388"/>
            <a:ext cx="3017824" cy="990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b="true" sz="2922" spc="286" strike="noStrike" u="none">
                <a:solidFill>
                  <a:srgbClr val="564E38"/>
                </a:solidFill>
                <a:latin typeface="DM Sans Bold"/>
                <a:ea typeface="DM Sans Bold"/>
                <a:cs typeface="DM Sans Bold"/>
                <a:sym typeface="DM Sans Bold"/>
              </a:rPr>
              <a:t>Computer or Server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568828" y="8486789"/>
            <a:ext cx="2232422" cy="485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32"/>
              </a:lnSpc>
            </a:pPr>
            <a:r>
              <a:rPr lang="en-US" b="true" sz="2922" spc="286" strike="noStrike" u="none">
                <a:solidFill>
                  <a:srgbClr val="564E38"/>
                </a:solidFill>
                <a:latin typeface="DM Sans Bold"/>
                <a:ea typeface="DM Sans Bold"/>
                <a:cs typeface="DM Sans Bold"/>
                <a:sym typeface="DM Sans Bold"/>
              </a:rPr>
              <a:t>NFC Cards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767737" y="8486789"/>
            <a:ext cx="2475508" cy="485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32"/>
              </a:lnSpc>
            </a:pPr>
            <a:r>
              <a:rPr lang="en-US" b="true" sz="2922" spc="286" strike="noStrike" u="none">
                <a:solidFill>
                  <a:srgbClr val="564E38"/>
                </a:solidFill>
                <a:latin typeface="DM Sans Bold"/>
                <a:ea typeface="DM Sans Bold"/>
                <a:cs typeface="DM Sans Bold"/>
                <a:sym typeface="DM Sans Bold"/>
              </a:rPr>
              <a:t>NFC Reader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717995" y="7378073"/>
            <a:ext cx="8648160" cy="5817853"/>
          </a:xfrm>
          <a:custGeom>
            <a:avLst/>
            <a:gdLst/>
            <a:ahLst/>
            <a:cxnLst/>
            <a:rect r="r" b="b" t="t" l="l"/>
            <a:pathLst>
              <a:path h="5817853" w="8648160">
                <a:moveTo>
                  <a:pt x="0" y="0"/>
                </a:moveTo>
                <a:lnTo>
                  <a:pt x="8648160" y="0"/>
                </a:lnTo>
                <a:lnTo>
                  <a:pt x="8648160" y="5817854"/>
                </a:lnTo>
                <a:lnTo>
                  <a:pt x="0" y="5817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786182" y="205229"/>
            <a:ext cx="1341830" cy="1322097"/>
          </a:xfrm>
          <a:custGeom>
            <a:avLst/>
            <a:gdLst/>
            <a:ahLst/>
            <a:cxnLst/>
            <a:rect r="r" b="b" t="t" l="l"/>
            <a:pathLst>
              <a:path h="1322097" w="1341830">
                <a:moveTo>
                  <a:pt x="0" y="0"/>
                </a:moveTo>
                <a:lnTo>
                  <a:pt x="1341831" y="0"/>
                </a:lnTo>
                <a:lnTo>
                  <a:pt x="1341831" y="1322097"/>
                </a:lnTo>
                <a:lnTo>
                  <a:pt x="0" y="13220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896044" y="2937342"/>
            <a:ext cx="6890138" cy="4353247"/>
          </a:xfrm>
          <a:custGeom>
            <a:avLst/>
            <a:gdLst/>
            <a:ahLst/>
            <a:cxnLst/>
            <a:rect r="r" b="b" t="t" l="l"/>
            <a:pathLst>
              <a:path h="4353247" w="6890138">
                <a:moveTo>
                  <a:pt x="0" y="0"/>
                </a:moveTo>
                <a:lnTo>
                  <a:pt x="6890138" y="0"/>
                </a:lnTo>
                <a:lnTo>
                  <a:pt x="6890138" y="4353246"/>
                </a:lnTo>
                <a:lnTo>
                  <a:pt x="0" y="43532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00756" y="2937342"/>
            <a:ext cx="6943244" cy="4440732"/>
          </a:xfrm>
          <a:custGeom>
            <a:avLst/>
            <a:gdLst/>
            <a:ahLst/>
            <a:cxnLst/>
            <a:rect r="r" b="b" t="t" l="l"/>
            <a:pathLst>
              <a:path h="4440732" w="6943244">
                <a:moveTo>
                  <a:pt x="0" y="0"/>
                </a:moveTo>
                <a:lnTo>
                  <a:pt x="6943244" y="0"/>
                </a:lnTo>
                <a:lnTo>
                  <a:pt x="6943244" y="4440731"/>
                </a:lnTo>
                <a:lnTo>
                  <a:pt x="0" y="44407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152525"/>
            <a:ext cx="13469471" cy="996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29"/>
              </a:lnSpc>
            </a:pPr>
            <a:r>
              <a:rPr lang="en-US" b="true" sz="7329">
                <a:solidFill>
                  <a:srgbClr val="FFBF40"/>
                </a:solidFill>
                <a:latin typeface="Now Bold"/>
                <a:ea typeface="Now Bold"/>
                <a:cs typeface="Now Bold"/>
                <a:sym typeface="Now Bold"/>
              </a:rPr>
              <a:t>PROTOTYPE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DAG20DyfCyw</dc:identifier>
  <dcterms:modified xsi:type="dcterms:W3CDTF">2011-08-01T06:04:30Z</dcterms:modified>
  <cp:revision>1</cp:revision>
  <dc:title>Jude Project</dc:title>
</cp:coreProperties>
</file>