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الاقتران التربيعي</a:t>
            </a:r>
          </a:p>
        </p:txBody>
      </p:sp>
      <p:sp>
        <p:nvSpPr>
          <p:cNvPr id="95" name="Subtitle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rtl="1">
              <a:defRPr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إعداد</a:t>
            </a:r>
            <a:r>
              <a:t>: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الطالب:عمر الخطاطبة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ما هو الاقتران التربيعي؟</a:t>
            </a:r>
          </a:p>
        </p:txBody>
      </p:sp>
      <p:sp>
        <p:nvSpPr>
          <p:cNvPr id="98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الاقتران التربيعي هو اقتران رياضي يكون على الصورة العامة</a:t>
            </a:r>
            <a:r>
              <a:t>:</a:t>
            </a:r>
          </a:p>
          <a:p>
            <a:pPr>
              <a:spcBef>
                <a:spcPts val="400"/>
              </a:spcBef>
              <a:defRPr sz="2000"/>
            </a:pPr>
            <a:r>
              <a:t>f(x) = ax² + bx + c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حيث أن </a:t>
            </a:r>
            <a:r>
              <a:t>a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و </a:t>
            </a:r>
            <a:r>
              <a:t>b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و </a:t>
            </a:r>
            <a:r>
              <a:t>c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أعداد حقيقية، و</a:t>
            </a:r>
            <a:r>
              <a:t>a ≠ 0.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الصيغة العامة للاقتران التربيعي</a:t>
            </a:r>
          </a:p>
        </p:txBody>
      </p:sp>
      <p:sp>
        <p:nvSpPr>
          <p:cNvPr id="101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الصيغة العامة هي</a:t>
            </a:r>
            <a:r>
              <a:t>: f(x) = ax² + bx + c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ويمثل منحنى بياني على شكل قطع مكافئ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اتجاه فتحة القطع المكافئ</a:t>
            </a:r>
          </a:p>
        </p:txBody>
      </p:sp>
      <p:sp>
        <p:nvSpPr>
          <p:cNvPr id="104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يعتمد اتجاه الفتحة على إشارة </a:t>
            </a:r>
            <a:r>
              <a:t>a: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إذا كانت </a:t>
            </a:r>
            <a:r>
              <a:t>a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موجبة </a:t>
            </a:r>
            <a:r>
              <a:t>→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تكون الفتحة للأعلى</a:t>
            </a:r>
            <a:r>
              <a:t>.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إذا كانت </a:t>
            </a:r>
            <a:r>
              <a:t>a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سالبة </a:t>
            </a:r>
            <a:r>
              <a:t>→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تكون الفتحة للأسفل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رأس القطع ومحور التماثل</a:t>
            </a:r>
          </a:p>
        </p:txBody>
      </p:sp>
      <p:sp>
        <p:nvSpPr>
          <p:cNvPr id="107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رأس القطع هو أعلى أو أدنى نقطة في المنحنى</a:t>
            </a:r>
            <a:r>
              <a:t>.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يُحسب موضعه من القانون</a:t>
            </a:r>
            <a:r>
              <a:t>: x = -b / (2a)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أما محور التماثل فهو الخط الذي يقسم المنحنى إلى نصفين متماثلين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تمثيل الاقتران التربيعي بيانياً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لرسم الاقتران التربيعي، نقوم باختيار قيم لـ </a:t>
            </a:r>
            <a:r>
              <a:t>x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ثم نحسب القيم المقابلة لـ </a:t>
            </a:r>
            <a:r>
              <a:t>f(x)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،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ثم نرسم النقاط الناتجة ونصل بينها بخط منحني ناعم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مثال توضيحي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إذا كان لدينا</a:t>
            </a:r>
            <a:r>
              <a:t>: f(x) = x² + 2x + 1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يمكننا كتابتها على الصورة</a:t>
            </a:r>
            <a:r>
              <a:t>: f(x) = (x + 1)²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إذن الرأس هو عند النقطة </a:t>
            </a:r>
            <a:r>
              <a:t>(-1, 0)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، والفتحة للأعلى لأن </a:t>
            </a:r>
            <a:r>
              <a:t>a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موجبة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ملخص</a:t>
            </a:r>
          </a:p>
        </p:txBody>
      </p:sp>
      <p:sp>
        <p:nvSpPr>
          <p:cNvPr id="116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✔ الاقتران التربيعي يكون على الصورة </a:t>
            </a:r>
            <a:r>
              <a:t>f(x) = ax² + bx + c.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✔ قيمة </a:t>
            </a:r>
            <a:r>
              <a:t>a </a:t>
            </a:r>
            <a:r>
              <a:rPr>
                <a:latin typeface="+mn-lt"/>
                <a:ea typeface="+mn-ea"/>
                <a:cs typeface="+mn-cs"/>
                <a:sym typeface="Helvetica"/>
              </a:rPr>
              <a:t>تحدد اتجاه الفتحة</a:t>
            </a:r>
            <a:r>
              <a:t>.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✔ يوجد رأس ومحور تماثل</a:t>
            </a:r>
            <a:r>
              <a:t>.</a:t>
            </a:r>
          </a:p>
          <a:p>
            <a:pPr rtl="1">
              <a:spcBef>
                <a:spcPts val="400"/>
              </a:spcBef>
              <a:defRPr sz="2000"/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✔ تمثيله البياني قطع مكافئ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